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Karnchang" charset="1" panose="00000000000000000000"/>
      <p:regular r:id="rId16"/>
    </p:embeddedFont>
    <p:embeddedFont>
      <p:font typeface="Karnchang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54447" y="-3093732"/>
            <a:ext cx="18901247" cy="17982775"/>
            <a:chOff x="0" y="0"/>
            <a:chExt cx="25201662" cy="23977033"/>
          </a:xfrm>
        </p:grpSpPr>
        <p:grpSp>
          <p:nvGrpSpPr>
            <p:cNvPr name="Group 3" id="3"/>
            <p:cNvGrpSpPr/>
            <p:nvPr/>
          </p:nvGrpSpPr>
          <p:grpSpPr>
            <a:xfrm rot="2252144">
              <a:off x="2887185" y="2861146"/>
              <a:ext cx="14259267" cy="14323066"/>
              <a:chOff x="0" y="0"/>
              <a:chExt cx="2816645" cy="282924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2252144">
              <a:off x="4620058" y="6213209"/>
              <a:ext cx="14259267" cy="14323066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8055210" y="6792821"/>
              <a:ext cx="14259267" cy="14323066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1028700" y="8519881"/>
            <a:ext cx="950616" cy="1019638"/>
          </a:xfrm>
          <a:custGeom>
            <a:avLst/>
            <a:gdLst/>
            <a:ahLst/>
            <a:cxnLst/>
            <a:rect r="r" b="b" t="t" l="l"/>
            <a:pathLst>
              <a:path h="1019638" w="950616">
                <a:moveTo>
                  <a:pt x="0" y="0"/>
                </a:moveTo>
                <a:lnTo>
                  <a:pt x="950616" y="0"/>
                </a:lnTo>
                <a:lnTo>
                  <a:pt x="950616" y="1019638"/>
                </a:lnTo>
                <a:lnTo>
                  <a:pt x="0" y="10196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333375"/>
            <a:ext cx="8951437" cy="231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90"/>
              </a:lnSpc>
            </a:pPr>
            <a:r>
              <a:rPr lang="en-US" sz="10635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Study Jam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788799"/>
            <a:ext cx="9725747" cy="2354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09"/>
              </a:lnSpc>
            </a:pPr>
            <a:r>
              <a:rPr lang="en-US" sz="13597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WEB BASIC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65041" y="8696325"/>
            <a:ext cx="2750531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Protic || 2024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1739" y="4876800"/>
            <a:ext cx="5544493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HTML Dasar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9559999">
            <a:off x="-6690254" y="3123721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38117">
            <a:off x="14860579" y="-2339974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5" id="25"/>
          <p:cNvSpPr txBox="true"/>
          <p:nvPr/>
        </p:nvSpPr>
        <p:spPr>
          <a:xfrm rot="0">
            <a:off x="2032038" y="3686198"/>
            <a:ext cx="14223925" cy="2600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00"/>
              </a:lnSpc>
            </a:pPr>
            <a:r>
              <a:rPr lang="en-US" sz="15000" b="true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Terima Kasih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5" id="25"/>
          <p:cNvSpPr txBox="true"/>
          <p:nvPr/>
        </p:nvSpPr>
        <p:spPr>
          <a:xfrm rot="0">
            <a:off x="2559493" y="1002004"/>
            <a:ext cx="13169015" cy="1905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0"/>
              </a:lnSpc>
            </a:pPr>
            <a:r>
              <a:rPr lang="en-US" b="true" sz="110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DAFTAR ISI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858089" y="3455133"/>
            <a:ext cx="6219242" cy="368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Pengenalan HTML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Elemen Teks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List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511966" y="3455133"/>
            <a:ext cx="1346123" cy="227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03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04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06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44000" y="3455133"/>
            <a:ext cx="1346123" cy="227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07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08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09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490123" y="3455133"/>
            <a:ext cx="6219242" cy="368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Table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Formulir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Media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423777" y="4061250"/>
            <a:ext cx="6458391" cy="4848531"/>
            <a:chOff x="0" y="0"/>
            <a:chExt cx="8916670" cy="669404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55575" y="155575"/>
              <a:ext cx="8605520" cy="6382893"/>
            </a:xfrm>
            <a:custGeom>
              <a:avLst/>
              <a:gdLst/>
              <a:ahLst/>
              <a:cxnLst/>
              <a:rect r="r" b="b" t="t" l="l"/>
              <a:pathLst>
                <a:path h="6382893" w="8605520">
                  <a:moveTo>
                    <a:pt x="0" y="0"/>
                  </a:moveTo>
                  <a:lnTo>
                    <a:pt x="8605520" y="0"/>
                  </a:lnTo>
                  <a:lnTo>
                    <a:pt x="8605520" y="6382893"/>
                  </a:lnTo>
                  <a:lnTo>
                    <a:pt x="0" y="6382893"/>
                  </a:lnTo>
                  <a:close/>
                </a:path>
              </a:pathLst>
            </a:custGeom>
            <a:blipFill>
              <a:blip r:embed="rId2"/>
              <a:stretch>
                <a:fillRect l="0" t="-34263" r="0" b="-34263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6350" y="6350"/>
              <a:ext cx="8903970" cy="6681343"/>
            </a:xfrm>
            <a:custGeom>
              <a:avLst/>
              <a:gdLst/>
              <a:ahLst/>
              <a:cxnLst/>
              <a:rect r="r" b="b" t="t" l="l"/>
              <a:pathLst>
                <a:path h="6681343" w="8903970">
                  <a:moveTo>
                    <a:pt x="8903970" y="6681343"/>
                  </a:moveTo>
                  <a:lnTo>
                    <a:pt x="0" y="6681343"/>
                  </a:lnTo>
                  <a:lnTo>
                    <a:pt x="0" y="0"/>
                  </a:lnTo>
                  <a:lnTo>
                    <a:pt x="8903970" y="0"/>
                  </a:lnTo>
                  <a:lnTo>
                    <a:pt x="8903970" y="6681343"/>
                  </a:lnTo>
                  <a:close/>
                  <a:moveTo>
                    <a:pt x="19050" y="6662293"/>
                  </a:moveTo>
                  <a:lnTo>
                    <a:pt x="8884920" y="6662293"/>
                  </a:lnTo>
                  <a:lnTo>
                    <a:pt x="8884920" y="19050"/>
                  </a:lnTo>
                  <a:lnTo>
                    <a:pt x="19050" y="19050"/>
                  </a:lnTo>
                  <a:lnTo>
                    <a:pt x="19050" y="6662293"/>
                  </a:lnTo>
                  <a:close/>
                  <a:moveTo>
                    <a:pt x="8764270" y="6541643"/>
                  </a:moveTo>
                  <a:lnTo>
                    <a:pt x="139700" y="6541643"/>
                  </a:lnTo>
                  <a:lnTo>
                    <a:pt x="139700" y="139700"/>
                  </a:lnTo>
                  <a:lnTo>
                    <a:pt x="8764270" y="139700"/>
                  </a:lnTo>
                  <a:lnTo>
                    <a:pt x="8764270" y="6541643"/>
                  </a:lnTo>
                  <a:close/>
                  <a:moveTo>
                    <a:pt x="158750" y="6522593"/>
                  </a:moveTo>
                  <a:lnTo>
                    <a:pt x="8745220" y="6522593"/>
                  </a:lnTo>
                  <a:lnTo>
                    <a:pt x="8745220" y="158750"/>
                  </a:lnTo>
                  <a:lnTo>
                    <a:pt x="158750" y="158750"/>
                  </a:lnTo>
                  <a:lnTo>
                    <a:pt x="158750" y="6522593"/>
                  </a:lnTo>
                  <a:close/>
                </a:path>
              </a:pathLst>
            </a:custGeom>
            <a:solidFill>
              <a:srgbClr val="535659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8933563" y="1269914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8585553" y="2071177"/>
            <a:ext cx="8304195" cy="1777792"/>
            <a:chOff x="0" y="0"/>
            <a:chExt cx="2187113" cy="46822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187113" cy="468225"/>
            </a:xfrm>
            <a:custGeom>
              <a:avLst/>
              <a:gdLst/>
              <a:ahLst/>
              <a:cxnLst/>
              <a:rect r="r" b="b" t="t" l="l"/>
              <a:pathLst>
                <a:path h="468225" w="2187113">
                  <a:moveTo>
                    <a:pt x="47547" y="0"/>
                  </a:moveTo>
                  <a:lnTo>
                    <a:pt x="2139566" y="0"/>
                  </a:lnTo>
                  <a:cubicBezTo>
                    <a:pt x="2152177" y="0"/>
                    <a:pt x="2164270" y="5009"/>
                    <a:pt x="2173187" y="13926"/>
                  </a:cubicBezTo>
                  <a:cubicBezTo>
                    <a:pt x="2182104" y="22843"/>
                    <a:pt x="2187113" y="34937"/>
                    <a:pt x="2187113" y="47547"/>
                  </a:cubicBezTo>
                  <a:lnTo>
                    <a:pt x="2187113" y="420678"/>
                  </a:lnTo>
                  <a:cubicBezTo>
                    <a:pt x="2187113" y="433288"/>
                    <a:pt x="2182104" y="445382"/>
                    <a:pt x="2173187" y="454299"/>
                  </a:cubicBezTo>
                  <a:cubicBezTo>
                    <a:pt x="2164270" y="463216"/>
                    <a:pt x="2152177" y="468225"/>
                    <a:pt x="2139566" y="468225"/>
                  </a:cubicBezTo>
                  <a:lnTo>
                    <a:pt x="47547" y="468225"/>
                  </a:lnTo>
                  <a:cubicBezTo>
                    <a:pt x="34937" y="468225"/>
                    <a:pt x="22843" y="463216"/>
                    <a:pt x="13926" y="454299"/>
                  </a:cubicBezTo>
                  <a:cubicBezTo>
                    <a:pt x="5009" y="445382"/>
                    <a:pt x="0" y="433288"/>
                    <a:pt x="0" y="420678"/>
                  </a:cubicBezTo>
                  <a:lnTo>
                    <a:pt x="0" y="47547"/>
                  </a:lnTo>
                  <a:cubicBezTo>
                    <a:pt x="0" y="34937"/>
                    <a:pt x="5009" y="22843"/>
                    <a:pt x="13926" y="13926"/>
                  </a:cubicBezTo>
                  <a:cubicBezTo>
                    <a:pt x="22843" y="5009"/>
                    <a:pt x="34937" y="0"/>
                    <a:pt x="47547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2187113" cy="506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8933563" y="2098689"/>
            <a:ext cx="7956185" cy="154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HTML (Hypertext Markup Language) adalah bahasa markup yang digunakan untuk membuat struktur dasar halaman web.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87067" y="985023"/>
            <a:ext cx="7731811" cy="1640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44"/>
              </a:lnSpc>
            </a:pPr>
            <a:r>
              <a:rPr lang="en-US" sz="57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Pengenalan</a:t>
            </a:r>
          </a:p>
          <a:p>
            <a:pPr algn="ctr">
              <a:lnSpc>
                <a:spcPts val="5244"/>
              </a:lnSpc>
            </a:pPr>
            <a:r>
              <a:rPr lang="en-US" sz="57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HTML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781025" y="1244103"/>
            <a:ext cx="6867586" cy="623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36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Apa itu HTML?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759558" y="4511136"/>
            <a:ext cx="7956185" cy="4398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·&lt;!DOCTYPE html&gt;</a:t>
            </a: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: Deklarasi tipe dokumen HTML5.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&lt;html&gt;</a:t>
            </a: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: Elemen utama yang membungkus seluruh konten halaman.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&lt;head&gt;</a:t>
            </a: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: Berisi meta informasi seperti &lt;title&gt;, link stylesheet, dll.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&lt;body&gt;</a:t>
            </a: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: Tempat menuliskan konten yang ditampilkan pada halaman.</a:t>
            </a:r>
          </a:p>
          <a:p>
            <a:pPr algn="l">
              <a:lnSpc>
                <a:spcPts val="3779"/>
              </a:lnSpc>
            </a:pPr>
          </a:p>
        </p:txBody>
      </p:sp>
      <p:grpSp>
        <p:nvGrpSpPr>
          <p:cNvPr name="Group 36" id="36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5621459" y="349050"/>
            <a:ext cx="2168307" cy="44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3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532093" y="9305925"/>
            <a:ext cx="711883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Study Jam | Web Basic | 2024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931539" y="3375196"/>
            <a:ext cx="3442867" cy="623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3600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Struktur Dasar</a:t>
            </a:r>
          </a:p>
        </p:txBody>
      </p:sp>
    </p:spTree>
  </p:cSld>
  <p:clrMapOvr>
    <a:masterClrMapping/>
  </p:clrMapOvr>
  <p:transition spd="fast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0">
            <a:off x="8853667" y="1028700"/>
            <a:ext cx="8096003" cy="2579055"/>
            <a:chOff x="0" y="0"/>
            <a:chExt cx="10794670" cy="343873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79077" cy="879077"/>
            </a:xfrm>
            <a:custGeom>
              <a:avLst/>
              <a:gdLst/>
              <a:ahLst/>
              <a:cxnLst/>
              <a:rect r="r" b="b" t="t" l="l"/>
              <a:pathLst>
                <a:path h="879077" w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7" id="27"/>
            <p:cNvGrpSpPr/>
            <p:nvPr/>
          </p:nvGrpSpPr>
          <p:grpSpPr>
            <a:xfrm rot="0">
              <a:off x="0" y="1068350"/>
              <a:ext cx="10794670" cy="2370389"/>
              <a:chOff x="0" y="0"/>
              <a:chExt cx="2132281" cy="468225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2132281" cy="468225"/>
              </a:xfrm>
              <a:custGeom>
                <a:avLst/>
                <a:gdLst/>
                <a:ahLst/>
                <a:cxnLst/>
                <a:rect r="r" b="b" t="t" l="l"/>
                <a:pathLst>
                  <a:path h="468225" w="2132281">
                    <a:moveTo>
                      <a:pt x="48769" y="0"/>
                    </a:moveTo>
                    <a:lnTo>
                      <a:pt x="2083511" y="0"/>
                    </a:lnTo>
                    <a:cubicBezTo>
                      <a:pt x="2096445" y="0"/>
                      <a:pt x="2108850" y="5138"/>
                      <a:pt x="2117996" y="14284"/>
                    </a:cubicBezTo>
                    <a:cubicBezTo>
                      <a:pt x="2127142" y="23430"/>
                      <a:pt x="2132281" y="35835"/>
                      <a:pt x="2132281" y="48769"/>
                    </a:cubicBezTo>
                    <a:lnTo>
                      <a:pt x="2132281" y="419456"/>
                    </a:lnTo>
                    <a:cubicBezTo>
                      <a:pt x="2132281" y="446390"/>
                      <a:pt x="2110446" y="468225"/>
                      <a:pt x="2083511" y="468225"/>
                    </a:cubicBezTo>
                    <a:lnTo>
                      <a:pt x="48769" y="468225"/>
                    </a:lnTo>
                    <a:cubicBezTo>
                      <a:pt x="21835" y="468225"/>
                      <a:pt x="0" y="446390"/>
                      <a:pt x="0" y="419456"/>
                    </a:cubicBezTo>
                    <a:lnTo>
                      <a:pt x="0" y="48769"/>
                    </a:lnTo>
                    <a:cubicBezTo>
                      <a:pt x="0" y="21835"/>
                      <a:pt x="21835" y="0"/>
                      <a:pt x="48769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38100"/>
                <a:ext cx="2132281" cy="506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2"/>
                  </a:lnSpc>
                </a:pP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404216" y="1168002"/>
              <a:ext cx="10204030" cy="1994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  <a:ea typeface="Karnchang"/>
                  <a:cs typeface="Karnchang"/>
                  <a:sym typeface="Karnchang"/>
                </a:rPr>
                <a:t>Terdapat 6 tingkatan tag heading,  yaitu &lt;h1&gt; hingga &lt;h6&gt;  (Semakin kecil nomor, semakin besar ukuran nya)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1129949" y="-18541"/>
              <a:ext cx="9156781" cy="897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b="true">
                  <a:solidFill>
                    <a:srgbClr val="243342"/>
                  </a:solidFill>
                  <a:latin typeface="Karnchang Bold"/>
                  <a:ea typeface="Karnchang Bold"/>
                  <a:cs typeface="Karnchang Bold"/>
                  <a:sym typeface="Karnchang Bold"/>
                </a:rPr>
                <a:t>Heading (Judul)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8853667" y="3853973"/>
            <a:ext cx="8096003" cy="2579055"/>
            <a:chOff x="0" y="0"/>
            <a:chExt cx="10794670" cy="3438739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79077" cy="879077"/>
            </a:xfrm>
            <a:custGeom>
              <a:avLst/>
              <a:gdLst/>
              <a:ahLst/>
              <a:cxnLst/>
              <a:rect r="r" b="b" t="t" l="l"/>
              <a:pathLst>
                <a:path h="879077" w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0" id="40"/>
            <p:cNvGrpSpPr/>
            <p:nvPr/>
          </p:nvGrpSpPr>
          <p:grpSpPr>
            <a:xfrm rot="0">
              <a:off x="0" y="1068350"/>
              <a:ext cx="10794670" cy="2370389"/>
              <a:chOff x="0" y="0"/>
              <a:chExt cx="2132281" cy="468225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2132281" cy="468225"/>
              </a:xfrm>
              <a:custGeom>
                <a:avLst/>
                <a:gdLst/>
                <a:ahLst/>
                <a:cxnLst/>
                <a:rect r="r" b="b" t="t" l="l"/>
                <a:pathLst>
                  <a:path h="468225" w="2132281">
                    <a:moveTo>
                      <a:pt x="48769" y="0"/>
                    </a:moveTo>
                    <a:lnTo>
                      <a:pt x="2083511" y="0"/>
                    </a:lnTo>
                    <a:cubicBezTo>
                      <a:pt x="2096445" y="0"/>
                      <a:pt x="2108850" y="5138"/>
                      <a:pt x="2117996" y="14284"/>
                    </a:cubicBezTo>
                    <a:cubicBezTo>
                      <a:pt x="2127142" y="23430"/>
                      <a:pt x="2132281" y="35835"/>
                      <a:pt x="2132281" y="48769"/>
                    </a:cubicBezTo>
                    <a:lnTo>
                      <a:pt x="2132281" y="419456"/>
                    </a:lnTo>
                    <a:cubicBezTo>
                      <a:pt x="2132281" y="446390"/>
                      <a:pt x="2110446" y="468225"/>
                      <a:pt x="2083511" y="468225"/>
                    </a:cubicBezTo>
                    <a:lnTo>
                      <a:pt x="48769" y="468225"/>
                    </a:lnTo>
                    <a:cubicBezTo>
                      <a:pt x="21835" y="468225"/>
                      <a:pt x="0" y="446390"/>
                      <a:pt x="0" y="419456"/>
                    </a:cubicBezTo>
                    <a:lnTo>
                      <a:pt x="0" y="48769"/>
                    </a:lnTo>
                    <a:cubicBezTo>
                      <a:pt x="0" y="21835"/>
                      <a:pt x="21835" y="0"/>
                      <a:pt x="48769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38100"/>
                <a:ext cx="2132281" cy="506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2"/>
                  </a:lnSpc>
                </a:pPr>
              </a:p>
            </p:txBody>
          </p:sp>
        </p:grpSp>
        <p:sp>
          <p:nvSpPr>
            <p:cNvPr name="TextBox 43" id="43"/>
            <p:cNvSpPr txBox="true"/>
            <p:nvPr/>
          </p:nvSpPr>
          <p:spPr>
            <a:xfrm rot="0">
              <a:off x="404216" y="1168002"/>
              <a:ext cx="10204030" cy="1359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  <a:ea typeface="Karnchang"/>
                  <a:cs typeface="Karnchang"/>
                  <a:sym typeface="Karnchang"/>
                </a:rPr>
                <a:t>Tag paragraf &lt;p&gt; diigunakan untuk menulis teks yang panjang atau isi dari konten.  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1129949" y="-18541"/>
              <a:ext cx="9156781" cy="897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b="true">
                  <a:solidFill>
                    <a:srgbClr val="243342"/>
                  </a:solidFill>
                  <a:latin typeface="Karnchang Bold"/>
                  <a:ea typeface="Karnchang Bold"/>
                  <a:cs typeface="Karnchang Bold"/>
                  <a:sym typeface="Karnchang Bold"/>
                </a:rPr>
                <a:t>Paragraf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8853667" y="6671152"/>
            <a:ext cx="8096003" cy="2579055"/>
            <a:chOff x="0" y="0"/>
            <a:chExt cx="10794670" cy="3438739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79077" cy="879077"/>
            </a:xfrm>
            <a:custGeom>
              <a:avLst/>
              <a:gdLst/>
              <a:ahLst/>
              <a:cxnLst/>
              <a:rect r="r" b="b" t="t" l="l"/>
              <a:pathLst>
                <a:path h="879077" w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7" id="47"/>
            <p:cNvGrpSpPr/>
            <p:nvPr/>
          </p:nvGrpSpPr>
          <p:grpSpPr>
            <a:xfrm rot="0">
              <a:off x="0" y="1068350"/>
              <a:ext cx="10794670" cy="2370389"/>
              <a:chOff x="0" y="0"/>
              <a:chExt cx="2132281" cy="468225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2132281" cy="468225"/>
              </a:xfrm>
              <a:custGeom>
                <a:avLst/>
                <a:gdLst/>
                <a:ahLst/>
                <a:cxnLst/>
                <a:rect r="r" b="b" t="t" l="l"/>
                <a:pathLst>
                  <a:path h="468225" w="2132281">
                    <a:moveTo>
                      <a:pt x="48769" y="0"/>
                    </a:moveTo>
                    <a:lnTo>
                      <a:pt x="2083511" y="0"/>
                    </a:lnTo>
                    <a:cubicBezTo>
                      <a:pt x="2096445" y="0"/>
                      <a:pt x="2108850" y="5138"/>
                      <a:pt x="2117996" y="14284"/>
                    </a:cubicBezTo>
                    <a:cubicBezTo>
                      <a:pt x="2127142" y="23430"/>
                      <a:pt x="2132281" y="35835"/>
                      <a:pt x="2132281" y="48769"/>
                    </a:cubicBezTo>
                    <a:lnTo>
                      <a:pt x="2132281" y="419456"/>
                    </a:lnTo>
                    <a:cubicBezTo>
                      <a:pt x="2132281" y="446390"/>
                      <a:pt x="2110446" y="468225"/>
                      <a:pt x="2083511" y="468225"/>
                    </a:cubicBezTo>
                    <a:lnTo>
                      <a:pt x="48769" y="468225"/>
                    </a:lnTo>
                    <a:cubicBezTo>
                      <a:pt x="21835" y="468225"/>
                      <a:pt x="0" y="446390"/>
                      <a:pt x="0" y="419456"/>
                    </a:cubicBezTo>
                    <a:lnTo>
                      <a:pt x="0" y="48769"/>
                    </a:lnTo>
                    <a:cubicBezTo>
                      <a:pt x="0" y="21835"/>
                      <a:pt x="21835" y="0"/>
                      <a:pt x="48769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-38100"/>
                <a:ext cx="2132281" cy="506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2"/>
                  </a:lnSpc>
                </a:pPr>
              </a:p>
            </p:txBody>
          </p:sp>
        </p:grpSp>
        <p:sp>
          <p:nvSpPr>
            <p:cNvPr name="TextBox 50" id="50"/>
            <p:cNvSpPr txBox="true"/>
            <p:nvPr/>
          </p:nvSpPr>
          <p:spPr>
            <a:xfrm rot="0">
              <a:off x="404216" y="1168002"/>
              <a:ext cx="10204030" cy="1359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Karnchang"/>
                  <a:ea typeface="Karnchang"/>
                  <a:cs typeface="Karnchang"/>
                  <a:sym typeface="Karnchang"/>
                </a:rPr>
                <a:t>Cetak Tebal: &lt;strong&gt; untuk teks penting</a:t>
              </a:r>
            </a:p>
            <a:p>
              <a:pPr algn="l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Karnchang"/>
                  <a:ea typeface="Karnchang"/>
                  <a:cs typeface="Karnchang"/>
                  <a:sym typeface="Karnchang"/>
                </a:rPr>
                <a:t>Italic : &lt;i&gt; untuk memiringkan teks.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1129949" y="-18541"/>
              <a:ext cx="9156781" cy="897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b="true">
                  <a:solidFill>
                    <a:srgbClr val="243342"/>
                  </a:solidFill>
                  <a:latin typeface="Karnchang Bold"/>
                  <a:ea typeface="Karnchang Bold"/>
                  <a:cs typeface="Karnchang Bold"/>
                  <a:sym typeface="Karnchang Bold"/>
                </a:rPr>
                <a:t>Penekanan Teks</a:t>
              </a:r>
            </a:p>
          </p:txBody>
        </p:sp>
      </p:grpSp>
      <p:sp>
        <p:nvSpPr>
          <p:cNvPr name="Freeform 52" id="52"/>
          <p:cNvSpPr/>
          <p:nvPr/>
        </p:nvSpPr>
        <p:spPr>
          <a:xfrm flipH="false" flipV="false" rot="0">
            <a:off x="1028700" y="3344771"/>
            <a:ext cx="7514279" cy="4581074"/>
          </a:xfrm>
          <a:custGeom>
            <a:avLst/>
            <a:gdLst/>
            <a:ahLst/>
            <a:cxnLst/>
            <a:rect r="r" b="b" t="t" l="l"/>
            <a:pathLst>
              <a:path h="4581074" w="7514279">
                <a:moveTo>
                  <a:pt x="0" y="0"/>
                </a:moveTo>
                <a:lnTo>
                  <a:pt x="7514279" y="0"/>
                </a:lnTo>
                <a:lnTo>
                  <a:pt x="7514279" y="4581073"/>
                </a:lnTo>
                <a:lnTo>
                  <a:pt x="0" y="45810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3" id="53"/>
          <p:cNvSpPr txBox="true"/>
          <p:nvPr/>
        </p:nvSpPr>
        <p:spPr>
          <a:xfrm rot="0">
            <a:off x="1490452" y="904875"/>
            <a:ext cx="6584507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Elemen Teks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5621459" y="349050"/>
            <a:ext cx="2168307" cy="44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4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532093" y="9305925"/>
            <a:ext cx="711883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Study Jam | Web Basic | 2024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787067" y="2295347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787067" y="3096610"/>
            <a:ext cx="8096003" cy="2310452"/>
            <a:chOff x="0" y="0"/>
            <a:chExt cx="2132281" cy="60851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32281" cy="608514"/>
            </a:xfrm>
            <a:custGeom>
              <a:avLst/>
              <a:gdLst/>
              <a:ahLst/>
              <a:cxnLst/>
              <a:rect r="r" b="b" t="t" l="l"/>
              <a:pathLst>
                <a:path h="608514" w="2132281">
                  <a:moveTo>
                    <a:pt x="48769" y="0"/>
                  </a:moveTo>
                  <a:lnTo>
                    <a:pt x="2083511" y="0"/>
                  </a:lnTo>
                  <a:cubicBezTo>
                    <a:pt x="2096445" y="0"/>
                    <a:pt x="2108850" y="5138"/>
                    <a:pt x="2117996" y="14284"/>
                  </a:cubicBezTo>
                  <a:cubicBezTo>
                    <a:pt x="2127142" y="23430"/>
                    <a:pt x="2132281" y="35835"/>
                    <a:pt x="2132281" y="48769"/>
                  </a:cubicBezTo>
                  <a:lnTo>
                    <a:pt x="2132281" y="559745"/>
                  </a:lnTo>
                  <a:cubicBezTo>
                    <a:pt x="2132281" y="586679"/>
                    <a:pt x="2110446" y="608514"/>
                    <a:pt x="2083511" y="608514"/>
                  </a:cubicBezTo>
                  <a:lnTo>
                    <a:pt x="48769" y="608514"/>
                  </a:lnTo>
                  <a:cubicBezTo>
                    <a:pt x="21835" y="608514"/>
                    <a:pt x="0" y="586679"/>
                    <a:pt x="0" y="559745"/>
                  </a:cubicBezTo>
                  <a:lnTo>
                    <a:pt x="0" y="48769"/>
                  </a:lnTo>
                  <a:cubicBezTo>
                    <a:pt x="0" y="21835"/>
                    <a:pt x="21835" y="0"/>
                    <a:pt x="48769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132281" cy="6466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849093" y="3152651"/>
            <a:ext cx="7653022" cy="2017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Break &lt;br&gt; Digunakan untuk memulai baris baru tanpa membuat paragraf baru.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Horizontal Rule &lt;hr&gt; Digunakan untuk membuat garis horizontal sebagai pemisah.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34529" y="2260010"/>
            <a:ext cx="6867586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true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Struktur teks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9403224" y="2281147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7" y="0"/>
                </a:lnTo>
                <a:lnTo>
                  <a:pt x="659307" y="659307"/>
                </a:lnTo>
                <a:lnTo>
                  <a:pt x="0" y="659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0">
            <a:off x="9163297" y="3096610"/>
            <a:ext cx="8096003" cy="3337214"/>
            <a:chOff x="0" y="0"/>
            <a:chExt cx="2132281" cy="87893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132281" cy="878937"/>
            </a:xfrm>
            <a:custGeom>
              <a:avLst/>
              <a:gdLst/>
              <a:ahLst/>
              <a:cxnLst/>
              <a:rect r="r" b="b" t="t" l="l"/>
              <a:pathLst>
                <a:path h="878937" w="2132281">
                  <a:moveTo>
                    <a:pt x="48769" y="0"/>
                  </a:moveTo>
                  <a:lnTo>
                    <a:pt x="2083511" y="0"/>
                  </a:lnTo>
                  <a:cubicBezTo>
                    <a:pt x="2096445" y="0"/>
                    <a:pt x="2108850" y="5138"/>
                    <a:pt x="2117996" y="14284"/>
                  </a:cubicBezTo>
                  <a:cubicBezTo>
                    <a:pt x="2127142" y="23430"/>
                    <a:pt x="2132281" y="35835"/>
                    <a:pt x="2132281" y="48769"/>
                  </a:cubicBezTo>
                  <a:lnTo>
                    <a:pt x="2132281" y="830168"/>
                  </a:lnTo>
                  <a:cubicBezTo>
                    <a:pt x="2132281" y="857102"/>
                    <a:pt x="2110446" y="878937"/>
                    <a:pt x="2083511" y="878937"/>
                  </a:cubicBezTo>
                  <a:lnTo>
                    <a:pt x="48769" y="878937"/>
                  </a:lnTo>
                  <a:cubicBezTo>
                    <a:pt x="21835" y="878937"/>
                    <a:pt x="0" y="857102"/>
                    <a:pt x="0" y="830168"/>
                  </a:cubicBezTo>
                  <a:lnTo>
                    <a:pt x="0" y="48769"/>
                  </a:lnTo>
                  <a:cubicBezTo>
                    <a:pt x="0" y="21835"/>
                    <a:pt x="21835" y="0"/>
                    <a:pt x="48769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2132281" cy="917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9467595" y="3270421"/>
            <a:ext cx="7653022" cy="3922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Underline &lt;u&gt; Memberikan garis bawah pada teks</a:t>
            </a:r>
          </a:p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&lt;mark&gt; Memberikan sorotan pada teks</a:t>
            </a:r>
          </a:p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Subscript &lt;sub&gt; Menampilkan teks kecil di bawah teks normal.</a:t>
            </a:r>
          </a:p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Superscript &lt;sup&gt; Menampilkan teks kecil di atas teks normal.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42" id="42"/>
          <p:cNvSpPr txBox="true"/>
          <p:nvPr/>
        </p:nvSpPr>
        <p:spPr>
          <a:xfrm rot="0">
            <a:off x="10253031" y="2195422"/>
            <a:ext cx="6867586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true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Pemformatan teks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1020321" y="5928183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7" y="0"/>
                </a:lnTo>
                <a:lnTo>
                  <a:pt x="659307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4" id="44"/>
          <p:cNvGrpSpPr/>
          <p:nvPr/>
        </p:nvGrpSpPr>
        <p:grpSpPr>
          <a:xfrm rot="0">
            <a:off x="787067" y="6778037"/>
            <a:ext cx="9465964" cy="2277161"/>
            <a:chOff x="0" y="0"/>
            <a:chExt cx="2493093" cy="599746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2493093" cy="599746"/>
            </a:xfrm>
            <a:custGeom>
              <a:avLst/>
              <a:gdLst/>
              <a:ahLst/>
              <a:cxnLst/>
              <a:rect r="r" b="b" t="t" l="l"/>
              <a:pathLst>
                <a:path h="599746" w="2493093">
                  <a:moveTo>
                    <a:pt x="41711" y="0"/>
                  </a:moveTo>
                  <a:lnTo>
                    <a:pt x="2451382" y="0"/>
                  </a:lnTo>
                  <a:cubicBezTo>
                    <a:pt x="2474419" y="0"/>
                    <a:pt x="2493093" y="18675"/>
                    <a:pt x="2493093" y="41711"/>
                  </a:cubicBezTo>
                  <a:lnTo>
                    <a:pt x="2493093" y="558035"/>
                  </a:lnTo>
                  <a:cubicBezTo>
                    <a:pt x="2493093" y="581071"/>
                    <a:pt x="2474419" y="599746"/>
                    <a:pt x="2451382" y="599746"/>
                  </a:cubicBezTo>
                  <a:lnTo>
                    <a:pt x="41711" y="599746"/>
                  </a:lnTo>
                  <a:cubicBezTo>
                    <a:pt x="18675" y="599746"/>
                    <a:pt x="0" y="581071"/>
                    <a:pt x="0" y="558035"/>
                  </a:cubicBezTo>
                  <a:lnTo>
                    <a:pt x="0" y="41711"/>
                  </a:lnTo>
                  <a:cubicBezTo>
                    <a:pt x="0" y="18675"/>
                    <a:pt x="18675" y="0"/>
                    <a:pt x="41711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38100"/>
              <a:ext cx="2493093" cy="637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1008557" y="6787562"/>
            <a:ext cx="9053974" cy="2017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Anchor &lt;a&gt; Digunakan untuk membuat hyperlink.</a:t>
            </a:r>
          </a:p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&lt;blockquote&gt; Digunakan untuk menampilkan kutipan panjang dengan indentasi.</a:t>
            </a:r>
          </a:p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&lt;cite&gt; Digunakan untuk memberikan referensi atau sumber.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867782" y="5892846"/>
            <a:ext cx="6867586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true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Hyperlink dan Referensi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5590816" y="783181"/>
            <a:ext cx="6584507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Elemen Teks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5621459" y="349050"/>
            <a:ext cx="2168307" cy="44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4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532093" y="9305925"/>
            <a:ext cx="711883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Study Jam | Web Basic | 2024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0">
            <a:off x="1028700" y="2161869"/>
            <a:ext cx="8096003" cy="2579055"/>
            <a:chOff x="0" y="0"/>
            <a:chExt cx="10794670" cy="343873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79077" cy="879077"/>
            </a:xfrm>
            <a:custGeom>
              <a:avLst/>
              <a:gdLst/>
              <a:ahLst/>
              <a:cxnLst/>
              <a:rect r="r" b="b" t="t" l="l"/>
              <a:pathLst>
                <a:path h="879077" w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7" id="27"/>
            <p:cNvGrpSpPr/>
            <p:nvPr/>
          </p:nvGrpSpPr>
          <p:grpSpPr>
            <a:xfrm rot="0">
              <a:off x="0" y="1068350"/>
              <a:ext cx="10794670" cy="2370389"/>
              <a:chOff x="0" y="0"/>
              <a:chExt cx="2132281" cy="468225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2132281" cy="468225"/>
              </a:xfrm>
              <a:custGeom>
                <a:avLst/>
                <a:gdLst/>
                <a:ahLst/>
                <a:cxnLst/>
                <a:rect r="r" b="b" t="t" l="l"/>
                <a:pathLst>
                  <a:path h="468225" w="2132281">
                    <a:moveTo>
                      <a:pt x="48769" y="0"/>
                    </a:moveTo>
                    <a:lnTo>
                      <a:pt x="2083511" y="0"/>
                    </a:lnTo>
                    <a:cubicBezTo>
                      <a:pt x="2096445" y="0"/>
                      <a:pt x="2108850" y="5138"/>
                      <a:pt x="2117996" y="14284"/>
                    </a:cubicBezTo>
                    <a:cubicBezTo>
                      <a:pt x="2127142" y="23430"/>
                      <a:pt x="2132281" y="35835"/>
                      <a:pt x="2132281" y="48769"/>
                    </a:cubicBezTo>
                    <a:lnTo>
                      <a:pt x="2132281" y="419456"/>
                    </a:lnTo>
                    <a:cubicBezTo>
                      <a:pt x="2132281" y="446390"/>
                      <a:pt x="2110446" y="468225"/>
                      <a:pt x="2083511" y="468225"/>
                    </a:cubicBezTo>
                    <a:lnTo>
                      <a:pt x="48769" y="468225"/>
                    </a:lnTo>
                    <a:cubicBezTo>
                      <a:pt x="21835" y="468225"/>
                      <a:pt x="0" y="446390"/>
                      <a:pt x="0" y="419456"/>
                    </a:cubicBezTo>
                    <a:lnTo>
                      <a:pt x="0" y="48769"/>
                    </a:lnTo>
                    <a:cubicBezTo>
                      <a:pt x="0" y="21835"/>
                      <a:pt x="21835" y="0"/>
                      <a:pt x="48769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38100"/>
                <a:ext cx="2132281" cy="506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2"/>
                  </a:lnSpc>
                </a:pP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404216" y="1168002"/>
              <a:ext cx="10204030" cy="1994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  <a:ea typeface="Karnchang"/>
                  <a:cs typeface="Karnchang"/>
                  <a:sym typeface="Karnchang"/>
                </a:rPr>
                <a:t>Menggunakan &lt;ol&gt; untuk membuat daftar berurutan (nomor).</a:t>
              </a:r>
            </a:p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  <a:ea typeface="Karnchang"/>
                  <a:cs typeface="Karnchang"/>
                  <a:sym typeface="Karnchang"/>
                </a:rPr>
                <a:t>Setiap item dalam daftar ini menggunakan &lt;li&gt;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1129949" y="-18541"/>
              <a:ext cx="9156781" cy="897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b="true">
                  <a:solidFill>
                    <a:srgbClr val="243342"/>
                  </a:solidFill>
                  <a:latin typeface="Karnchang Bold"/>
                  <a:ea typeface="Karnchang Bold"/>
                  <a:cs typeface="Karnchang Bold"/>
                  <a:sym typeface="Karnchang Bold"/>
                </a:rPr>
                <a:t>Ordered List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047997" y="5710084"/>
            <a:ext cx="8096003" cy="2579055"/>
            <a:chOff x="0" y="0"/>
            <a:chExt cx="10794670" cy="3438739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79077" cy="879077"/>
            </a:xfrm>
            <a:custGeom>
              <a:avLst/>
              <a:gdLst/>
              <a:ahLst/>
              <a:cxnLst/>
              <a:rect r="r" b="b" t="t" l="l"/>
              <a:pathLst>
                <a:path h="879077" w="879077">
                  <a:moveTo>
                    <a:pt x="0" y="0"/>
                  </a:moveTo>
                  <a:lnTo>
                    <a:pt x="879077" y="0"/>
                  </a:lnTo>
                  <a:lnTo>
                    <a:pt x="879077" y="879077"/>
                  </a:lnTo>
                  <a:lnTo>
                    <a:pt x="0" y="879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0" id="40"/>
            <p:cNvGrpSpPr/>
            <p:nvPr/>
          </p:nvGrpSpPr>
          <p:grpSpPr>
            <a:xfrm rot="0">
              <a:off x="0" y="1068350"/>
              <a:ext cx="10794670" cy="2370389"/>
              <a:chOff x="0" y="0"/>
              <a:chExt cx="2132281" cy="468225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2132281" cy="468225"/>
              </a:xfrm>
              <a:custGeom>
                <a:avLst/>
                <a:gdLst/>
                <a:ahLst/>
                <a:cxnLst/>
                <a:rect r="r" b="b" t="t" l="l"/>
                <a:pathLst>
                  <a:path h="468225" w="2132281">
                    <a:moveTo>
                      <a:pt x="48769" y="0"/>
                    </a:moveTo>
                    <a:lnTo>
                      <a:pt x="2083511" y="0"/>
                    </a:lnTo>
                    <a:cubicBezTo>
                      <a:pt x="2096445" y="0"/>
                      <a:pt x="2108850" y="5138"/>
                      <a:pt x="2117996" y="14284"/>
                    </a:cubicBezTo>
                    <a:cubicBezTo>
                      <a:pt x="2127142" y="23430"/>
                      <a:pt x="2132281" y="35835"/>
                      <a:pt x="2132281" y="48769"/>
                    </a:cubicBezTo>
                    <a:lnTo>
                      <a:pt x="2132281" y="419456"/>
                    </a:lnTo>
                    <a:cubicBezTo>
                      <a:pt x="2132281" y="446390"/>
                      <a:pt x="2110446" y="468225"/>
                      <a:pt x="2083511" y="468225"/>
                    </a:cubicBezTo>
                    <a:lnTo>
                      <a:pt x="48769" y="468225"/>
                    </a:lnTo>
                    <a:cubicBezTo>
                      <a:pt x="21835" y="468225"/>
                      <a:pt x="0" y="446390"/>
                      <a:pt x="0" y="419456"/>
                    </a:cubicBezTo>
                    <a:lnTo>
                      <a:pt x="0" y="48769"/>
                    </a:lnTo>
                    <a:cubicBezTo>
                      <a:pt x="0" y="21835"/>
                      <a:pt x="21835" y="0"/>
                      <a:pt x="48769" y="0"/>
                    </a:cubicBezTo>
                    <a:close/>
                  </a:path>
                </a:pathLst>
              </a:custGeom>
              <a:solidFill>
                <a:srgbClr val="858789">
                  <a:alpha val="40000"/>
                </a:srgbClr>
              </a:solidFill>
              <a:ln w="19050" cap="rnd">
                <a:solidFill>
                  <a:srgbClr val="243342">
                    <a:alpha val="40000"/>
                  </a:srgbClr>
                </a:solidFill>
                <a:prstDash val="solid"/>
                <a:round/>
              </a:ln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38100"/>
                <a:ext cx="2132281" cy="5063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62"/>
                  </a:lnSpc>
                </a:pPr>
              </a:p>
            </p:txBody>
          </p:sp>
        </p:grpSp>
        <p:sp>
          <p:nvSpPr>
            <p:cNvPr name="TextBox 43" id="43"/>
            <p:cNvSpPr txBox="true"/>
            <p:nvPr/>
          </p:nvSpPr>
          <p:spPr>
            <a:xfrm rot="0">
              <a:off x="404216" y="1168002"/>
              <a:ext cx="10204030" cy="19945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  <a:ea typeface="Karnchang"/>
                  <a:cs typeface="Karnchang"/>
                  <a:sym typeface="Karnchang"/>
                </a:rPr>
                <a:t>Menggunakan &lt;ul&gt; untuk membuat daftar tanpa urutan (bullet point).</a:t>
              </a:r>
            </a:p>
            <a:p>
              <a:pPr algn="l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Karnchang"/>
                  <a:ea typeface="Karnchang"/>
                  <a:cs typeface="Karnchang"/>
                  <a:sym typeface="Karnchang"/>
                </a:rPr>
                <a:t>Setiap item dalam daftar ini menggunakan &lt;li&gt;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1129949" y="-18541"/>
              <a:ext cx="9156781" cy="897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80"/>
                </a:lnSpc>
              </a:pPr>
              <a:r>
                <a:rPr lang="en-US" sz="4000" b="true">
                  <a:solidFill>
                    <a:srgbClr val="243342"/>
                  </a:solidFill>
                  <a:latin typeface="Karnchang Bold"/>
                  <a:ea typeface="Karnchang Bold"/>
                  <a:cs typeface="Karnchang Bold"/>
                  <a:sym typeface="Karnchang Bold"/>
                </a:rPr>
                <a:t>Unordered List</a:t>
              </a: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9825780" y="2395045"/>
            <a:ext cx="6860783" cy="6229318"/>
          </a:xfrm>
          <a:custGeom>
            <a:avLst/>
            <a:gdLst/>
            <a:ahLst/>
            <a:cxnLst/>
            <a:rect r="r" b="b" t="t" l="l"/>
            <a:pathLst>
              <a:path h="6229318" w="6860783">
                <a:moveTo>
                  <a:pt x="0" y="0"/>
                </a:moveTo>
                <a:lnTo>
                  <a:pt x="6860783" y="0"/>
                </a:lnTo>
                <a:lnTo>
                  <a:pt x="6860783" y="6229318"/>
                </a:lnTo>
                <a:lnTo>
                  <a:pt x="0" y="62293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5851746" y="854404"/>
            <a:ext cx="6584507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List 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5621459" y="349050"/>
            <a:ext cx="2168307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5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32093" y="9305925"/>
            <a:ext cx="711883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Study Jam | Web Basic | 2024</a:t>
            </a:r>
          </a:p>
        </p:txBody>
      </p:sp>
    </p:spTree>
  </p:cSld>
  <p:clrMapOvr>
    <a:masterClrMapping/>
  </p:clrMapOvr>
  <p:transition spd="fast">
    <p:cover dir="ru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5" id="25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702591" y="2097994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10116951" y="3097220"/>
            <a:ext cx="6935073" cy="5376177"/>
            <a:chOff x="0" y="0"/>
            <a:chExt cx="1826521" cy="14159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26521" cy="1415948"/>
            </a:xfrm>
            <a:custGeom>
              <a:avLst/>
              <a:gdLst/>
              <a:ahLst/>
              <a:cxnLst/>
              <a:rect r="r" b="b" t="t" l="l"/>
              <a:pathLst>
                <a:path h="1415948" w="1826521">
                  <a:moveTo>
                    <a:pt x="56933" y="0"/>
                  </a:moveTo>
                  <a:lnTo>
                    <a:pt x="1769588" y="0"/>
                  </a:lnTo>
                  <a:cubicBezTo>
                    <a:pt x="1801032" y="0"/>
                    <a:pt x="1826521" y="25490"/>
                    <a:pt x="1826521" y="56933"/>
                  </a:cubicBezTo>
                  <a:lnTo>
                    <a:pt x="1826521" y="1359014"/>
                  </a:lnTo>
                  <a:cubicBezTo>
                    <a:pt x="1826521" y="1390458"/>
                    <a:pt x="1801032" y="1415948"/>
                    <a:pt x="1769588" y="1415948"/>
                  </a:cubicBezTo>
                  <a:lnTo>
                    <a:pt x="56933" y="1415948"/>
                  </a:lnTo>
                  <a:cubicBezTo>
                    <a:pt x="25490" y="1415948"/>
                    <a:pt x="0" y="1390458"/>
                    <a:pt x="0" y="1359014"/>
                  </a:cubicBezTo>
                  <a:lnTo>
                    <a:pt x="0" y="56933"/>
                  </a:lnTo>
                  <a:cubicBezTo>
                    <a:pt x="0" y="25490"/>
                    <a:pt x="25490" y="0"/>
                    <a:pt x="56933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826521" cy="14540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156721" y="3451396"/>
            <a:ext cx="8533149" cy="4352429"/>
          </a:xfrm>
          <a:custGeom>
            <a:avLst/>
            <a:gdLst/>
            <a:ahLst/>
            <a:cxnLst/>
            <a:rect r="r" b="b" t="t" l="l"/>
            <a:pathLst>
              <a:path h="4352429" w="8533149">
                <a:moveTo>
                  <a:pt x="0" y="0"/>
                </a:moveTo>
                <a:lnTo>
                  <a:pt x="8533149" y="0"/>
                </a:lnTo>
                <a:lnTo>
                  <a:pt x="8533149" y="4352429"/>
                </a:lnTo>
                <a:lnTo>
                  <a:pt x="0" y="43524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80" t="0" r="-731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4064075" y="904875"/>
            <a:ext cx="10159849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Table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5621459" y="349050"/>
            <a:ext cx="2168307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6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550053" y="2062657"/>
            <a:ext cx="6867586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true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Struktur tabel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268340" y="3673716"/>
            <a:ext cx="6632294" cy="371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9"/>
              </a:lnSpc>
            </a:pPr>
            <a:r>
              <a:rPr lang="en-US" sz="28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&lt;table&gt;</a:t>
            </a:r>
            <a:r>
              <a:rPr lang="en-US" sz="28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: Tag Utama Untuk membuat tabel</a:t>
            </a:r>
          </a:p>
          <a:p>
            <a:pPr algn="just">
              <a:lnSpc>
                <a:spcPts val="4059"/>
              </a:lnSpc>
            </a:pPr>
            <a:r>
              <a:rPr lang="en-US" sz="28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&lt;tr&gt;</a:t>
            </a:r>
            <a:r>
              <a:rPr lang="en-US" sz="28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:(Table Row): Membuat baris dalam tabel.</a:t>
            </a:r>
          </a:p>
          <a:p>
            <a:pPr algn="just">
              <a:lnSpc>
                <a:spcPts val="4059"/>
              </a:lnSpc>
            </a:pPr>
            <a:r>
              <a:rPr lang="en-US" sz="28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&lt;th&gt;</a:t>
            </a:r>
            <a:r>
              <a:rPr lang="en-US" sz="28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: (Table Header): Membuat sel header dalam tabel (biasanya tebal).</a:t>
            </a:r>
          </a:p>
          <a:p>
            <a:pPr algn="just">
              <a:lnSpc>
                <a:spcPts val="4059"/>
              </a:lnSpc>
            </a:pPr>
            <a:r>
              <a:rPr lang="en-US" sz="28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&lt;td&gt;</a:t>
            </a:r>
            <a:r>
              <a:rPr lang="en-US" sz="28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: (Table Data): Membuat sel data dalam tabel.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32093" y="9305925"/>
            <a:ext cx="711883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Study Jam | Web Basic | 2024</a:t>
            </a:r>
          </a:p>
        </p:txBody>
      </p:sp>
    </p:spTree>
  </p:cSld>
  <p:clrMapOvr>
    <a:masterClrMapping/>
  </p:clrMapOvr>
  <p:transition spd="slow">
    <p:cover dir="ld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3" id="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3" id="13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22" id="22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0103560" y="2786746"/>
            <a:ext cx="7155740" cy="4713508"/>
          </a:xfrm>
          <a:custGeom>
            <a:avLst/>
            <a:gdLst/>
            <a:ahLst/>
            <a:cxnLst/>
            <a:rect r="r" b="b" t="t" l="l"/>
            <a:pathLst>
              <a:path h="4713508" w="7155740">
                <a:moveTo>
                  <a:pt x="0" y="0"/>
                </a:moveTo>
                <a:lnTo>
                  <a:pt x="7155740" y="0"/>
                </a:lnTo>
                <a:lnTo>
                  <a:pt x="7155740" y="4713508"/>
                </a:lnTo>
                <a:lnTo>
                  <a:pt x="0" y="47135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4293776" y="1164537"/>
            <a:ext cx="9700448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Formulir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51143" y="2625359"/>
            <a:ext cx="9059627" cy="487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Tag Form: Gunakan &lt;form&gt; untuk membuat sebuah form.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Input Field: Gunakan &lt;input&gt; untuk berbagai jenis data.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Textarea: Gunakan &lt;textarea&gt; untuk input teks panjang.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Select Dropdown: Gunakan &lt;select&gt; dan &lt;option&gt; untuk membuat menu pilihan.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Button: Gunakan &lt;button&gt; atau &lt;input type="submit"&gt; untuk tombol kirim.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Placeholder: Gunakan placeholder= “...” didalam input untuk petunjuk </a:t>
            </a:r>
          </a:p>
          <a:p>
            <a:pPr algn="just">
              <a:lnSpc>
                <a:spcPts val="3779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5621459" y="349050"/>
            <a:ext cx="2168307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7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32093" y="9305925"/>
            <a:ext cx="711883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Study Jam | Web Basic | 2024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1028700" y="2564445"/>
            <a:ext cx="659308" cy="659308"/>
          </a:xfrm>
          <a:custGeom>
            <a:avLst/>
            <a:gdLst/>
            <a:ahLst/>
            <a:cxnLst/>
            <a:rect r="r" b="b" t="t" l="l"/>
            <a:pathLst>
              <a:path h="659308" w="659308">
                <a:moveTo>
                  <a:pt x="0" y="0"/>
                </a:moveTo>
                <a:lnTo>
                  <a:pt x="659308" y="0"/>
                </a:lnTo>
                <a:lnTo>
                  <a:pt x="659308" y="659308"/>
                </a:lnTo>
                <a:lnTo>
                  <a:pt x="0" y="65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028700" y="3365708"/>
            <a:ext cx="8096003" cy="5099770"/>
            <a:chOff x="0" y="0"/>
            <a:chExt cx="2132281" cy="134314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32281" cy="1343149"/>
            </a:xfrm>
            <a:custGeom>
              <a:avLst/>
              <a:gdLst/>
              <a:ahLst/>
              <a:cxnLst/>
              <a:rect r="r" b="b" t="t" l="l"/>
              <a:pathLst>
                <a:path h="1343149" w="2132281">
                  <a:moveTo>
                    <a:pt x="48769" y="0"/>
                  </a:moveTo>
                  <a:lnTo>
                    <a:pt x="2083511" y="0"/>
                  </a:lnTo>
                  <a:cubicBezTo>
                    <a:pt x="2096445" y="0"/>
                    <a:pt x="2108850" y="5138"/>
                    <a:pt x="2117996" y="14284"/>
                  </a:cubicBezTo>
                  <a:cubicBezTo>
                    <a:pt x="2127142" y="23430"/>
                    <a:pt x="2132281" y="35835"/>
                    <a:pt x="2132281" y="48769"/>
                  </a:cubicBezTo>
                  <a:lnTo>
                    <a:pt x="2132281" y="1294380"/>
                  </a:lnTo>
                  <a:cubicBezTo>
                    <a:pt x="2132281" y="1321314"/>
                    <a:pt x="2110446" y="1343149"/>
                    <a:pt x="2083511" y="1343149"/>
                  </a:cubicBezTo>
                  <a:lnTo>
                    <a:pt x="48769" y="1343149"/>
                  </a:lnTo>
                  <a:cubicBezTo>
                    <a:pt x="21835" y="1343149"/>
                    <a:pt x="0" y="1321314"/>
                    <a:pt x="0" y="1294380"/>
                  </a:cubicBezTo>
                  <a:lnTo>
                    <a:pt x="0" y="48769"/>
                  </a:lnTo>
                  <a:cubicBezTo>
                    <a:pt x="0" y="21835"/>
                    <a:pt x="21835" y="0"/>
                    <a:pt x="48769" y="0"/>
                  </a:cubicBezTo>
                  <a:close/>
                </a:path>
              </a:pathLst>
            </a:custGeom>
            <a:solidFill>
              <a:srgbClr val="858789">
                <a:alpha val="40000"/>
              </a:srgbClr>
            </a:solidFill>
            <a:ln w="19050" cap="rnd">
              <a:solidFill>
                <a:srgbClr val="243342">
                  <a:alpha val="40000"/>
                </a:srgbClr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132281" cy="1381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665503" y="317552"/>
            <a:ext cx="2042119" cy="650325"/>
            <a:chOff x="0" y="0"/>
            <a:chExt cx="537842" cy="17127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37842" cy="171279"/>
            </a:xfrm>
            <a:custGeom>
              <a:avLst/>
              <a:gdLst/>
              <a:ahLst/>
              <a:cxnLst/>
              <a:rect r="r" b="b" t="t" l="l"/>
              <a:pathLst>
                <a:path h="171279" w="537842">
                  <a:moveTo>
                    <a:pt x="53076" y="0"/>
                  </a:moveTo>
                  <a:lnTo>
                    <a:pt x="484766" y="0"/>
                  </a:lnTo>
                  <a:cubicBezTo>
                    <a:pt x="514079" y="0"/>
                    <a:pt x="537842" y="23763"/>
                    <a:pt x="537842" y="53076"/>
                  </a:cubicBezTo>
                  <a:lnTo>
                    <a:pt x="537842" y="118203"/>
                  </a:lnTo>
                  <a:cubicBezTo>
                    <a:pt x="537842" y="132280"/>
                    <a:pt x="532250" y="145780"/>
                    <a:pt x="522296" y="155734"/>
                  </a:cubicBezTo>
                  <a:cubicBezTo>
                    <a:pt x="512343" y="165687"/>
                    <a:pt x="498843" y="171279"/>
                    <a:pt x="484766" y="171279"/>
                  </a:cubicBezTo>
                  <a:lnTo>
                    <a:pt x="53076" y="171279"/>
                  </a:lnTo>
                  <a:cubicBezTo>
                    <a:pt x="38999" y="171279"/>
                    <a:pt x="25499" y="165687"/>
                    <a:pt x="15546" y="155734"/>
                  </a:cubicBezTo>
                  <a:cubicBezTo>
                    <a:pt x="5592" y="145780"/>
                    <a:pt x="0" y="132280"/>
                    <a:pt x="0" y="118203"/>
                  </a:cubicBezTo>
                  <a:lnTo>
                    <a:pt x="0" y="53076"/>
                  </a:lnTo>
                  <a:cubicBezTo>
                    <a:pt x="0" y="38999"/>
                    <a:pt x="5592" y="25499"/>
                    <a:pt x="15546" y="15546"/>
                  </a:cubicBezTo>
                  <a:cubicBezTo>
                    <a:pt x="25499" y="5592"/>
                    <a:pt x="38999" y="0"/>
                    <a:pt x="53076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537842" cy="209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629723" y="9258300"/>
            <a:ext cx="6961669" cy="627749"/>
            <a:chOff x="0" y="0"/>
            <a:chExt cx="1833526" cy="16533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33526" cy="165333"/>
            </a:xfrm>
            <a:custGeom>
              <a:avLst/>
              <a:gdLst/>
              <a:ahLst/>
              <a:cxnLst/>
              <a:rect r="r" b="b" t="t" l="l"/>
              <a:pathLst>
                <a:path h="165333" w="1833526">
                  <a:moveTo>
                    <a:pt x="16681" y="0"/>
                  </a:moveTo>
                  <a:lnTo>
                    <a:pt x="1816845" y="0"/>
                  </a:lnTo>
                  <a:cubicBezTo>
                    <a:pt x="1821269" y="0"/>
                    <a:pt x="1825512" y="1757"/>
                    <a:pt x="1828640" y="4886"/>
                  </a:cubicBezTo>
                  <a:cubicBezTo>
                    <a:pt x="1831769" y="8014"/>
                    <a:pt x="1833526" y="12257"/>
                    <a:pt x="1833526" y="16681"/>
                  </a:cubicBezTo>
                  <a:lnTo>
                    <a:pt x="1833526" y="148652"/>
                  </a:lnTo>
                  <a:cubicBezTo>
                    <a:pt x="1833526" y="157865"/>
                    <a:pt x="1826058" y="165333"/>
                    <a:pt x="1816845" y="165333"/>
                  </a:cubicBezTo>
                  <a:lnTo>
                    <a:pt x="16681" y="165333"/>
                  </a:lnTo>
                  <a:cubicBezTo>
                    <a:pt x="7468" y="165333"/>
                    <a:pt x="0" y="157865"/>
                    <a:pt x="0" y="148652"/>
                  </a:cubicBezTo>
                  <a:lnTo>
                    <a:pt x="0" y="16681"/>
                  </a:lnTo>
                  <a:cubicBezTo>
                    <a:pt x="0" y="7468"/>
                    <a:pt x="7468" y="0"/>
                    <a:pt x="16681" y="0"/>
                  </a:cubicBezTo>
                  <a:close/>
                </a:path>
              </a:pathLst>
            </a:custGeom>
            <a:solidFill>
              <a:srgbClr val="535659"/>
            </a:solidFill>
            <a:ln w="19050" cap="sq">
              <a:solidFill>
                <a:srgbClr val="243342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833526" cy="20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9659553" y="3365708"/>
            <a:ext cx="7046060" cy="4869455"/>
          </a:xfrm>
          <a:custGeom>
            <a:avLst/>
            <a:gdLst/>
            <a:ahLst/>
            <a:cxnLst/>
            <a:rect r="r" b="b" t="t" l="l"/>
            <a:pathLst>
              <a:path h="4869455" w="7046060">
                <a:moveTo>
                  <a:pt x="0" y="0"/>
                </a:moveTo>
                <a:lnTo>
                  <a:pt x="7046060" y="0"/>
                </a:lnTo>
                <a:lnTo>
                  <a:pt x="7046060" y="4869455"/>
                </a:lnTo>
                <a:lnTo>
                  <a:pt x="0" y="48694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1090725" y="3863908"/>
            <a:ext cx="7653022" cy="3922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Gunakan &lt;img&gt; untuk menampilkan gambar. Pastikan untuk menambahkan atribut alt sebagai teks alternatif.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Gunakan &lt;video&gt; untuk menampilkan video. Tambahkan atribut seperti controls untuk kontrol video.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Gunakan &lt;audio&gt; untuk memutar file audio. Tambahkan atribut controls untuk kontrol audio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876162" y="2529109"/>
            <a:ext cx="6867586" cy="69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4000" b="true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Gambar, Video, Audio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90452" y="904875"/>
            <a:ext cx="6584507" cy="110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6500" b="true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Media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5621459" y="349050"/>
            <a:ext cx="2168307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Halaman 8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32093" y="9305925"/>
            <a:ext cx="7118830" cy="44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120">
                <a:solidFill>
                  <a:srgbClr val="FFFFFF"/>
                </a:solidFill>
                <a:latin typeface="Karnchang"/>
                <a:ea typeface="Karnchang"/>
                <a:cs typeface="Karnchang"/>
                <a:sym typeface="Karnchang"/>
              </a:rPr>
              <a:t>Study Jam | Web Basic | 2024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DAGWbjJesDc</dc:identifier>
  <dcterms:modified xsi:type="dcterms:W3CDTF">2011-08-01T06:04:30Z</dcterms:modified>
  <cp:revision>1</cp:revision>
  <dc:title>Study Jam Web Basic Html Dasar</dc:title>
</cp:coreProperties>
</file>