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oppins Light"/>
      <p:regular r:id="rId39"/>
      <p:bold r:id="rId40"/>
      <p:italic r:id="rId41"/>
      <p:boldItalic r:id="rId42"/>
    </p:embeddedFont>
    <p:embeddedFont>
      <p:font typeface="Poppins Medium"/>
      <p:regular r:id="rId43"/>
      <p:bold r:id="rId44"/>
      <p:italic r:id="rId45"/>
      <p:boldItalic r:id="rId46"/>
    </p:embeddedFont>
    <p:embeddedFont>
      <p:font typeface="Poppins SemiBold"/>
      <p:regular r:id="rId47"/>
      <p:bold r:id="rId48"/>
      <p:italic r:id="rId49"/>
      <p:boldItalic r:id="rId50"/>
    </p:embeddedFont>
    <p:embeddedFont>
      <p:font typeface="PT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.fntdata"/><Relationship Id="rId42" Type="http://schemas.openxmlformats.org/officeDocument/2006/relationships/font" Target="fonts/PoppinsLight-boldItalic.fntdata"/><Relationship Id="rId41" Type="http://schemas.openxmlformats.org/officeDocument/2006/relationships/font" Target="fonts/PoppinsLight-italic.fntdata"/><Relationship Id="rId44" Type="http://schemas.openxmlformats.org/officeDocument/2006/relationships/font" Target="fonts/PoppinsMedium-bold.fntdata"/><Relationship Id="rId43" Type="http://schemas.openxmlformats.org/officeDocument/2006/relationships/font" Target="fonts/PoppinsMedium-regular.fntdata"/><Relationship Id="rId46" Type="http://schemas.openxmlformats.org/officeDocument/2006/relationships/font" Target="fonts/PoppinsMedium-boldItalic.fntdata"/><Relationship Id="rId45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SemiBold-bold.fntdata"/><Relationship Id="rId47" Type="http://schemas.openxmlformats.org/officeDocument/2006/relationships/font" Target="fonts/PoppinsSemiBold-regular.fntdata"/><Relationship Id="rId49" Type="http://schemas.openxmlformats.org/officeDocument/2006/relationships/font" Target="fonts/Poppi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PoppinsLight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-regular.fntdata"/><Relationship Id="rId50" Type="http://schemas.openxmlformats.org/officeDocument/2006/relationships/font" Target="fonts/PoppinsSemiBold-boldItalic.fntdata"/><Relationship Id="rId53" Type="http://schemas.openxmlformats.org/officeDocument/2006/relationships/font" Target="fonts/PTSans-italic.fntdata"/><Relationship Id="rId52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P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ae16ce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ae16ce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ae16ce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ae16ce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5ae16ced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5ae16ced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5ae16ce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5ae16ce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ae16ce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ae16ce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ae16ced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5ae16ced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ae16ced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5ae16ced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ae16ce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ae16ce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5ae16ced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5ae16ced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ae16ce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ae16ce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1810e77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51810e77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5ae16ce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5ae16ce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5ae16ce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5ae16ce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5ae16ce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5ae16ce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51810e77a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51810e77a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51810e7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51810e7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34937d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34937d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34937de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34937de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4937de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4937de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34937de7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34937de7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51810e77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51810e77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38035d0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38035d0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51810e7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51810e7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51810e77a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51810e77a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5ae16ced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5ae16ced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34937de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34937de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f24fa992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f24fa992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1810e77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51810e77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1810e77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1810e77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ae16ced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ae16ced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ae16ced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ae16ced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1810e77a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1810e77a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ae16ce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ae16ce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6253282" y="0"/>
            <a:ext cx="28907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055063" y="1800789"/>
            <a:ext cx="5115000" cy="11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PT WHALEZ 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DIGITAL TEKNOLOGI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0063" y="4363263"/>
            <a:ext cx="446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 - Backend Assessment Test</a:t>
            </a:r>
            <a:endParaRPr sz="11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55063" y="2999900"/>
            <a:ext cx="24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#KeepItSimple</a:t>
            </a:r>
            <a:endParaRPr i="1"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63" y="1728103"/>
            <a:ext cx="1437752" cy="134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API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are the advantages of Web Services?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API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528000" y="1329225"/>
            <a:ext cx="8088000" cy="1061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Sticky Session Load Balancing? What Do You Mean By "Session Affinity"?</a:t>
            </a:r>
            <a:endParaRPr i="1" sz="1000"/>
          </a:p>
        </p:txBody>
      </p:sp>
      <p:sp>
        <p:nvSpPr>
          <p:cNvPr id="166" name="Google Shape;166;p23"/>
          <p:cNvSpPr/>
          <p:nvPr/>
        </p:nvSpPr>
        <p:spPr>
          <a:xfrm>
            <a:off x="528000" y="2567550"/>
            <a:ext cx="8088000" cy="2001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API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28000" y="1329225"/>
            <a:ext cx="8088000" cy="1061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What's the difference between Faking, Mocking, and Stubbing?</a:t>
            </a:r>
            <a:endParaRPr i="1" sz="1000"/>
          </a:p>
        </p:txBody>
      </p:sp>
      <p:sp>
        <p:nvSpPr>
          <p:cNvPr id="177" name="Google Shape;177;p24"/>
          <p:cNvSpPr/>
          <p:nvPr/>
        </p:nvSpPr>
        <p:spPr>
          <a:xfrm>
            <a:off x="528000" y="2567550"/>
            <a:ext cx="8088000" cy="2001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the difference between DELETE and TRUNCATE commands?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How to mitigate the SQL Injection risks?</a:t>
            </a:r>
            <a:endParaRPr i="1" sz="1000"/>
          </a:p>
        </p:txBody>
      </p:sp>
      <p:sp>
        <p:nvSpPr>
          <p:cNvPr id="199" name="Google Shape;199;p26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the difference between </a:t>
            </a:r>
            <a:r>
              <a:rPr b="1" lang="en-GB"/>
              <a:t>JOIN</a:t>
            </a:r>
            <a:r>
              <a:rPr lang="en-GB"/>
              <a:t> and </a:t>
            </a:r>
            <a:r>
              <a:rPr b="1" lang="en-GB"/>
              <a:t>UNION</a:t>
            </a:r>
            <a:r>
              <a:rPr lang="en-GB"/>
              <a:t>?</a:t>
            </a:r>
            <a:endParaRPr i="1" sz="1000"/>
          </a:p>
        </p:txBody>
      </p:sp>
      <p:sp>
        <p:nvSpPr>
          <p:cNvPr id="210" name="Google Shape;210;p27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the difference between </a:t>
            </a:r>
            <a:r>
              <a:rPr b="1" lang="en-GB"/>
              <a:t>WHERE</a:t>
            </a:r>
            <a:r>
              <a:rPr lang="en-GB"/>
              <a:t> clause and </a:t>
            </a:r>
            <a:r>
              <a:rPr b="1" lang="en-GB"/>
              <a:t>HAVING</a:t>
            </a:r>
            <a:r>
              <a:rPr lang="en-GB"/>
              <a:t> clause?</a:t>
            </a:r>
            <a:endParaRPr i="1" sz="1000"/>
          </a:p>
        </p:txBody>
      </p:sp>
      <p:sp>
        <p:nvSpPr>
          <p:cNvPr id="221" name="Google Shape;221;p28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a stored procedure? Give an example from 3 tables.</a:t>
            </a:r>
            <a:endParaRPr i="1" sz="1000"/>
          </a:p>
        </p:txBody>
      </p:sp>
      <p:sp>
        <p:nvSpPr>
          <p:cNvPr id="232" name="Google Shape;232;p29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a “TRIGGER” in SQL?</a:t>
            </a:r>
            <a:endParaRPr i="1" sz="1000"/>
          </a:p>
        </p:txBody>
      </p:sp>
      <p:sp>
        <p:nvSpPr>
          <p:cNvPr id="243" name="Google Shape;243;p30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DBMS and RDBMS? Explain the difference between them.</a:t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844875" y="372725"/>
            <a:ext cx="29034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Assessment Explanation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0075" y="2637450"/>
            <a:ext cx="662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Answer some questions on the next slide.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 can answer in Bahasa Indonesia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15 Points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300028"/>
            <a:ext cx="1437752" cy="134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the difference between primary key and unique key?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do you understand about a character manipulation function?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Database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528000" y="1329225"/>
            <a:ext cx="8088000" cy="10923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are </a:t>
            </a:r>
            <a:r>
              <a:rPr b="1" lang="en-GB"/>
              <a:t>views</a:t>
            </a:r>
            <a:r>
              <a:rPr lang="en-GB"/>
              <a:t>? Give an example.</a:t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528000" y="2598150"/>
            <a:ext cx="8088000" cy="1970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ctrTitle"/>
          </p:nvPr>
        </p:nvSpPr>
        <p:spPr>
          <a:xfrm>
            <a:off x="1844875" y="372725"/>
            <a:ext cx="29034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Assessment Explanation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530075" y="2637450"/>
            <a:ext cx="662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Create CLI Project based on question using PHP/Javascript Language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subjects on the next Slide.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Push code to Git Repository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25 Points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300028"/>
            <a:ext cx="1437752" cy="134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Compare the Triplets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Algorithms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Find their comparison points by comparing a[0] with b[0], a[1] with b[1], and a[2] with b[2], etc.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5403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Sample 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5 6 7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3 6 10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1 1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E141E"/>
                </a:solidFill>
              </a:rPr>
              <a:t>	</a:t>
            </a:r>
            <a:endParaRPr sz="1050">
              <a:solidFill>
                <a:srgbClr val="0E141E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46539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Explain</a:t>
            </a:r>
            <a:r>
              <a:rPr b="1" i="1" lang="en-GB" sz="1200"/>
              <a:t> 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 = (a[0], a[1], a[2]) = ( 5,6,7 )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 = </a:t>
            </a:r>
            <a:r>
              <a:rPr lang="en-GB" sz="1200">
                <a:solidFill>
                  <a:schemeClr val="dk1"/>
                </a:solidFill>
              </a:rPr>
              <a:t>(b[0], b[1], b[2]) = ( 3,6,10 )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chemeClr val="dk1"/>
                </a:solidFill>
              </a:rPr>
              <a:t>Answer :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a[0] &gt; b[0] = a got 1 point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a[1] = b[1] = nobody receives a point.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a[2] &lt; a[2] = b got 1 point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So, a got 1 point, and b got 1 point. Output is 1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Check Prime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Algorithms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How would you verify a prime number?</a:t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5403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Sample 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isPrime(137)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isPrime(237)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true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false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E141E"/>
                </a:solidFill>
              </a:rPr>
              <a:t>	</a:t>
            </a:r>
            <a:endParaRPr sz="1050">
              <a:solidFill>
                <a:srgbClr val="0E141E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6539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Explain 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Any number will not be divisible by a number bigger than half of it. for example, 13 will never be divisible by 7, 8, 9 .. it could be as big as half of it for even number. for example, 16 will be divisible by 8 but will never be by 9, 10, 11, 12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Remove Duplicate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Algorithms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-2387450" y="2373900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How would you remove duplicate members from an array?</a:t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403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Sample 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removeDuplicate([1,3,3,3,1,5,6,7,8,1]);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[1, 3, 5, 6, 7, 8]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E141E"/>
                </a:solidFill>
              </a:rPr>
              <a:t>	</a:t>
            </a:r>
            <a:endParaRPr sz="1050">
              <a:solidFill>
                <a:srgbClr val="0E141E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6539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Explain 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Duplicate number is removed from an Array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Reverse in Place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Algorithms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-2387450" y="2373900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Reverse words but not reverse the place.</a:t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5403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Sample 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reverse</a:t>
            </a:r>
            <a:r>
              <a:rPr lang="en-GB"/>
              <a:t>(“what is your name”);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thaw si ruoy eman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E141E"/>
                </a:solidFill>
              </a:rPr>
              <a:t>	</a:t>
            </a:r>
            <a:endParaRPr sz="1050">
              <a:solidFill>
                <a:srgbClr val="0E141E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46539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Explain 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</a:t>
            </a:r>
            <a:r>
              <a:rPr lang="en-GB" sz="1200"/>
              <a:t>ote that the words are in place but reverse.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First non repeating char</a:t>
            </a:r>
            <a:endParaRPr b="1" sz="24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Algorithms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-2387450" y="2373900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Find the first non repeating char in a string?</a:t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5403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Sample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$ character</a:t>
            </a:r>
            <a:r>
              <a:rPr b="1" lang="en-GB"/>
              <a:t>('the quick brown fox jumps then quickly blow air');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$ “f”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E141E"/>
                </a:solidFill>
              </a:rPr>
              <a:t>	</a:t>
            </a:r>
            <a:endParaRPr sz="1050">
              <a:solidFill>
                <a:srgbClr val="0E141E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4653900" y="2239350"/>
            <a:ext cx="39621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Explain 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the first character that has no duplicates is </a:t>
            </a:r>
            <a:r>
              <a:rPr b="1" lang="en-GB" sz="1200"/>
              <a:t>“F”</a:t>
            </a:r>
            <a:r>
              <a:rPr lang="en-GB" sz="1200"/>
              <a:t>, The other first letters have duplicate characters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ctrTitle"/>
          </p:nvPr>
        </p:nvSpPr>
        <p:spPr>
          <a:xfrm>
            <a:off x="1844875" y="372725"/>
            <a:ext cx="29034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Assessment Explanation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530075" y="2637450"/>
            <a:ext cx="662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AutoNum type="arabicPeriod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Create Restfull API Product, based on Product Brief</a:t>
            </a: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AutoNum type="arabicPeriod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Create Product brief on README.md files on Git Repository.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AutoNum type="arabicPeriod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Push code to Git Repository.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AutoNum type="arabicPeriod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Make it Accessible on internet with Heroku.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300028"/>
            <a:ext cx="1437752" cy="134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Git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a Merge Conflict in Git and how can it be resolved?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Create Restfull API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Projects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Goals</a:t>
            </a:r>
            <a:r>
              <a:rPr b="1" i="1" lang="en-GB"/>
              <a:t>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Create Restfull API using Javascript / PHP / Python / Go</a:t>
            </a:r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540300" y="2239350"/>
            <a:ext cx="3962100" cy="27657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Must have :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&gt;= 15 Routes API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Looping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Pagination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Conditional Expression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Switch Case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Authentication ( Signin, Signup, Forgot Password, Reset Password 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Database Connection ( Postresql, MariaDB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Live RestFull API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Open API (Postman, Swagger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Pushed to Repository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4653900" y="2239350"/>
            <a:ext cx="3962100" cy="14211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Nice to Have :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Product Brief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Error handling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Lumen, Slim, Flask, NestJS, HapiJS, ExpressJS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TypeScript ( if using js framework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Auth ( JWT, OAuth.2 )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Dockerize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4653900" y="3830250"/>
            <a:ext cx="3962100" cy="11748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/>
              <a:t>Theme</a:t>
            </a:r>
            <a:r>
              <a:rPr b="1" i="1" lang="en-GB" sz="1200"/>
              <a:t> :</a:t>
            </a:r>
            <a:endParaRPr b="1" i="1"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Marketplace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Blog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Movie App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SaaS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ctrTitle"/>
          </p:nvPr>
        </p:nvSpPr>
        <p:spPr>
          <a:xfrm>
            <a:off x="1844875" y="372725"/>
            <a:ext cx="29034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Summary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530075" y="2637450"/>
            <a:ext cx="662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Give your Score here, and explain why you gave it to yourself ?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Score between 1 - 100.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300028"/>
            <a:ext cx="1437752" cy="134447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3"/>
          <p:cNvSpPr txBox="1"/>
          <p:nvPr/>
        </p:nvSpPr>
        <p:spPr>
          <a:xfrm>
            <a:off x="6812450" y="300025"/>
            <a:ext cx="2169900" cy="1693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Your Score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ctrTitle"/>
          </p:nvPr>
        </p:nvSpPr>
        <p:spPr>
          <a:xfrm>
            <a:off x="1844875" y="372725"/>
            <a:ext cx="29034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Summary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530075" y="2637450"/>
            <a:ext cx="3121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Link Project Repository :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CLI Project 		: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Rest API Project  	: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Send information to 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office@whalez.tech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dev@whalez.tech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93" name="Google Shape;3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300028"/>
            <a:ext cx="1437752" cy="134447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4"/>
          <p:cNvSpPr txBox="1"/>
          <p:nvPr/>
        </p:nvSpPr>
        <p:spPr>
          <a:xfrm>
            <a:off x="1844875" y="1229000"/>
            <a:ext cx="312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Subject : TA.BE-01_Your Name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ctrTitle"/>
          </p:nvPr>
        </p:nvSpPr>
        <p:spPr>
          <a:xfrm>
            <a:off x="1844875" y="372725"/>
            <a:ext cx="32307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1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Score Explanation</a:t>
            </a:r>
            <a:endParaRPr b="1" sz="411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6173575" y="4378713"/>
            <a:ext cx="244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530075" y="2637450"/>
            <a:ext cx="6627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30 Points : Question Scores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25 Points : </a:t>
            </a: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Algorithm Scores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45 Points : Project Score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Must Have 	: 30 Points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Char char="-"/>
            </a:pPr>
            <a:r>
              <a:rPr lang="en-GB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Nice to Have 	: 15 Points</a:t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402" name="Google Shape;4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300028"/>
            <a:ext cx="1437752" cy="134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E8CE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ctrTitle"/>
          </p:nvPr>
        </p:nvSpPr>
        <p:spPr>
          <a:xfrm>
            <a:off x="524100" y="941950"/>
            <a:ext cx="80706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100">
                <a:solidFill>
                  <a:srgbClr val="FFFF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sz="7100">
              <a:solidFill>
                <a:srgbClr val="FFFF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8" name="Google Shape;408;p46"/>
          <p:cNvSpPr txBox="1"/>
          <p:nvPr>
            <p:ph idx="1" type="subTitle"/>
          </p:nvPr>
        </p:nvSpPr>
        <p:spPr>
          <a:xfrm>
            <a:off x="524100" y="2678778"/>
            <a:ext cx="5316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PT Whalez Digital Teknologi</a:t>
            </a:r>
            <a:endParaRPr sz="21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 amt="75000"/>
          </a:blip>
          <a:srcRect b="29445" l="0" r="0" t="38995"/>
          <a:stretch/>
        </p:blipFill>
        <p:spPr>
          <a:xfrm>
            <a:off x="0" y="3520200"/>
            <a:ext cx="9144003" cy="1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 txBox="1"/>
          <p:nvPr>
            <p:ph idx="1" type="subTitle"/>
          </p:nvPr>
        </p:nvSpPr>
        <p:spPr>
          <a:xfrm>
            <a:off x="524100" y="3085191"/>
            <a:ext cx="5316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Jl. Batu Indah Raya No.40 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Batununggal, Kota Bandung 40266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408050" y="4481194"/>
            <a:ext cx="531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Version 1.0 - 2022 (</a:t>
            </a:r>
            <a:r>
              <a:rPr i="1"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TA.BE-01</a:t>
            </a:r>
            <a:r>
              <a:rPr i="1"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i="1"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Git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Git Stash?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Git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Differentiate Between Git Merge and Git Rebase ?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Git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How to resolve merge conflict ? give an Example.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Git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How to rollback to last commit ?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API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</a:t>
            </a:r>
            <a:r>
              <a:rPr b="1" i="1" lang="en-GB"/>
              <a:t>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is open API ?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-1426200" y="418950"/>
            <a:ext cx="59286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540300" y="434700"/>
            <a:ext cx="3787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API</a:t>
            </a:r>
            <a:endParaRPr b="1" sz="3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 Quiz</a:t>
            </a:r>
            <a:endParaRPr b="1" sz="12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40300" y="1152475"/>
            <a:ext cx="8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6856275" y="2970450"/>
            <a:ext cx="2765700" cy="2765700"/>
          </a:xfrm>
          <a:prstGeom prst="ellipse">
            <a:avLst/>
          </a:prstGeom>
          <a:solidFill>
            <a:srgbClr val="1BD2C6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047975" y="3162150"/>
            <a:ext cx="2382300" cy="23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28000" y="1329225"/>
            <a:ext cx="8088000" cy="733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Question :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GB"/>
            </a:br>
            <a:r>
              <a:rPr lang="en-GB"/>
              <a:t>What REST stands for?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28000" y="2239350"/>
            <a:ext cx="8088000" cy="2329500"/>
          </a:xfrm>
          <a:prstGeom prst="roundRect">
            <a:avLst>
              <a:gd fmla="val 16667" name="adj"/>
            </a:avLst>
          </a:prstGeom>
          <a:solidFill>
            <a:srgbClr val="65E8CE"/>
          </a:solidFill>
          <a:ln cap="flat" cmpd="sng" w="9525">
            <a:solidFill>
              <a:srgbClr val="65E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Answer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