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7104050" cy="10234600"/>
  <p:embeddedFontLst>
    <p:embeddedFont>
      <p:font typeface="Libre Franklin"/>
      <p:regular r:id="rId9"/>
      <p:bold r:id="rId10"/>
      <p:italic r:id="rId11"/>
      <p:boldItalic r:id="rId12"/>
    </p:embeddedFont>
    <p:embeddedFont>
      <p:font typeface="Franklin Gothic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schemas.openxmlformats.org/officeDocument/2006/relationships/font" Target="fonts/FranklinGothic-bold.fnt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992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50" spcFirstLastPara="1" rIns="99050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50" spcFirstLastPara="1" rIns="99050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/>
          <p:nvPr>
            <p:ph idx="1" type="body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fbd80f75f_0_0:notes"/>
          <p:cNvSpPr txBox="1"/>
          <p:nvPr>
            <p:ph idx="1" type="body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11fbd80f75f_0_0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1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1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1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1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1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1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2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2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3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3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3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4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5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5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5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5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IN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osdac.gov.in/" TargetMode="External"/><Relationship Id="rId4" Type="http://schemas.openxmlformats.org/officeDocument/2006/relationships/hyperlink" Target="https://indrap24.github.io/VORTEX/" TargetMode="External"/><Relationship Id="rId5" Type="http://schemas.openxmlformats.org/officeDocument/2006/relationships/hyperlink" Target="https://drive.google.com/file/d/1kPL1JKGgL3TSFsfx4Jr39QdU3YxglAdL/view?usp=sharing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b="1" lang="en-IN" sz="3600"/>
              <a:t>Basic Details of the Team and Problem Statement</a:t>
            </a:r>
            <a:endParaRPr/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5823750" y="1575625"/>
            <a:ext cx="6045600" cy="49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IN">
                <a:latin typeface="Franklin Gothic"/>
                <a:ea typeface="Franklin Gothic"/>
                <a:cs typeface="Franklin Gothic"/>
                <a:sym typeface="Franklin Gothic"/>
              </a:rPr>
              <a:t>Organization Name : </a:t>
            </a:r>
            <a:r>
              <a:rPr lang="en-I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Department of Space, Indian Space Research Organisation (ISRO).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IN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SS591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IN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I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Deep Learning-based Cyclone Intensity estimation using INSAT-3D IR Imagery</a:t>
            </a:r>
            <a:br>
              <a:rPr lang="en-IN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IN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I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VORTEX</a:t>
            </a:r>
            <a:br>
              <a:rPr lang="en-IN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IN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I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Mr. Indrashis Paul</a:t>
            </a:r>
            <a:br>
              <a:rPr lang="en-IN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IN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b="1" lang="en-IN">
                <a:solidFill>
                  <a:schemeClr val="dk1"/>
                </a:solidFill>
              </a:rPr>
              <a:t>U-0923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IN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I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VIT Bhopal University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r>
              <a:rPr lang="en-IN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Disaster Management</a:t>
            </a:r>
            <a:endParaRPr/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IN"/>
              <a:t>Idea/Approach Details</a:t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952500" y="2143975"/>
            <a:ext cx="6215100" cy="443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72000" wrap="square" tIns="36000">
            <a:noAutofit/>
          </a:bodyPr>
          <a:lstStyle/>
          <a:p>
            <a:pPr indent="0" lvl="0" marL="0" marR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IN" sz="1400"/>
              <a:t> </a:t>
            </a:r>
            <a:r>
              <a:rPr b="1" lang="en-IN" sz="1500">
                <a:solidFill>
                  <a:schemeClr val="lt2"/>
                </a:solidFill>
              </a:rPr>
              <a:t>Our Solution Steps:</a:t>
            </a:r>
            <a:endParaRPr/>
          </a:p>
          <a:p>
            <a:pPr indent="-228599" lvl="0" marL="426719" marR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IN" sz="1500"/>
              <a:t>Collecting a set of archived Infrared images captured by  the INSAT-3D satellite.</a:t>
            </a:r>
            <a:endParaRPr/>
          </a:p>
          <a:p>
            <a:pPr indent="-228599" lvl="0" marL="426719" marR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IN" sz="1500"/>
              <a:t>Training two State-of-the-Art Vision models: Cyclone Detector and Cyclone Intensity Estimator</a:t>
            </a:r>
            <a:endParaRPr/>
          </a:p>
          <a:p>
            <a:pPr indent="-228599" lvl="0" marL="426719" marR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IN" sz="1500"/>
              <a:t>With the latest data retrieved from </a:t>
            </a:r>
            <a:r>
              <a:rPr lang="en-IN" sz="1500" u="sng">
                <a:solidFill>
                  <a:schemeClr val="hlink"/>
                </a:solidFill>
                <a:hlinkClick r:id="rId3"/>
              </a:rPr>
              <a:t>MOSDAC Data Archive</a:t>
            </a:r>
            <a:r>
              <a:rPr lang="en-IN" sz="1500"/>
              <a:t>, the </a:t>
            </a:r>
            <a:r>
              <a:rPr b="1" lang="en-IN" sz="1500"/>
              <a:t>trained Hybrid Model</a:t>
            </a:r>
            <a:r>
              <a:rPr lang="en-IN" sz="1500"/>
              <a:t> will detect the cyclone and then estimate its intensity in real-time.</a:t>
            </a:r>
            <a:endParaRPr/>
          </a:p>
          <a:p>
            <a:pPr indent="-228599" lvl="0" marL="426719" marR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IN" sz="1500"/>
              <a:t>Real-time cyclone detection and cyclone intensity estimation will be visualized on the website.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IN" sz="1500">
                <a:solidFill>
                  <a:schemeClr val="lt2"/>
                </a:solidFill>
              </a:rPr>
              <a:t>  </a:t>
            </a:r>
            <a:r>
              <a:rPr b="1" lang="en-IN" sz="1500">
                <a:solidFill>
                  <a:schemeClr val="lt2"/>
                </a:solidFill>
              </a:rPr>
              <a:t>General Overview of our system:</a:t>
            </a:r>
            <a:endParaRPr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i="1" lang="en-IN" sz="1500" u="sng"/>
              <a:t>Model Development</a:t>
            </a:r>
            <a:r>
              <a:rPr lang="en-IN" sz="1500"/>
              <a:t>: Data collection, labelling and preprocessing,  Building the Cyclone Detector and  the Cyclone Intensity Estimator.</a:t>
            </a:r>
            <a:endParaRPr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i="1" lang="en-IN" sz="1500" u="sng"/>
              <a:t>Backend</a:t>
            </a:r>
            <a:r>
              <a:rPr lang="en-IN" sz="1500"/>
              <a:t>: Fetching and storing the latest data to Amazon DynamoDB,  Computing the predictions.</a:t>
            </a:r>
            <a:endParaRPr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i="1" lang="en-IN" sz="1500" u="sng"/>
              <a:t>Frontend</a:t>
            </a:r>
            <a:r>
              <a:rPr lang="en-IN" sz="1500"/>
              <a:t>: Displaying the results in a Highly Usable and Interpretable UI</a:t>
            </a:r>
            <a:endParaRPr/>
          </a:p>
          <a:p>
            <a:pPr indent="0" lvl="0" marL="152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IN">
                <a:solidFill>
                  <a:srgbClr val="FF0000"/>
                </a:solidFill>
              </a:rPr>
              <a:t>Our prototype</a:t>
            </a:r>
            <a:r>
              <a:rPr b="1" lang="en-IN"/>
              <a:t>: </a:t>
            </a:r>
            <a:r>
              <a:rPr lang="en-IN" u="sng">
                <a:solidFill>
                  <a:schemeClr val="hlink"/>
                </a:solidFill>
                <a:hlinkClick r:id="rId4"/>
              </a:rPr>
              <a:t>https://indrap24.github.io/VORTEX/</a:t>
            </a:r>
            <a:endParaRPr sz="1400"/>
          </a:p>
        </p:txBody>
      </p:sp>
      <p:sp>
        <p:nvSpPr>
          <p:cNvPr id="219" name="Google Shape;219;p16"/>
          <p:cNvSpPr txBox="1"/>
          <p:nvPr>
            <p:ph idx="12" type="sldNum"/>
          </p:nvPr>
        </p:nvSpPr>
        <p:spPr>
          <a:xfrm>
            <a:off x="7429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20" name="Google Shape;220;p16">
            <a:hlinkClick r:id="rId5"/>
          </p:cNvPr>
          <p:cNvPicPr preferRelativeResize="0"/>
          <p:nvPr>
            <p:ph idx="2" type="pic"/>
          </p:nvPr>
        </p:nvPicPr>
        <p:blipFill rotWithShape="1">
          <a:blip r:embed="rId6">
            <a:alphaModFix/>
          </a:blip>
          <a:srcRect b="-2290" l="303" r="-303" t="-1016"/>
          <a:stretch/>
        </p:blipFill>
        <p:spPr>
          <a:xfrm>
            <a:off x="7226710" y="162232"/>
            <a:ext cx="4841465" cy="449825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6"/>
          <p:cNvSpPr txBox="1"/>
          <p:nvPr/>
        </p:nvSpPr>
        <p:spPr>
          <a:xfrm>
            <a:off x="7378575" y="4814377"/>
            <a:ext cx="4572001" cy="17654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Our</a:t>
            </a:r>
            <a:r>
              <a:rPr b="0" i="0" lang="en-IN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Technology stac</a:t>
            </a:r>
            <a:r>
              <a:rPr b="0" i="0" lang="en-IN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</a:t>
            </a:r>
            <a:r>
              <a:rPr b="0" i="0" lang="en-IN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➢"/>
            </a:pPr>
            <a:r>
              <a:rPr b="0" i="0" lang="en-IN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DL Model Development: Python(OpenCV, TensorFlow)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➢"/>
            </a:pPr>
            <a:r>
              <a:rPr b="0" i="0" lang="en-IN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Website Development: 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</a:pPr>
            <a:r>
              <a:rPr b="0" i="0" lang="en-IN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Database: Amazon DynamoDB</a:t>
            </a:r>
            <a:endParaRPr b="0" i="0" sz="15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</a:pPr>
            <a:r>
              <a:rPr b="0" i="0" lang="en-IN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Backend: NodeJS(TensorFlowJS)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</a:pPr>
            <a:r>
              <a:rPr b="0" i="0" lang="en-IN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Frontend:  HTML / CSS / JS</a:t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8436078" y="4506600"/>
            <a:ext cx="28023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System Architecture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IN"/>
              <a:t>Idea/Approach Details</a:t>
            </a:r>
            <a:endParaRPr/>
          </a:p>
        </p:txBody>
      </p:sp>
      <p:sp>
        <p:nvSpPr>
          <p:cNvPr id="228" name="Google Shape;228;p17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1800"/>
              <a:t>Use Cases:</a:t>
            </a:r>
            <a:endParaRPr/>
          </a:p>
        </p:txBody>
      </p:sp>
      <p:sp>
        <p:nvSpPr>
          <p:cNvPr id="229" name="Google Shape;229;p17"/>
          <p:cNvSpPr txBox="1"/>
          <p:nvPr>
            <p:ph idx="1" type="body"/>
          </p:nvPr>
        </p:nvSpPr>
        <p:spPr>
          <a:xfrm>
            <a:off x="952499" y="2656903"/>
            <a:ext cx="4838700" cy="392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500"/>
              <a:t>Our model was built taking into consideration the following two use cases: </a:t>
            </a:r>
            <a:endParaRPr/>
          </a:p>
          <a:p>
            <a:pPr indent="0" lvl="0" marL="342900" marR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  <a:p>
            <a:pPr indent="-323850" lvl="0" marL="457200" marR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-IN" sz="1500"/>
              <a:t>General Public</a:t>
            </a:r>
            <a:r>
              <a:rPr lang="en-IN" sz="1500"/>
              <a:t>: Will be subdivided into two categories - </a:t>
            </a:r>
            <a:endParaRPr/>
          </a:p>
          <a:p>
            <a:pPr indent="-241300" lvl="1" marL="685800" marR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IN" sz="1500" u="sng"/>
              <a:t>Less Severe Cyclones</a:t>
            </a:r>
            <a:r>
              <a:rPr lang="en-IN" sz="1500"/>
              <a:t>: Only precautionary measures will be taken into consideration. There wouldn’t be any need for evacuation. </a:t>
            </a:r>
            <a:endParaRPr/>
          </a:p>
          <a:p>
            <a:pPr indent="-241300" lvl="1" marL="685800" marR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IN" sz="1500" u="sng"/>
              <a:t>Highly Severe Cyclones</a:t>
            </a:r>
            <a:r>
              <a:rPr lang="en-IN" sz="1500"/>
              <a:t>: Evacuation of the inhabitants would be necessary.</a:t>
            </a:r>
            <a:endParaRPr/>
          </a:p>
          <a:p>
            <a:pPr indent="0" lvl="0" marL="0" marR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-IN" sz="1500"/>
              <a:t>ISRO Monitoring Department</a:t>
            </a:r>
            <a:r>
              <a:rPr lang="en-IN" sz="1500"/>
              <a:t>: According to our assessments, experts will be able to continuously monitor the condition of the cyclone.  </a:t>
            </a:r>
            <a:endParaRPr sz="1500"/>
          </a:p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7429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➢"/>
            </a:pPr>
            <a:r>
              <a:rPr b="0" i="0" lang="en-IN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Logical Dependencies:</a:t>
            </a:r>
            <a:endParaRPr/>
          </a:p>
          <a:p>
            <a:pPr indent="-3048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</a:pPr>
            <a:r>
              <a:rPr b="0" i="0" lang="en-IN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</a:t>
            </a:r>
            <a:endParaRPr/>
          </a:p>
          <a:p>
            <a:pPr indent="-3048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</a:pPr>
            <a:r>
              <a:rPr b="0" i="0" lang="en-IN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➢"/>
            </a:pPr>
            <a:r>
              <a:rPr b="0" i="0" lang="en-IN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Resource Dependencies:</a:t>
            </a:r>
            <a:endParaRPr/>
          </a:p>
          <a:p>
            <a:pPr indent="-3048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</a:pPr>
            <a:r>
              <a:rPr b="0" i="0" lang="en-IN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Latest Data</a:t>
            </a:r>
            <a:endParaRPr/>
          </a:p>
          <a:p>
            <a:pPr indent="-3048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</a:pPr>
            <a:r>
              <a:rPr b="0" i="0" lang="en-IN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Trained Model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➢"/>
            </a:pPr>
            <a:r>
              <a:rPr b="0" i="0" lang="en-IN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External Dependencies:</a:t>
            </a:r>
            <a:endParaRPr/>
          </a:p>
          <a:p>
            <a:pPr indent="-3048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</a:pPr>
            <a:r>
              <a:rPr b="0" i="0" lang="en-IN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Extraction of data from ISRO’s database</a:t>
            </a:r>
            <a:endParaRPr/>
          </a:p>
          <a:p>
            <a:pPr indent="-3048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</a:pPr>
            <a:r>
              <a:rPr b="0" i="0" lang="en-IN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Server failure</a:t>
            </a:r>
            <a:endParaRPr/>
          </a:p>
          <a:p>
            <a:pPr indent="-3048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</a:pPr>
            <a:r>
              <a:rPr b="0" i="0" lang="en-IN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Computational requirements during Model Training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type="title"/>
          </p:nvPr>
        </p:nvSpPr>
        <p:spPr>
          <a:xfrm>
            <a:off x="964023" y="879063"/>
            <a:ext cx="6617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IN"/>
              <a:t>Team Member Details </a:t>
            </a:r>
            <a:endParaRPr/>
          </a:p>
        </p:txBody>
      </p:sp>
      <p:sp>
        <p:nvSpPr>
          <p:cNvPr id="238" name="Google Shape;238;p18"/>
          <p:cNvSpPr txBox="1"/>
          <p:nvPr>
            <p:ph idx="1" type="body"/>
          </p:nvPr>
        </p:nvSpPr>
        <p:spPr>
          <a:xfrm>
            <a:off x="537625" y="2214500"/>
            <a:ext cx="11502000" cy="4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900"/>
              <a:buFont typeface="Arial"/>
              <a:buNone/>
            </a:pPr>
            <a:r>
              <a:rPr b="1" lang="en-IN" sz="1500">
                <a:solidFill>
                  <a:srgbClr val="5D7C3F"/>
                </a:solidFill>
              </a:rPr>
              <a:t>Team Leader Name: Indrashis Paul | 19MIM10046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IN" sz="1500"/>
              <a:t>Branch (Integrated M.Tech)			Stream ( CSE spec. In AI ML)					   Year (III) 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900"/>
              <a:buFont typeface="Arial"/>
              <a:buNone/>
            </a:pPr>
            <a:r>
              <a:rPr b="1" lang="en-IN" sz="1500">
                <a:solidFill>
                  <a:srgbClr val="5D7C3F"/>
                </a:solidFill>
              </a:rPr>
              <a:t>Team Member 1 Name: Raghav Agarwal | 19MIM10024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IN" sz="1500"/>
              <a:t>Branch (Integrated M.Tech)			Stream ( CSE spec. In AI ML)					   Year (III) 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900"/>
              <a:buFont typeface="Arial"/>
              <a:buNone/>
            </a:pPr>
            <a:r>
              <a:rPr b="1" lang="en-IN" sz="1500">
                <a:solidFill>
                  <a:srgbClr val="5D7C3F"/>
                </a:solidFill>
              </a:rPr>
              <a:t>Team Member 2 Name: Soumya Rajadhyaksha | 19BAI10120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IN" sz="1500"/>
              <a:t>Branch (B.Tech)						Stream ( CSE spec. In AI ML)			   	   	   Year (III) 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900"/>
              <a:buFont typeface="Arial"/>
              <a:buNone/>
            </a:pPr>
            <a:r>
              <a:rPr b="1" lang="en-IN" sz="1500">
                <a:solidFill>
                  <a:srgbClr val="5D7C3F"/>
                </a:solidFill>
              </a:rPr>
              <a:t>Team Member 3 Name: Om Paras Rajani | 19MIM10099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IN" sz="1500"/>
              <a:t>Branch (Integrated M.Tech)                    		Stream ( CSE spec. In AI ML)				   	   Year (III) 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900"/>
              <a:buFont typeface="Arial"/>
              <a:buNone/>
            </a:pPr>
            <a:r>
              <a:rPr b="1" lang="en-IN" sz="1500">
                <a:solidFill>
                  <a:srgbClr val="5D7C3F"/>
                </a:solidFill>
              </a:rPr>
              <a:t>Team Member 4 Name: Anfaas Qureshi | 19BCG10017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IN" sz="1500"/>
              <a:t>Branch (B.Tech))			      		 Stream ( CSE spec in Gaming Technology))	   	   Year (III) 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900"/>
              <a:buFont typeface="Arial"/>
              <a:buNone/>
            </a:pPr>
            <a:r>
              <a:rPr b="1" lang="en-IN" sz="1500">
                <a:solidFill>
                  <a:srgbClr val="5D7C3F"/>
                </a:solidFill>
              </a:rPr>
              <a:t>Team Member 5 Name: Kshitij Singh Chouhan  | 19MIM10088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IN" sz="1500"/>
              <a:t>Branch (Integrated M.Tech)	                 	Stream ( CSE spec. In AI ML)					   Year (III) 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500">
                <a:solidFill>
                  <a:srgbClr val="804160"/>
                </a:solidFill>
              </a:rPr>
              <a:t>Team Mentor  Name: Dr. M. Thangavel</a:t>
            </a:r>
            <a:endParaRPr b="1" sz="1500">
              <a:solidFill>
                <a:srgbClr val="80416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00"/>
              <a:t>Category : Academic 	       Expertise : Cybersecurity, Cyber Intelligent Systems, Blockchain         Domain Experience : 9.5 Years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400">
              <a:solidFill>
                <a:srgbClr val="5D7C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