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3" r:id="rId3"/>
    <p:sldId id="259" r:id="rId4"/>
    <p:sldId id="274" r:id="rId5"/>
    <p:sldId id="275" r:id="rId6"/>
    <p:sldId id="265" r:id="rId7"/>
    <p:sldId id="277" r:id="rId8"/>
    <p:sldId id="278" r:id="rId9"/>
    <p:sldId id="279" r:id="rId10"/>
    <p:sldId id="280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47" autoAdjust="0"/>
  </p:normalViewPr>
  <p:slideViewPr>
    <p:cSldViewPr>
      <p:cViewPr>
        <p:scale>
          <a:sx n="66" d="100"/>
          <a:sy n="66" d="100"/>
        </p:scale>
        <p:origin x="-193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24CA-D6A5-42A5-AE41-2AEE039F5A43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6206-FAA6-4416-9202-7D131293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3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6206-FAA6-4416-9202-7D131293F1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2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CE15F4-02BC-4125-88AF-61CC5554C0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ECF36C-628C-4B18-9774-665B4A7732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Siamese Neural Networks for One-Shot Image </a:t>
            </a:r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5165166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Imanuel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r>
              <a:rPr lang="en-US" dirty="0" smtClean="0"/>
              <a:t> / 20195118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E0426-2F91-484E-B124-C2D9C568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EE9854-EF6D-41FC-8283-E6846EBBD5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Affine </a:t>
            </a:r>
            <a:r>
              <a:rPr lang="en-US" dirty="0" smtClean="0"/>
              <a:t>Distortions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200800" cy="223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1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Omniglot</a:t>
            </a:r>
            <a:r>
              <a:rPr lang="en-US" dirty="0"/>
              <a:t> dataset</a:t>
            </a:r>
          </a:p>
          <a:p>
            <a:r>
              <a:rPr lang="en-US" dirty="0"/>
              <a:t>Verification</a:t>
            </a:r>
          </a:p>
          <a:p>
            <a:r>
              <a:rPr lang="en-US" dirty="0"/>
              <a:t>One shot learning</a:t>
            </a:r>
          </a:p>
        </p:txBody>
      </p:sp>
    </p:spTree>
    <p:extLst>
      <p:ext uri="{BB962C8B-B14F-4D97-AF65-F5344CB8AC3E}">
        <p14:creationId xmlns:p14="http://schemas.microsoft.com/office/powerpoint/2010/main" val="197354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Omniglot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Collected by Brenden lake and his collaborators at MIT</a:t>
            </a:r>
          </a:p>
          <a:p>
            <a:r>
              <a:rPr lang="en-US" dirty="0"/>
              <a:t>Contains examples from 50 alphabets, such as Latin, Korean, lesser known local dialects, and fictious characters sets (</a:t>
            </a:r>
            <a:r>
              <a:rPr lang="en-US" dirty="0" err="1"/>
              <a:t>Aurek-Besh</a:t>
            </a:r>
            <a:r>
              <a:rPr lang="en-US" dirty="0"/>
              <a:t> &amp; Klingon)</a:t>
            </a:r>
          </a:p>
          <a:p>
            <a:r>
              <a:rPr lang="en-US" dirty="0" smtClean="0"/>
              <a:t>Number </a:t>
            </a:r>
            <a:r>
              <a:rPr lang="en-US" dirty="0"/>
              <a:t>of letters in each alphabet varies from 15 to 40 characters. </a:t>
            </a:r>
          </a:p>
          <a:p>
            <a:r>
              <a:rPr lang="en-US" dirty="0"/>
              <a:t>20 drawers who write all the characters single time</a:t>
            </a:r>
          </a:p>
          <a:p>
            <a:r>
              <a:rPr lang="en-US" dirty="0"/>
              <a:t>Lake split the data into 40 alphabet background set and 10 alphabet evaluation set</a:t>
            </a:r>
          </a:p>
        </p:txBody>
      </p:sp>
    </p:spTree>
    <p:extLst>
      <p:ext uri="{BB962C8B-B14F-4D97-AF65-F5344CB8AC3E}">
        <p14:creationId xmlns:p14="http://schemas.microsoft.com/office/powerpoint/2010/main" val="346436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 different dataset size : 30,000; 90,000; 150,000 by sampling random same and different pairs.</a:t>
            </a:r>
          </a:p>
          <a:p>
            <a:r>
              <a:rPr lang="en-US" dirty="0"/>
              <a:t>60% training data (30 out of 50 alphabets; 12 out of 20 drawers)</a:t>
            </a:r>
          </a:p>
          <a:p>
            <a:endParaRPr lang="en-US" dirty="0"/>
          </a:p>
        </p:txBody>
      </p:sp>
      <p:pic>
        <p:nvPicPr>
          <p:cNvPr id="3074" name="Picture 2" descr="C:\Users\INDRA\Pictures\ML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419893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4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shot learning</a:t>
            </a:r>
          </a:p>
        </p:txBody>
      </p:sp>
      <p:pic>
        <p:nvPicPr>
          <p:cNvPr id="4098" name="Picture 2" descr="C:\Users\INDRA\Pictures\ML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51232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0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network outperform all previous </a:t>
            </a:r>
            <a:r>
              <a:rPr lang="en-US" dirty="0" smtClean="0"/>
              <a:t>network for performing one shot classification.</a:t>
            </a:r>
          </a:p>
          <a:p>
            <a:r>
              <a:rPr lang="en-US" dirty="0" smtClean="0"/>
              <a:t>Human level accuracy is possible</a:t>
            </a:r>
          </a:p>
          <a:p>
            <a:r>
              <a:rPr lang="en-US" dirty="0" smtClean="0"/>
              <a:t>Can extend to another one shot learning task for image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4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Koch</a:t>
            </a:r>
            <a:r>
              <a:rPr lang="en-US" dirty="0"/>
              <a:t>, G., </a:t>
            </a:r>
            <a:r>
              <a:rPr lang="en-US" dirty="0" err="1"/>
              <a:t>Zemel</a:t>
            </a:r>
            <a:r>
              <a:rPr lang="en-US" dirty="0"/>
              <a:t>, R., </a:t>
            </a:r>
            <a:r>
              <a:rPr lang="en-US" dirty="0" err="1"/>
              <a:t>Salakhutdinov</a:t>
            </a:r>
            <a:r>
              <a:rPr lang="en-US" dirty="0"/>
              <a:t>, R.: Siamese </a:t>
            </a:r>
            <a:r>
              <a:rPr lang="en-US" dirty="0" smtClean="0"/>
              <a:t>	neural </a:t>
            </a:r>
            <a:r>
              <a:rPr lang="en-US" dirty="0"/>
              <a:t>networks for one-shot image </a:t>
            </a:r>
            <a:r>
              <a:rPr lang="en-US" dirty="0" smtClean="0"/>
              <a:t>	recognition</a:t>
            </a:r>
            <a:r>
              <a:rPr lang="en-US" dirty="0"/>
              <a:t>. </a:t>
            </a:r>
            <a:r>
              <a:rPr lang="en-US" dirty="0" smtClean="0"/>
              <a:t>	In</a:t>
            </a:r>
            <a:r>
              <a:rPr lang="en-US" dirty="0"/>
              <a:t>: ICML 2015 Deep Learning </a:t>
            </a:r>
            <a:r>
              <a:rPr lang="en-US" dirty="0" smtClean="0"/>
              <a:t>	Workshop </a:t>
            </a:r>
            <a:r>
              <a:rPr lang="en-US" dirty="0"/>
              <a:t>(</a:t>
            </a:r>
            <a:r>
              <a:rPr lang="en-US" dirty="0" smtClean="0"/>
              <a:t>2015)</a:t>
            </a:r>
          </a:p>
          <a:p>
            <a:r>
              <a:rPr lang="en-US" dirty="0" smtClean="0"/>
              <a:t>Bromley, Jane, </a:t>
            </a:r>
            <a:r>
              <a:rPr lang="en-US" dirty="0" err="1" smtClean="0"/>
              <a:t>Bentz</a:t>
            </a:r>
            <a:r>
              <a:rPr lang="en-US" dirty="0" smtClean="0"/>
              <a:t>, James W, </a:t>
            </a:r>
            <a:r>
              <a:rPr lang="en-US" dirty="0" err="1" smtClean="0"/>
              <a:t>Bottou</a:t>
            </a:r>
            <a:r>
              <a:rPr lang="en-US" dirty="0" smtClean="0"/>
              <a:t>, </a:t>
            </a:r>
            <a:r>
              <a:rPr lang="en-US" dirty="0" err="1" smtClean="0"/>
              <a:t>L´eon</a:t>
            </a:r>
            <a:r>
              <a:rPr lang="en-US" dirty="0" smtClean="0"/>
              <a:t>, 	</a:t>
            </a:r>
            <a:r>
              <a:rPr lang="en-US" dirty="0" err="1" smtClean="0"/>
              <a:t>Guyon</a:t>
            </a:r>
            <a:r>
              <a:rPr lang="en-US" dirty="0" smtClean="0"/>
              <a:t>, Isabelle, </a:t>
            </a:r>
            <a:r>
              <a:rPr lang="en-US" dirty="0" err="1" smtClean="0"/>
              <a:t>LeCun</a:t>
            </a:r>
            <a:r>
              <a:rPr lang="en-US" dirty="0" smtClean="0"/>
              <a:t>, </a:t>
            </a:r>
            <a:r>
              <a:rPr lang="en-US" dirty="0" err="1" smtClean="0"/>
              <a:t>Yann</a:t>
            </a:r>
            <a:r>
              <a:rPr lang="en-US" dirty="0" smtClean="0"/>
              <a:t>, Moore, Cliff, 	</a:t>
            </a:r>
            <a:r>
              <a:rPr lang="en-US" dirty="0" err="1" smtClean="0"/>
              <a:t>S¨ackinger</a:t>
            </a:r>
            <a:r>
              <a:rPr lang="en-US" dirty="0" smtClean="0"/>
              <a:t>, Eduard, and Shah, </a:t>
            </a:r>
            <a:r>
              <a:rPr lang="en-US" dirty="0" err="1" smtClean="0"/>
              <a:t>Roopak</a:t>
            </a:r>
            <a:r>
              <a:rPr lang="en-US" dirty="0" smtClean="0"/>
              <a:t>. 	Signature verification using a </a:t>
            </a:r>
            <a:r>
              <a:rPr lang="en-US" dirty="0" err="1" smtClean="0"/>
              <a:t>siamese</a:t>
            </a:r>
            <a:r>
              <a:rPr lang="en-US" dirty="0" smtClean="0"/>
              <a:t> time 	delay neural network. </a:t>
            </a:r>
            <a:r>
              <a:rPr lang="en-US" i="1" dirty="0" smtClean="0"/>
              <a:t>International Journal</a:t>
            </a:r>
          </a:p>
          <a:p>
            <a:pPr marL="0" indent="0">
              <a:buNone/>
            </a:pPr>
            <a:r>
              <a:rPr lang="en-US" i="1" dirty="0" smtClean="0"/>
              <a:t>	of </a:t>
            </a:r>
            <a:r>
              <a:rPr lang="en-US" i="1" dirty="0"/>
              <a:t>Pattern Recognition and </a:t>
            </a:r>
            <a:r>
              <a:rPr lang="en-US" i="1" dirty="0" smtClean="0"/>
              <a:t>Artificial 	Intelligence</a:t>
            </a:r>
            <a:r>
              <a:rPr lang="en-US" i="1" dirty="0"/>
              <a:t>, </a:t>
            </a:r>
            <a:r>
              <a:rPr lang="en-US" i="1" dirty="0" smtClean="0"/>
              <a:t>7 </a:t>
            </a:r>
            <a:r>
              <a:rPr lang="en-US" dirty="0" smtClean="0"/>
              <a:t>(04</a:t>
            </a:r>
            <a:r>
              <a:rPr lang="en-US" dirty="0"/>
              <a:t>):669–688, 1993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has been able to perform image recognition with great performance</a:t>
            </a:r>
          </a:p>
          <a:p>
            <a:r>
              <a:rPr lang="en-US" dirty="0"/>
              <a:t>But the algorithm usually break down when little supervised information is available</a:t>
            </a:r>
          </a:p>
          <a:p>
            <a:r>
              <a:rPr lang="en-US" dirty="0"/>
              <a:t>The goal of the experiment is to generalize many data classes without necessitating extensive retraining</a:t>
            </a:r>
          </a:p>
          <a:p>
            <a:r>
              <a:rPr lang="en-US" dirty="0"/>
              <a:t>One of the task that want to be </a:t>
            </a:r>
            <a:r>
              <a:rPr lang="en-US" dirty="0" smtClean="0"/>
              <a:t>achieved </a:t>
            </a:r>
            <a:r>
              <a:rPr lang="en-US" dirty="0"/>
              <a:t>through this experiment is </a:t>
            </a:r>
            <a:r>
              <a:rPr lang="en-US" i="1" dirty="0"/>
              <a:t>one-shot Learning</a:t>
            </a:r>
          </a:p>
        </p:txBody>
      </p:sp>
    </p:spTree>
    <p:extLst>
      <p:ext uri="{BB962C8B-B14F-4D97-AF65-F5344CB8AC3E}">
        <p14:creationId xmlns:p14="http://schemas.microsoft.com/office/powerpoint/2010/main" val="39997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experiment, we use character recognition as an example.</a:t>
            </a:r>
          </a:p>
          <a:p>
            <a:r>
              <a:rPr lang="en-US" dirty="0"/>
              <a:t>The network used is Siamese Convolutional neural network, which are able to: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generic image features</a:t>
            </a:r>
          </a:p>
          <a:p>
            <a:pPr lvl="1"/>
            <a:r>
              <a:rPr lang="en-US" dirty="0"/>
              <a:t>Easily trained using standard optimization techniques</a:t>
            </a:r>
          </a:p>
          <a:p>
            <a:pPr lvl="1"/>
            <a:r>
              <a:rPr lang="en-US" dirty="0"/>
              <a:t>Deep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83888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4B822-5C60-48D2-9C01-7B9E092E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24" y="1417638"/>
            <a:ext cx="6044152" cy="49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Siamese Convolutional Neural Networks</a:t>
            </a:r>
          </a:p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units in the first L-2 layers and sigmoidal units in the remaining </a:t>
            </a:r>
            <a:r>
              <a:rPr lang="en-US" dirty="0" smtClean="0"/>
              <a:t>layers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0" y="3140968"/>
            <a:ext cx="7776864" cy="159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1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model learns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Weight Initialization</a:t>
            </a:r>
          </a:p>
          <a:p>
            <a:r>
              <a:rPr lang="en-US" dirty="0"/>
              <a:t>Learning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Affine Distortions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1026" name="Picture 2" descr="C:\Users\INDRA\Pictures\ML\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5739"/>
            <a:ext cx="584224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DRA\Pictures\ML\Optimiz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6696744" cy="13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8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 and bias initialization</a:t>
            </a:r>
          </a:p>
          <a:p>
            <a:pPr lvl="1"/>
            <a:r>
              <a:rPr lang="en-US" dirty="0"/>
              <a:t>Convolutional layers:</a:t>
            </a:r>
          </a:p>
          <a:p>
            <a:pPr lvl="2"/>
            <a:r>
              <a:rPr lang="en-US" dirty="0"/>
              <a:t>Weight : Normal distribution with zero-mean and standard deviation of 10^-2.</a:t>
            </a:r>
          </a:p>
          <a:p>
            <a:pPr lvl="2"/>
            <a:r>
              <a:rPr lang="en-US" dirty="0"/>
              <a:t>Bias : Normal distribution with mean 0.5 and standard deviation of 10^-2</a:t>
            </a:r>
          </a:p>
          <a:p>
            <a:pPr lvl="1"/>
            <a:r>
              <a:rPr lang="en-US" dirty="0"/>
              <a:t>Fully connected layer:</a:t>
            </a:r>
          </a:p>
          <a:p>
            <a:pPr lvl="2"/>
            <a:r>
              <a:rPr lang="en-US" dirty="0"/>
              <a:t>Weight : Normal distribution with zero-mean and standard deviation of 2 x 10^-1</a:t>
            </a:r>
          </a:p>
          <a:p>
            <a:pPr lvl="2"/>
            <a:r>
              <a:rPr lang="en-US" dirty="0"/>
              <a:t>Bias : Initialized the same way with the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90160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08950-FC70-40B6-A85C-B3A38D0E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930AB4-395C-42B3-9DC1-11301C0681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Learning Schedule</a:t>
            </a:r>
          </a:p>
          <a:p>
            <a:pPr lvl="1"/>
            <a:r>
              <a:rPr lang="en-US" dirty="0"/>
              <a:t>Learning rates were decayed uniformly by 1 percent per epoch. Insert formula here</a:t>
            </a:r>
          </a:p>
          <a:p>
            <a:pPr lvl="1"/>
            <a:r>
              <a:rPr lang="en-US" dirty="0"/>
              <a:t>Trained for a maximum of 200 epochs</a:t>
            </a:r>
          </a:p>
          <a:p>
            <a:pPr lvl="1"/>
            <a:r>
              <a:rPr lang="en-US" dirty="0"/>
              <a:t>Monitored One-shot validation error on a set of 320 one </a:t>
            </a:r>
            <a:r>
              <a:rPr lang="en-US" dirty="0" smtClean="0"/>
              <a:t>shot </a:t>
            </a:r>
            <a:r>
              <a:rPr lang="en-US" dirty="0"/>
              <a:t>learning task generated randomly from the validation </a:t>
            </a:r>
            <a:r>
              <a:rPr lang="en-US" dirty="0" smtClean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675</TotalTime>
  <Words>430</Words>
  <Application>Microsoft Office PowerPoint</Application>
  <PresentationFormat>On-screen Show (4:3)</PresentationFormat>
  <Paragraphs>76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Siamese Neural Networks for One-Shot Image Recognition</vt:lpstr>
      <vt:lpstr>Introduction</vt:lpstr>
      <vt:lpstr>Approach</vt:lpstr>
      <vt:lpstr>Siamese Network</vt:lpstr>
      <vt:lpstr>Model</vt:lpstr>
      <vt:lpstr>How the model learns</vt:lpstr>
      <vt:lpstr>Learning</vt:lpstr>
      <vt:lpstr>Learning</vt:lpstr>
      <vt:lpstr>Learning</vt:lpstr>
      <vt:lpstr>Learning</vt:lpstr>
      <vt:lpstr>Experiments</vt:lpstr>
      <vt:lpstr>Omniglot dataset</vt:lpstr>
      <vt:lpstr>Verification</vt:lpstr>
      <vt:lpstr>One shot learning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</dc:creator>
  <cp:lastModifiedBy>INDRA</cp:lastModifiedBy>
  <cp:revision>51</cp:revision>
  <dcterms:created xsi:type="dcterms:W3CDTF">2019-10-29T16:10:10Z</dcterms:created>
  <dcterms:modified xsi:type="dcterms:W3CDTF">2019-10-31T22:19:57Z</dcterms:modified>
</cp:coreProperties>
</file>