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9144000" cy="5143500" type="screen16x9"/>
  <p:notesSz cx="6858000" cy="9144000"/>
  <p:embeddedFontLst>
    <p:embeddedFont>
      <p:font typeface="Arial Black" panose="020B0A04020102020204" pitchFamily="34" charset="0"/>
      <p:bold r:id="rId13"/>
    </p:embeddedFont>
    <p:embeddedFont>
      <p:font typeface="Helvetica Neue" panose="020B0604020202020204" charset="0"/>
      <p:regular r:id="rId14"/>
      <p:bold r:id="rId15"/>
      <p:italic r:id="rId16"/>
      <p:boldItalic r:id="rId17"/>
    </p:embeddedFont>
    <p:embeddedFont>
      <p:font typeface="Miriam Libre" panose="00000500000000000000" pitchFamily="2" charset="-79"/>
      <p:regular r:id="rId18"/>
      <p:bold r:id="rId19"/>
    </p:embeddedFont>
    <p:embeddedFont>
      <p:font typeface="Onest Medium"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iS5dTMLR0C1YOgKhSo5yrEqim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685800" y="428625"/>
            <a:ext cx="2057400" cy="1157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342900" y="1650002"/>
            <a:ext cx="2743200" cy="1350000"/>
          </a:xfrm>
          <a:prstGeom prst="rect">
            <a:avLst/>
          </a:prstGeom>
          <a:noFill/>
          <a:ln>
            <a:noFill/>
          </a:ln>
        </p:spPr>
        <p:txBody>
          <a:bodyPr spcFirstLastPara="1" wrap="square" lIns="41900" tIns="20950" rIns="41900" bIns="20950" anchor="t" anchorCtr="0">
            <a:noAutofit/>
          </a:bodyPr>
          <a:lstStyle/>
          <a:p>
            <a:pPr marL="0" lvl="0" indent="0" algn="l" rtl="0">
              <a:lnSpc>
                <a:spcPct val="100000"/>
              </a:lnSpc>
              <a:spcBef>
                <a:spcPts val="0"/>
              </a:spcBef>
              <a:spcAft>
                <a:spcPts val="0"/>
              </a:spcAft>
              <a:buSzPts val="1100"/>
              <a:buNone/>
            </a:pPr>
            <a:endParaRPr/>
          </a:p>
        </p:txBody>
      </p:sp>
      <p:sp>
        <p:nvSpPr>
          <p:cNvPr id="60" name="Google Shape;60;p1:notes"/>
          <p:cNvSpPr txBox="1">
            <a:spLocks noGrp="1"/>
          </p:cNvSpPr>
          <p:nvPr>
            <p:ph type="sldNum" idx="12"/>
          </p:nvPr>
        </p:nvSpPr>
        <p:spPr>
          <a:xfrm>
            <a:off x="1942306" y="3256551"/>
            <a:ext cx="1485900" cy="171900"/>
          </a:xfrm>
          <a:prstGeom prst="rect">
            <a:avLst/>
          </a:prstGeom>
          <a:noFill/>
          <a:ln>
            <a:noFill/>
          </a:ln>
        </p:spPr>
        <p:txBody>
          <a:bodyPr spcFirstLastPara="1" wrap="square" lIns="41900" tIns="20950" rIns="41900" bIns="20950" anchor="b"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000000"/>
                </a:solidFill>
                <a:latin typeface="Arial"/>
                <a:ea typeface="Arial"/>
                <a:cs typeface="Arial"/>
                <a:sym typeface="Arial"/>
              </a:rPr>
              <a:t>1</a:t>
            </a:fld>
            <a:endParaRPr sz="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685800" y="428625"/>
            <a:ext cx="2057400" cy="1157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342900" y="1650002"/>
            <a:ext cx="2743200" cy="1350000"/>
          </a:xfrm>
          <a:prstGeom prst="rect">
            <a:avLst/>
          </a:prstGeom>
          <a:noFill/>
          <a:ln>
            <a:noFill/>
          </a:ln>
        </p:spPr>
        <p:txBody>
          <a:bodyPr spcFirstLastPara="1" wrap="square" lIns="41900" tIns="20950" rIns="41900" bIns="20950" anchor="t" anchorCtr="0">
            <a:noAutofit/>
          </a:bodyPr>
          <a:lstStyle/>
          <a:p>
            <a:pPr marL="0" lvl="0" indent="0" algn="l" rtl="0">
              <a:lnSpc>
                <a:spcPct val="100000"/>
              </a:lnSpc>
              <a:spcBef>
                <a:spcPts val="0"/>
              </a:spcBef>
              <a:spcAft>
                <a:spcPts val="0"/>
              </a:spcAft>
              <a:buSzPts val="1100"/>
              <a:buNone/>
            </a:pPr>
            <a:endParaRPr/>
          </a:p>
        </p:txBody>
      </p:sp>
      <p:sp>
        <p:nvSpPr>
          <p:cNvPr id="144" name="Google Shape;144;p9:notes"/>
          <p:cNvSpPr txBox="1">
            <a:spLocks noGrp="1"/>
          </p:cNvSpPr>
          <p:nvPr>
            <p:ph type="sldNum" idx="12"/>
          </p:nvPr>
        </p:nvSpPr>
        <p:spPr>
          <a:xfrm>
            <a:off x="1942306" y="3256551"/>
            <a:ext cx="1485900" cy="171900"/>
          </a:xfrm>
          <a:prstGeom prst="rect">
            <a:avLst/>
          </a:prstGeom>
          <a:noFill/>
          <a:ln>
            <a:noFill/>
          </a:ln>
        </p:spPr>
        <p:txBody>
          <a:bodyPr spcFirstLastPara="1" wrap="square" lIns="41900" tIns="20950" rIns="41900" bIns="20950" anchor="b"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000000"/>
                </a:solidFill>
                <a:latin typeface="Arial"/>
                <a:ea typeface="Arial"/>
                <a:cs typeface="Arial"/>
                <a:sym typeface="Arial"/>
              </a:rPr>
              <a:t>10</a:t>
            </a:fld>
            <a:endParaRPr sz="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a952afb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a952afb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a952afb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34a952afb2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4a952afb2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34a952afb2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a952afb2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34a952afb2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a952afb2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4a952afb2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a952afb2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a952afb28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4a952afb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4a952afb2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425767" y="411797"/>
            <a:ext cx="6603300" cy="391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400" b="1"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1345564" y="1270317"/>
            <a:ext cx="6221100" cy="3447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chemeClr val="dk1"/>
                </a:solidFill>
                <a:latin typeface="Helvetica Neue"/>
                <a:ea typeface="Helvetica Neue"/>
                <a:cs typeface="Helvetica Neue"/>
                <a:sym typeface="Helvetica Neu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22"/>
          <p:cNvSpPr txBox="1">
            <a:spLocks noGrp="1"/>
          </p:cNvSpPr>
          <p:nvPr>
            <p:ph type="sldNum" idx="12"/>
          </p:nvPr>
        </p:nvSpPr>
        <p:spPr>
          <a:xfrm>
            <a:off x="8682990" y="4851181"/>
            <a:ext cx="203100" cy="1230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1pPr>
            <a:lvl2pPr marL="3810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2pPr>
            <a:lvl3pPr marL="3810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3pPr>
            <a:lvl4pPr marL="3810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4pPr>
            <a:lvl5pPr marL="3810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5pPr>
            <a:lvl6pPr marL="3810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6pPr>
            <a:lvl7pPr marL="3810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7pPr>
            <a:lvl8pPr marL="3810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8pPr>
            <a:lvl9pPr marL="3810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
        <p:cNvGrpSpPr/>
        <p:nvPr/>
      </p:nvGrpSpPr>
      <p:grpSpPr>
        <a:xfrm>
          <a:off x="0" y="0"/>
          <a:ext cx="0" cy="0"/>
          <a:chOff x="0" y="0"/>
          <a:chExt cx="0" cy="0"/>
        </a:xfrm>
      </p:grpSpPr>
      <p:sp>
        <p:nvSpPr>
          <p:cNvPr id="11" name="Google Shape;1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 name="Google Shape;12;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3" name="Google Shape;1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TITLE_AND_BODY_1">
    <p:spTree>
      <p:nvGrpSpPr>
        <p:cNvPr id="1" name="Shape 18"/>
        <p:cNvGrpSpPr/>
        <p:nvPr/>
      </p:nvGrpSpPr>
      <p:grpSpPr>
        <a:xfrm>
          <a:off x="0" y="0"/>
          <a:ext cx="0" cy="0"/>
          <a:chOff x="0" y="0"/>
          <a:chExt cx="0" cy="0"/>
        </a:xfrm>
      </p:grpSpPr>
      <p:sp>
        <p:nvSpPr>
          <p:cNvPr id="19" name="Google Shape;19;g32cc56560a3_0_77"/>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
          <p:cNvSpPr/>
          <p:nvPr/>
        </p:nvSpPr>
        <p:spPr>
          <a:xfrm>
            <a:off x="318300" y="2884650"/>
            <a:ext cx="8507400" cy="156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3000" b="1">
                <a:solidFill>
                  <a:srgbClr val="0BD752"/>
                </a:solidFill>
                <a:latin typeface="Miriam Libre"/>
                <a:ea typeface="Miriam Libre"/>
                <a:cs typeface="Miriam Libre"/>
                <a:sym typeface="Miriam Libre"/>
              </a:rPr>
              <a:t>GUVI</a:t>
            </a:r>
            <a:r>
              <a:rPr lang="en" sz="3000" b="1">
                <a:solidFill>
                  <a:schemeClr val="dk1"/>
                </a:solidFill>
                <a:latin typeface="Miriam Libre"/>
                <a:ea typeface="Miriam Libre"/>
                <a:cs typeface="Miriam Libre"/>
                <a:sym typeface="Miriam Libre"/>
              </a:rPr>
              <a:t> - </a:t>
            </a:r>
            <a:r>
              <a:rPr lang="en" sz="3000" b="1">
                <a:solidFill>
                  <a:srgbClr val="304443"/>
                </a:solidFill>
                <a:latin typeface="Miriam Libre"/>
                <a:ea typeface="Miriam Libre"/>
                <a:cs typeface="Miriam Libre"/>
                <a:sym typeface="Miriam Libre"/>
              </a:rPr>
              <a:t>Naan Mudhalvan </a:t>
            </a:r>
            <a:endParaRPr sz="3000" b="1">
              <a:solidFill>
                <a:srgbClr val="304443"/>
              </a:solidFill>
              <a:latin typeface="Miriam Libre"/>
              <a:ea typeface="Miriam Libre"/>
              <a:cs typeface="Miriam Libre"/>
              <a:sym typeface="Miriam Libre"/>
            </a:endParaRPr>
          </a:p>
          <a:p>
            <a:pPr marL="0" marR="0" lvl="0" indent="0" algn="l" rtl="0">
              <a:lnSpc>
                <a:spcPct val="100000"/>
              </a:lnSpc>
              <a:spcBef>
                <a:spcPts val="0"/>
              </a:spcBef>
              <a:spcAft>
                <a:spcPts val="0"/>
              </a:spcAft>
              <a:buClr>
                <a:srgbClr val="000000"/>
              </a:buClr>
              <a:buSzPts val="2400"/>
              <a:buFont typeface="Arial"/>
              <a:buNone/>
            </a:pPr>
            <a:r>
              <a:rPr lang="en" sz="3000" b="1">
                <a:solidFill>
                  <a:schemeClr val="dk1"/>
                </a:solidFill>
                <a:latin typeface="Miriam Libre"/>
                <a:ea typeface="Miriam Libre"/>
                <a:cs typeface="Miriam Libre"/>
                <a:sym typeface="Miriam Libre"/>
              </a:rPr>
              <a:t>Engineering</a:t>
            </a:r>
            <a:r>
              <a:rPr lang="en" sz="4000" b="1">
                <a:solidFill>
                  <a:schemeClr val="dk1"/>
                </a:solidFill>
                <a:latin typeface="Miriam Libre"/>
                <a:ea typeface="Miriam Libre"/>
                <a:cs typeface="Miriam Libre"/>
                <a:sym typeface="Miriam Libre"/>
              </a:rPr>
              <a:t> </a:t>
            </a:r>
            <a:r>
              <a:rPr lang="en" sz="2800" b="1">
                <a:solidFill>
                  <a:schemeClr val="dk1"/>
                </a:solidFill>
                <a:latin typeface="Miriam Libre"/>
                <a:ea typeface="Miriam Libre"/>
                <a:cs typeface="Miriam Libre"/>
                <a:sym typeface="Miriam Libre"/>
              </a:rPr>
              <a:t>Hackathon 2025</a:t>
            </a:r>
            <a:endParaRPr sz="2800" b="1" i="0" u="none" strike="noStrike" cap="none">
              <a:solidFill>
                <a:schemeClr val="dk1"/>
              </a:solidFill>
              <a:latin typeface="Miriam Libre"/>
              <a:ea typeface="Miriam Libre"/>
              <a:cs typeface="Miriam Libre"/>
              <a:sym typeface="Miriam Libre"/>
            </a:endParaRPr>
          </a:p>
        </p:txBody>
      </p:sp>
      <p:pic>
        <p:nvPicPr>
          <p:cNvPr id="63" name="Google Shape;63;p1" title="e16d1c85fa9b70d8d3e3ba871627db20-removebg-preview.png"/>
          <p:cNvPicPr preferRelativeResize="0"/>
          <p:nvPr/>
        </p:nvPicPr>
        <p:blipFill rotWithShape="1">
          <a:blip r:embed="rId3">
            <a:alphaModFix/>
          </a:blip>
          <a:srcRect t="20295" b="21733"/>
          <a:stretch/>
        </p:blipFill>
        <p:spPr>
          <a:xfrm>
            <a:off x="2902875" y="901450"/>
            <a:ext cx="3338250" cy="1935250"/>
          </a:xfrm>
          <a:prstGeom prst="rect">
            <a:avLst/>
          </a:prstGeom>
          <a:noFill/>
          <a:ln>
            <a:noFill/>
          </a:ln>
        </p:spPr>
      </p:pic>
      <p:pic>
        <p:nvPicPr>
          <p:cNvPr id="64" name="Google Shape;64;p1" title="TamilNadu_Logo.svg.png"/>
          <p:cNvPicPr preferRelativeResize="0"/>
          <p:nvPr/>
        </p:nvPicPr>
        <p:blipFill>
          <a:blip r:embed="rId4">
            <a:alphaModFix/>
          </a:blip>
          <a:stretch>
            <a:fillRect/>
          </a:stretch>
        </p:blipFill>
        <p:spPr>
          <a:xfrm>
            <a:off x="282750" y="177075"/>
            <a:ext cx="805704" cy="884277"/>
          </a:xfrm>
          <a:prstGeom prst="rect">
            <a:avLst/>
          </a:prstGeom>
          <a:noFill/>
          <a:ln>
            <a:noFill/>
          </a:ln>
        </p:spPr>
      </p:pic>
      <p:pic>
        <p:nvPicPr>
          <p:cNvPr id="65" name="Google Shape;65;p1" title="TNSDC-logo-08.png"/>
          <p:cNvPicPr preferRelativeResize="0"/>
          <p:nvPr/>
        </p:nvPicPr>
        <p:blipFill rotWithShape="1">
          <a:blip r:embed="rId5">
            <a:alphaModFix/>
          </a:blip>
          <a:srcRect l="17537" t="15632" r="14726" b="15321"/>
          <a:stretch/>
        </p:blipFill>
        <p:spPr>
          <a:xfrm>
            <a:off x="1210501" y="117312"/>
            <a:ext cx="984700" cy="1003800"/>
          </a:xfrm>
          <a:prstGeom prst="rect">
            <a:avLst/>
          </a:prstGeom>
          <a:noFill/>
          <a:ln>
            <a:noFill/>
          </a:ln>
        </p:spPr>
      </p:pic>
      <p:pic>
        <p:nvPicPr>
          <p:cNvPr id="66" name="Google Shape;66;p1"/>
          <p:cNvPicPr preferRelativeResize="0"/>
          <p:nvPr/>
        </p:nvPicPr>
        <p:blipFill rotWithShape="1">
          <a:blip r:embed="rId6">
            <a:alphaModFix/>
          </a:blip>
          <a:srcRect/>
          <a:stretch/>
        </p:blipFill>
        <p:spPr>
          <a:xfrm>
            <a:off x="6357175" y="273500"/>
            <a:ext cx="2648475" cy="549575"/>
          </a:xfrm>
          <a:prstGeom prst="rect">
            <a:avLst/>
          </a:prstGeom>
          <a:noFill/>
          <a:ln>
            <a:noFill/>
          </a:ln>
        </p:spPr>
      </p:pic>
      <p:sp>
        <p:nvSpPr>
          <p:cNvPr id="67" name="Google Shape;67;p1"/>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9"/>
          <p:cNvSpPr/>
          <p:nvPr/>
        </p:nvSpPr>
        <p:spPr>
          <a:xfrm>
            <a:off x="1251300" y="2055750"/>
            <a:ext cx="6641400" cy="103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 sz="5000" b="1" i="0" u="none" strike="noStrike" cap="none">
                <a:solidFill>
                  <a:schemeClr val="dk1"/>
                </a:solidFill>
                <a:latin typeface="Miriam Libre"/>
                <a:ea typeface="Miriam Libre"/>
                <a:cs typeface="Miriam Libre"/>
                <a:sym typeface="Miriam Libre"/>
              </a:rPr>
              <a:t>Thank You</a:t>
            </a:r>
            <a:endParaRPr sz="5000" b="1" i="0" u="none" strike="noStrike" cap="none">
              <a:solidFill>
                <a:schemeClr val="dk1"/>
              </a:solidFill>
              <a:latin typeface="Miriam Libre"/>
              <a:ea typeface="Miriam Libre"/>
              <a:cs typeface="Miriam Libre"/>
              <a:sym typeface="Miriam Libre"/>
            </a:endParaRPr>
          </a:p>
        </p:txBody>
      </p:sp>
      <p:sp>
        <p:nvSpPr>
          <p:cNvPr id="147" name="Google Shape;147;p9"/>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p9"/>
          <p:cNvPicPr preferRelativeResize="0"/>
          <p:nvPr/>
        </p:nvPicPr>
        <p:blipFill rotWithShape="1">
          <a:blip r:embed="rId3">
            <a:alphaModFix/>
          </a:blip>
          <a:srcRect/>
          <a:stretch/>
        </p:blipFill>
        <p:spPr>
          <a:xfrm>
            <a:off x="7585713" y="193033"/>
            <a:ext cx="1492974" cy="309800"/>
          </a:xfrm>
          <a:prstGeom prst="rect">
            <a:avLst/>
          </a:prstGeom>
          <a:noFill/>
          <a:ln>
            <a:noFill/>
          </a:ln>
        </p:spPr>
      </p:pic>
      <p:pic>
        <p:nvPicPr>
          <p:cNvPr id="149" name="Google Shape;149;p9"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50" name="Google Shape;150;p9"/>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74" name="Google Shape;74;p4"/>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75" name="Google Shape;75;p4"/>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4"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77" name="Google Shape;77;p4"/>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3" name="TextBox 2">
            <a:extLst>
              <a:ext uri="{FF2B5EF4-FFF2-40B4-BE49-F238E27FC236}">
                <a16:creationId xmlns:a16="http://schemas.microsoft.com/office/drawing/2014/main" id="{A3DD2B1A-1D31-73D1-7F9A-66F3E76790D9}"/>
              </a:ext>
            </a:extLst>
          </p:cNvPr>
          <p:cNvSpPr txBox="1"/>
          <p:nvPr/>
        </p:nvSpPr>
        <p:spPr>
          <a:xfrm>
            <a:off x="664367" y="596950"/>
            <a:ext cx="7579521" cy="3262432"/>
          </a:xfrm>
          <a:prstGeom prst="rect">
            <a:avLst/>
          </a:prstGeom>
          <a:noFill/>
        </p:spPr>
        <p:txBody>
          <a:bodyPr wrap="square" rtlCol="0">
            <a:spAutoFit/>
          </a:bodyPr>
          <a:lstStyle/>
          <a:p>
            <a:br>
              <a:rPr lang="en-IN" dirty="0"/>
            </a:br>
            <a:r>
              <a:rPr lang="en-IN" sz="1600" dirty="0">
                <a:latin typeface="Arial Black" panose="020B0A04020102020204" pitchFamily="34" charset="0"/>
              </a:rPr>
              <a:t>PROBLEM STATEMENT</a:t>
            </a:r>
            <a:r>
              <a:rPr lang="en-IN" dirty="0">
                <a:latin typeface="Arial Black" panose="020B0A04020102020204" pitchFamily="34" charset="0"/>
              </a:rPr>
              <a:t>:</a:t>
            </a:r>
          </a:p>
          <a:p>
            <a:endParaRPr lang="en-IN" dirty="0">
              <a:latin typeface="Arial Black" panose="020B0A04020102020204" pitchFamily="34" charset="0"/>
            </a:endParaRPr>
          </a:p>
          <a:p>
            <a:r>
              <a:rPr lang="en-IN" dirty="0"/>
              <a:t> 	       VOICE-BASED AUTHENTICATION FOR HEALTHCARE PORTALS </a:t>
            </a:r>
          </a:p>
          <a:p>
            <a:endParaRPr lang="en-IN" sz="1600" dirty="0">
              <a:latin typeface="Arial Black" panose="020B0A04020102020204" pitchFamily="34" charset="0"/>
            </a:endParaRPr>
          </a:p>
          <a:p>
            <a:r>
              <a:rPr lang="en-IN" sz="1600" dirty="0">
                <a:latin typeface="Arial Black" panose="020B0A04020102020204" pitchFamily="34" charset="0"/>
              </a:rPr>
              <a:t>TEAM MEMBERS:</a:t>
            </a:r>
          </a:p>
          <a:p>
            <a:r>
              <a:rPr lang="en-IN" dirty="0"/>
              <a:t>	       1.B.INDRA DEVI  (III-CSE)</a:t>
            </a:r>
          </a:p>
          <a:p>
            <a:r>
              <a:rPr lang="en-IN" dirty="0"/>
              <a:t>	       2.V.ABINAYAPRIYA  (III-CSE)</a:t>
            </a:r>
          </a:p>
          <a:p>
            <a:r>
              <a:rPr lang="en-IN" dirty="0"/>
              <a:t>	       3.M.AISHWARYA 	(III-CSE)</a:t>
            </a:r>
          </a:p>
          <a:p>
            <a:r>
              <a:rPr lang="en-IN" dirty="0"/>
              <a:t>	       4.M.DEVA THARSHINI  (III-CSE)</a:t>
            </a:r>
          </a:p>
          <a:p>
            <a:r>
              <a:rPr lang="en-IN" dirty="0"/>
              <a:t>	       5.S.MONIKA  (III-CSE)</a:t>
            </a:r>
          </a:p>
          <a:p>
            <a:endParaRPr lang="en-IN" dirty="0"/>
          </a:p>
          <a:p>
            <a:r>
              <a:rPr lang="en-IN" dirty="0"/>
              <a:t>	         </a:t>
            </a:r>
            <a:r>
              <a:rPr lang="en-IN" sz="1600" b="1" dirty="0">
                <a:latin typeface="+mj-lt"/>
              </a:rPr>
              <a:t>A.V.C COLLEGE OF ENGINEERING,MANNAMPANDAL</a:t>
            </a:r>
          </a:p>
          <a:p>
            <a:r>
              <a:rPr lang="en-IN" sz="1600" b="1" dirty="0">
                <a:latin typeface="+mj-lt"/>
              </a:rPr>
              <a:t>			MAYILADUTHURAI.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4a952afb28_0_0"/>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83" name="Google Shape;83;g34a952afb28_0_0"/>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84" name="Google Shape;84;g34a952afb28_0_0"/>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 name="Google Shape;85;g34a952afb28_0_0"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86" name="Google Shape;86;g34a952afb28_0_0"/>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4" name="TextBox 3">
            <a:extLst>
              <a:ext uri="{FF2B5EF4-FFF2-40B4-BE49-F238E27FC236}">
                <a16:creationId xmlns:a16="http://schemas.microsoft.com/office/drawing/2014/main" id="{9660A00C-66D6-2B15-A2A0-DD18841DF12D}"/>
              </a:ext>
            </a:extLst>
          </p:cNvPr>
          <p:cNvSpPr txBox="1"/>
          <p:nvPr/>
        </p:nvSpPr>
        <p:spPr>
          <a:xfrm>
            <a:off x="107400" y="308613"/>
            <a:ext cx="8751094" cy="4616648"/>
          </a:xfrm>
          <a:prstGeom prst="rect">
            <a:avLst/>
          </a:prstGeom>
          <a:noFill/>
        </p:spPr>
        <p:txBody>
          <a:bodyPr wrap="square">
            <a:spAutoFit/>
          </a:bodyPr>
          <a:lstStyle/>
          <a:p>
            <a:r>
              <a:rPr lang="en-US" b="1" u="sng" dirty="0">
                <a:latin typeface="+mj-lt"/>
              </a:rPr>
              <a:t>INTRODUCTION:</a:t>
            </a:r>
          </a:p>
          <a:p>
            <a:r>
              <a:rPr lang="en-US" dirty="0"/>
              <a:t>	As healthcare systems increasingly adopt digital technologies, securing access to sensitive patient data has become more critical than ever. Traditional authentication methods such as passwords, PINs, or security questions are often vulnerable to breaches, forgotten credentials, or unauthorized access. To address these challenges, voice-based authentication is emerging as a secure and convenient solution for healthcare portals. This biometric technology uses an individual’s unique voice characteristics to verify identity, offering a fast, reliable, and user-friendly alternative. By analyzing vocal features like pitch, tone, and speech patterns, voice authentication not only enhances data security but also improves the overall user experience—especially for patients and healthcare professionals who require remote and secure access to health information.</a:t>
            </a:r>
            <a:endParaRPr lang="en-IN" dirty="0"/>
          </a:p>
          <a:p>
            <a:endParaRPr lang="en-US" b="1" u="sng" dirty="0">
              <a:solidFill>
                <a:schemeClr val="tx1"/>
              </a:solidFill>
            </a:endParaRPr>
          </a:p>
          <a:p>
            <a:r>
              <a:rPr lang="en-US" b="1" u="sng" dirty="0">
                <a:solidFill>
                  <a:schemeClr val="tx1"/>
                </a:solidFill>
              </a:rPr>
              <a:t>ABSTRACT:</a:t>
            </a:r>
          </a:p>
          <a:p>
            <a:r>
              <a:rPr lang="en-US" dirty="0"/>
              <a:t>	 Voice-based authentication is an emerging biometric security method that utilizes the unique characteristics of a person's voice to verify identity. In healthcare portals, where protecting sensitive patient data is critical, this technology offers a secure and user-friendly alternative to traditional authentication methods such as passwords or security questions. By analyzing vocal features like pitch, tone, and speech patterns, the system creates a distinct voiceprint for each user. During subsequent login attempts, the spoken input is matched against the stored voiceprint to grant or deny access. Voice authentication enhances security, improves accessibility, and supports compliance with healthcare regulations like HIPAA. Its remote usability makes it particularly valuable in telehealth and patient self-service scenarios.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34a952afb28_0_6"/>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92" name="Google Shape;92;g34a952afb28_0_6"/>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93" name="Google Shape;93;g34a952afb28_0_6"/>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g34a952afb28_0_6"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95" name="Google Shape;95;g34a952afb28_0_6"/>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4" name="TextBox 3">
            <a:extLst>
              <a:ext uri="{FF2B5EF4-FFF2-40B4-BE49-F238E27FC236}">
                <a16:creationId xmlns:a16="http://schemas.microsoft.com/office/drawing/2014/main" id="{52379AD6-3DEC-E10C-8769-3979C93C97DC}"/>
              </a:ext>
            </a:extLst>
          </p:cNvPr>
          <p:cNvSpPr txBox="1"/>
          <p:nvPr/>
        </p:nvSpPr>
        <p:spPr>
          <a:xfrm>
            <a:off x="239731" y="347925"/>
            <a:ext cx="9394030" cy="5078313"/>
          </a:xfrm>
          <a:prstGeom prst="rect">
            <a:avLst/>
          </a:prstGeom>
          <a:noFill/>
        </p:spPr>
        <p:txBody>
          <a:bodyPr wrap="square">
            <a:spAutoFit/>
          </a:bodyPr>
          <a:lstStyle/>
          <a:p>
            <a:r>
              <a:rPr lang="en-IN" sz="1600" b="1" u="sng" dirty="0"/>
              <a:t>Proposed Solution: </a:t>
            </a:r>
          </a:p>
          <a:p>
            <a:r>
              <a:rPr lang="en-IN" sz="1100" dirty="0"/>
              <a:t> </a:t>
            </a:r>
            <a:r>
              <a:rPr lang="en-IN" b="1" dirty="0"/>
              <a:t>1. System Architecture Overview Components:</a:t>
            </a:r>
          </a:p>
          <a:p>
            <a:pPr marL="285750" lvl="6" indent="-285750">
              <a:buFont typeface="Wingdings" panose="05000000000000000000" pitchFamily="2" charset="2"/>
              <a:buChar char="Ø"/>
            </a:pPr>
            <a:r>
              <a:rPr lang="en-IN" dirty="0"/>
              <a:t>Voice Biometric Engine:</a:t>
            </a:r>
          </a:p>
          <a:p>
            <a:r>
              <a:rPr lang="en-IN" dirty="0"/>
              <a:t>	 Core system that creates and verifies voiceprints.</a:t>
            </a:r>
          </a:p>
          <a:p>
            <a:pPr marL="285750" indent="-285750">
              <a:buFont typeface="Wingdings" panose="05000000000000000000" pitchFamily="2" charset="2"/>
              <a:buChar char="Ø"/>
            </a:pPr>
            <a:r>
              <a:rPr lang="en-IN" dirty="0"/>
              <a:t>User </a:t>
            </a:r>
            <a:r>
              <a:rPr lang="en-IN" dirty="0" err="1"/>
              <a:t>Enrollment</a:t>
            </a:r>
            <a:r>
              <a:rPr lang="en-IN" dirty="0"/>
              <a:t> Module: </a:t>
            </a:r>
          </a:p>
          <a:p>
            <a:r>
              <a:rPr lang="en-IN" dirty="0"/>
              <a:t>	Collects initial voice samples securely.</a:t>
            </a:r>
          </a:p>
          <a:p>
            <a:pPr marL="285750" indent="-285750">
              <a:buFont typeface="Wingdings" panose="05000000000000000000" pitchFamily="2" charset="2"/>
              <a:buChar char="Ø"/>
            </a:pPr>
            <a:r>
              <a:rPr lang="en-IN" dirty="0"/>
              <a:t>Authentication API:</a:t>
            </a:r>
          </a:p>
          <a:p>
            <a:r>
              <a:rPr lang="en-IN" dirty="0"/>
              <a:t>	 Interface between the portal and the biometric engine.</a:t>
            </a:r>
          </a:p>
          <a:p>
            <a:pPr marL="285750" indent="-285750">
              <a:buFont typeface="Wingdings" panose="05000000000000000000" pitchFamily="2" charset="2"/>
              <a:buChar char="Ø"/>
            </a:pPr>
            <a:r>
              <a:rPr lang="en-IN" dirty="0"/>
              <a:t>Healthcare Portal Integration:</a:t>
            </a:r>
          </a:p>
          <a:p>
            <a:r>
              <a:rPr lang="en-IN" dirty="0"/>
              <a:t>	 EHR (Electronic Health Records) system or patient access portal.</a:t>
            </a:r>
          </a:p>
          <a:p>
            <a:pPr marL="285750" indent="-285750">
              <a:buFont typeface="Wingdings" panose="05000000000000000000" pitchFamily="2" charset="2"/>
              <a:buChar char="Ø"/>
            </a:pPr>
            <a:r>
              <a:rPr lang="en-IN" dirty="0"/>
              <a:t>Security Layer: </a:t>
            </a:r>
          </a:p>
          <a:p>
            <a:r>
              <a:rPr lang="en-IN" dirty="0"/>
              <a:t>	Encryption, token-based authentication, and secure storage.</a:t>
            </a:r>
          </a:p>
          <a:p>
            <a:r>
              <a:rPr lang="en-US" b="1" dirty="0"/>
              <a:t>2. Security Features</a:t>
            </a:r>
          </a:p>
          <a:p>
            <a:pPr marL="285750" indent="-285750">
              <a:buFont typeface="Wingdings" panose="05000000000000000000" pitchFamily="2" charset="2"/>
              <a:buChar char="Ø"/>
            </a:pPr>
            <a:r>
              <a:rPr lang="en-US" dirty="0"/>
              <a:t>Voiceprint Encryption:</a:t>
            </a:r>
          </a:p>
          <a:p>
            <a:r>
              <a:rPr lang="en-US" dirty="0"/>
              <a:t>  	All stored voiceprints are encrypted.</a:t>
            </a:r>
          </a:p>
          <a:p>
            <a:pPr marL="285750" indent="-285750">
              <a:buFont typeface="Wingdings" panose="05000000000000000000" pitchFamily="2" charset="2"/>
              <a:buChar char="Ø"/>
            </a:pPr>
            <a:r>
              <a:rPr lang="en-US" dirty="0"/>
              <a:t>Liveness Detection: </a:t>
            </a:r>
          </a:p>
          <a:p>
            <a:r>
              <a:rPr lang="en-US" dirty="0"/>
              <a:t>	System ensures the voice is live (not a recording).</a:t>
            </a:r>
          </a:p>
          <a:p>
            <a:pPr marL="285750" indent="-285750">
              <a:buFont typeface="Wingdings" panose="05000000000000000000" pitchFamily="2" charset="2"/>
              <a:buChar char="Ø"/>
            </a:pPr>
            <a:r>
              <a:rPr lang="en-US" dirty="0"/>
              <a:t>Fallback Authentication:</a:t>
            </a:r>
          </a:p>
          <a:p>
            <a:r>
              <a:rPr lang="en-US" dirty="0"/>
              <a:t>	 Allows use of passwords/OTP in case of voice issues.</a:t>
            </a:r>
          </a:p>
          <a:p>
            <a:pPr marL="285750" indent="-285750">
              <a:buFont typeface="Wingdings" panose="05000000000000000000" pitchFamily="2" charset="2"/>
              <a:buChar char="Ø"/>
            </a:pPr>
            <a:r>
              <a:rPr lang="en-US" dirty="0"/>
              <a:t>Audit Logs: </a:t>
            </a:r>
          </a:p>
          <a:p>
            <a:r>
              <a:rPr lang="en-US" dirty="0"/>
              <a:t>	Logs all authentication attempts for compliance and monitoring.</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4a952afb28_0_12"/>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01" name="Google Shape;101;g34a952afb28_0_12"/>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02" name="Google Shape;102;g34a952afb28_0_12"/>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3" name="Google Shape;103;g34a952afb28_0_12"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04" name="Google Shape;104;g34a952afb28_0_12"/>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A19B34B6-7588-922C-EF3A-D73680F6271B}"/>
              </a:ext>
            </a:extLst>
          </p:cNvPr>
          <p:cNvSpPr txBox="1"/>
          <p:nvPr/>
        </p:nvSpPr>
        <p:spPr>
          <a:xfrm>
            <a:off x="107400" y="98900"/>
            <a:ext cx="8525650" cy="5047536"/>
          </a:xfrm>
          <a:prstGeom prst="rect">
            <a:avLst/>
          </a:prstGeom>
          <a:noFill/>
        </p:spPr>
        <p:txBody>
          <a:bodyPr wrap="square" rtlCol="0">
            <a:spAutoFit/>
          </a:bodyPr>
          <a:lstStyle/>
          <a:p>
            <a:endParaRPr lang="en-US" dirty="0"/>
          </a:p>
          <a:p>
            <a:r>
              <a:rPr lang="en-US" b="1" dirty="0"/>
              <a:t>3. Deployment Model</a:t>
            </a:r>
          </a:p>
          <a:p>
            <a:pPr marL="285750" indent="-285750">
              <a:buFont typeface="Wingdings" panose="05000000000000000000" pitchFamily="2" charset="2"/>
              <a:buChar char="ü"/>
            </a:pPr>
            <a:r>
              <a:rPr lang="en-US" dirty="0"/>
              <a:t>Cloud-Based API (e.g., Microsoft Azure, AWS </a:t>
            </a:r>
            <a:r>
              <a:rPr lang="en-US" dirty="0" err="1"/>
              <a:t>VoiceID</a:t>
            </a:r>
            <a:r>
              <a:rPr lang="en-US" dirty="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Easily integrates with web/mobile portals.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On-Premises </a:t>
            </a:r>
            <a:r>
              <a:rPr lang="en-US" dirty="0" err="1"/>
              <a:t>OptionFor</a:t>
            </a:r>
            <a:r>
              <a:rPr lang="en-US" dirty="0"/>
              <a:t> hospitals needing full control over patient data and security policies.</a:t>
            </a:r>
          </a:p>
          <a:p>
            <a:r>
              <a:rPr lang="en-US" b="1" dirty="0"/>
              <a:t>4. Compliance and Standards</a:t>
            </a:r>
          </a:p>
          <a:p>
            <a:pPr marL="285750" indent="-285750">
              <a:buFont typeface="Wingdings" panose="05000000000000000000" pitchFamily="2" charset="2"/>
              <a:buChar char="ü"/>
            </a:pPr>
            <a:r>
              <a:rPr lang="en-US" dirty="0"/>
              <a:t>HIPAA(Health Insurance Portability and Accountability Act) -Compliant Architecture   </a:t>
            </a:r>
          </a:p>
          <a:p>
            <a:endParaRPr lang="en-US" dirty="0"/>
          </a:p>
          <a:p>
            <a:pPr marL="285750" indent="-285750">
              <a:buFont typeface="Wingdings" panose="05000000000000000000" pitchFamily="2" charset="2"/>
              <a:buChar char="ü"/>
            </a:pPr>
            <a:r>
              <a:rPr lang="en-US" dirty="0"/>
              <a:t> Ensures all data handling meets privacy laws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Integration with Existing IAM Systems     </a:t>
            </a:r>
          </a:p>
          <a:p>
            <a:r>
              <a:rPr lang="en-US" dirty="0"/>
              <a:t>  </a:t>
            </a:r>
          </a:p>
          <a:p>
            <a:pPr marL="285750" indent="-285750">
              <a:buFont typeface="Wingdings" panose="05000000000000000000" pitchFamily="2" charset="2"/>
              <a:buChar char="ü"/>
            </a:pPr>
            <a:r>
              <a:rPr lang="en-US" dirty="0"/>
              <a:t>Works with current identity and access management (IAM) systems used in hospitals.</a:t>
            </a:r>
          </a:p>
          <a:p>
            <a:r>
              <a:rPr lang="en-US" b="1" dirty="0"/>
              <a:t>5. Benefits</a:t>
            </a:r>
          </a:p>
          <a:p>
            <a:pPr marL="285750" indent="-285750">
              <a:buFont typeface="Wingdings" panose="05000000000000000000" pitchFamily="2" charset="2"/>
              <a:buChar char="ü"/>
            </a:pPr>
            <a:r>
              <a:rPr lang="en-US" dirty="0"/>
              <a:t>Strong security without remembering passwords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Remote access for telemedicine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Faster, user-friendly logins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Reduces risk of impersonation or fraud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34a952afb28_0_18"/>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10" name="Google Shape;110;g34a952afb28_0_18"/>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11" name="Google Shape;111;g34a952afb28_0_18"/>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g34a952afb28_0_18"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13" name="Google Shape;113;g34a952afb28_0_18"/>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A2699DBE-41BC-4637-B5A6-156ADCCEF96B}"/>
              </a:ext>
            </a:extLst>
          </p:cNvPr>
          <p:cNvSpPr txBox="1"/>
          <p:nvPr/>
        </p:nvSpPr>
        <p:spPr>
          <a:xfrm>
            <a:off x="214313" y="193033"/>
            <a:ext cx="8736806" cy="4431983"/>
          </a:xfrm>
          <a:prstGeom prst="rect">
            <a:avLst/>
          </a:prstGeom>
          <a:noFill/>
        </p:spPr>
        <p:txBody>
          <a:bodyPr wrap="square" rtlCol="0">
            <a:spAutoFit/>
          </a:bodyPr>
          <a:lstStyle/>
          <a:p>
            <a:r>
              <a:rPr lang="en-US" dirty="0"/>
              <a:t> </a:t>
            </a:r>
            <a:r>
              <a:rPr lang="en-US" sz="1600" b="1" u="sng" dirty="0"/>
              <a:t>TECHNOLOGIES USED : </a:t>
            </a:r>
          </a:p>
          <a:p>
            <a:pPr marL="342900" indent="-342900">
              <a:buAutoNum type="arabicPeriod"/>
            </a:pPr>
            <a:r>
              <a:rPr lang="en-US" b="1" dirty="0"/>
              <a:t>Automatic Speaker Recognition (ASR) </a:t>
            </a:r>
            <a:r>
              <a:rPr lang="en-US" dirty="0"/>
              <a:t>This is the main technology that listens to a person’s voice and recognizes who they </a:t>
            </a:r>
            <a:r>
              <a:rPr lang="en-US" dirty="0" err="1"/>
              <a:t>are.It</a:t>
            </a:r>
            <a:r>
              <a:rPr lang="en-US" dirty="0"/>
              <a:t> extracts unique voice features (like pitch, rhythm, tone) and creates a voiceprint.</a:t>
            </a:r>
          </a:p>
          <a:p>
            <a:pPr marL="342900" indent="-342900">
              <a:buAutoNum type="arabicPeriod"/>
            </a:pPr>
            <a:endParaRPr lang="en-US" dirty="0"/>
          </a:p>
          <a:p>
            <a:pPr marL="342900" indent="-342900">
              <a:buAutoNum type="arabicPeriod"/>
            </a:pPr>
            <a:r>
              <a:rPr lang="en-US" b="1" dirty="0"/>
              <a:t>Machine Learning (ML) &amp; Artificial Intelligence (AI) </a:t>
            </a:r>
            <a:r>
              <a:rPr lang="en-US" dirty="0"/>
              <a:t>AI algorithms train on voice data to learn the unique vocal patterns of users. ML models improve accuracy over time by adapting to changes in a person's voice (e.g., aging, sickness).</a:t>
            </a:r>
          </a:p>
          <a:p>
            <a:pPr marL="342900" indent="-342900">
              <a:buAutoNum type="arabicPeriod"/>
            </a:pPr>
            <a:endParaRPr lang="en-US" dirty="0"/>
          </a:p>
          <a:p>
            <a:pPr marL="342900" indent="-342900">
              <a:buFont typeface="+mj-lt"/>
              <a:buAutoNum type="arabicPeriod"/>
            </a:pPr>
            <a:r>
              <a:rPr lang="en-US" dirty="0"/>
              <a:t> </a:t>
            </a:r>
            <a:r>
              <a:rPr lang="en-US" b="1" dirty="0"/>
              <a:t>Natural Language Processing (NLP) </a:t>
            </a:r>
            <a:r>
              <a:rPr lang="en-US" dirty="0"/>
              <a:t>Understands what the person is saying, especially if the system is using passphrases or spoken commands. Helps the system handle different accents, dialects, and languages.</a:t>
            </a:r>
          </a:p>
          <a:p>
            <a:pPr marL="342900" indent="-342900">
              <a:buFont typeface="+mj-lt"/>
              <a:buAutoNum type="arabicPeriod"/>
            </a:pPr>
            <a:endParaRPr lang="en-US" dirty="0"/>
          </a:p>
          <a:p>
            <a:pPr marL="342900" indent="-342900">
              <a:buFont typeface="+mj-lt"/>
              <a:buAutoNum type="arabicPeriod"/>
            </a:pPr>
            <a:r>
              <a:rPr lang="en-US" b="1" dirty="0"/>
              <a:t>Voice Biometrics Engine</a:t>
            </a:r>
            <a:r>
              <a:rPr lang="en-US" dirty="0"/>
              <a:t> This is a dedicated engine or software platform that compares a spoken voice with a stored voiceprint. Examples: Nuance Gatekeeper, Verint Voice </a:t>
            </a:r>
            <a:r>
              <a:rPr lang="en-US" dirty="0" err="1"/>
              <a:t>Biometrics,VoiceTrust</a:t>
            </a:r>
            <a:r>
              <a:rPr lang="en-US" dirty="0"/>
              <a:t>, </a:t>
            </a:r>
            <a:r>
              <a:rPr lang="en-US" dirty="0" err="1"/>
              <a:t>Phonexia</a:t>
            </a:r>
            <a:r>
              <a:rPr lang="en-US" dirty="0"/>
              <a:t>, Pindrop, Auraya EVA.</a:t>
            </a:r>
          </a:p>
          <a:p>
            <a:pPr marL="342900" indent="-342900">
              <a:buFont typeface="+mj-lt"/>
              <a:buAutoNum type="arabicPeriod"/>
            </a:pPr>
            <a:endParaRPr lang="en-US" dirty="0"/>
          </a:p>
          <a:p>
            <a:pPr marL="342900" indent="-342900">
              <a:buFont typeface="+mj-lt"/>
              <a:buAutoNum type="arabicPeriod"/>
            </a:pPr>
            <a:r>
              <a:rPr lang="en-US" b="1" dirty="0"/>
              <a:t>Encryption &amp; Secure Data Storage</a:t>
            </a:r>
            <a:r>
              <a:rPr lang="en-US" dirty="0"/>
              <a:t> Ensures that voiceprints and recordings are securely stored and encrypted to comply with HIPAA and other regulations. Uses technologies like TLS/SSL encryption, tokenization, and secure cloud storage.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34a952afb28_0_24"/>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19" name="Google Shape;119;g34a952afb28_0_24"/>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20" name="Google Shape;120;g34a952afb28_0_24"/>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g34a952afb28_0_24"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22" name="Google Shape;122;g34a952afb28_0_24"/>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pic>
        <p:nvPicPr>
          <p:cNvPr id="3" name="Picture 2">
            <a:extLst>
              <a:ext uri="{FF2B5EF4-FFF2-40B4-BE49-F238E27FC236}">
                <a16:creationId xmlns:a16="http://schemas.microsoft.com/office/drawing/2014/main" id="{1D2EFADF-AC35-1BF1-8026-E36EA221E2DD}"/>
              </a:ext>
            </a:extLst>
          </p:cNvPr>
          <p:cNvPicPr>
            <a:picLocks noChangeAspect="1"/>
          </p:cNvPicPr>
          <p:nvPr/>
        </p:nvPicPr>
        <p:blipFill>
          <a:blip r:embed="rId5"/>
          <a:stretch>
            <a:fillRect/>
          </a:stretch>
        </p:blipFill>
        <p:spPr>
          <a:xfrm>
            <a:off x="2858169" y="0"/>
            <a:ext cx="3427661"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4a952afb28_0_36"/>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37" name="Google Shape;137;g34a952afb28_0_36"/>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38" name="Google Shape;138;g34a952afb28_0_36"/>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9" name="Google Shape;139;g34a952afb28_0_36"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40" name="Google Shape;140;g34a952afb28_0_36"/>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pic>
        <p:nvPicPr>
          <p:cNvPr id="3" name="Picture 2">
            <a:extLst>
              <a:ext uri="{FF2B5EF4-FFF2-40B4-BE49-F238E27FC236}">
                <a16:creationId xmlns:a16="http://schemas.microsoft.com/office/drawing/2014/main" id="{BE1BDD39-093A-6F43-5A53-B8DE5E730AB8}"/>
              </a:ext>
            </a:extLst>
          </p:cNvPr>
          <p:cNvPicPr>
            <a:picLocks noChangeAspect="1"/>
          </p:cNvPicPr>
          <p:nvPr/>
        </p:nvPicPr>
        <p:blipFill>
          <a:blip r:embed="rId5"/>
          <a:stretch>
            <a:fillRect/>
          </a:stretch>
        </p:blipFill>
        <p:spPr>
          <a:xfrm>
            <a:off x="1340763" y="596950"/>
            <a:ext cx="6437422" cy="4311025"/>
          </a:xfrm>
          <a:prstGeom prst="rect">
            <a:avLst/>
          </a:prstGeom>
        </p:spPr>
      </p:pic>
      <p:sp>
        <p:nvSpPr>
          <p:cNvPr id="4" name="TextBox 3">
            <a:extLst>
              <a:ext uri="{FF2B5EF4-FFF2-40B4-BE49-F238E27FC236}">
                <a16:creationId xmlns:a16="http://schemas.microsoft.com/office/drawing/2014/main" id="{6D1B095D-6A96-1407-BCEA-00DCF42019A3}"/>
              </a:ext>
            </a:extLst>
          </p:cNvPr>
          <p:cNvSpPr txBox="1"/>
          <p:nvPr/>
        </p:nvSpPr>
        <p:spPr>
          <a:xfrm>
            <a:off x="171450" y="164279"/>
            <a:ext cx="1628775" cy="338554"/>
          </a:xfrm>
          <a:prstGeom prst="rect">
            <a:avLst/>
          </a:prstGeom>
          <a:noFill/>
        </p:spPr>
        <p:txBody>
          <a:bodyPr wrap="square" rtlCol="0">
            <a:spAutoFit/>
          </a:bodyPr>
          <a:lstStyle/>
          <a:p>
            <a:r>
              <a:rPr lang="en-IN" sz="1600" b="1" u="sng" dirty="0"/>
              <a:t>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34a952afb28_0_30"/>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28" name="Google Shape;128;g34a952afb28_0_30"/>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29" name="Google Shape;129;g34a952afb28_0_30"/>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0" name="Google Shape;130;g34a952afb28_0_30"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31" name="Google Shape;131;g34a952afb28_0_30"/>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1D6D2AAA-B256-AE9A-AAB8-D00585E8E69C}"/>
              </a:ext>
            </a:extLst>
          </p:cNvPr>
          <p:cNvSpPr txBox="1"/>
          <p:nvPr/>
        </p:nvSpPr>
        <p:spPr>
          <a:xfrm>
            <a:off x="214313" y="502833"/>
            <a:ext cx="8354200" cy="2308324"/>
          </a:xfrm>
          <a:prstGeom prst="rect">
            <a:avLst/>
          </a:prstGeom>
          <a:noFill/>
        </p:spPr>
        <p:txBody>
          <a:bodyPr wrap="square" rtlCol="0">
            <a:spAutoFit/>
          </a:bodyPr>
          <a:lstStyle/>
          <a:p>
            <a:r>
              <a:rPr lang="en-US" sz="1600" b="1" u="sng" dirty="0"/>
              <a:t>Conclusion:</a:t>
            </a:r>
          </a:p>
          <a:p>
            <a:endParaRPr lang="en-US" sz="1600" b="1" u="sng" dirty="0"/>
          </a:p>
          <a:p>
            <a:r>
              <a:rPr lang="en-US" dirty="0"/>
              <a:t>	Voice-based authentication offers a balanced combination of security, convenience, and compliance for healthcare portals. By using each person’s unique voiceprint, it ensures that only authorized users can access sensitive medical data, reducing the risk of fraud or impersonation. This method enhances the user experience by enabling quick, password-free access, which is especially valuable in remote healthcare and telemedicine. It also supports HIPAA compliance, audit logging, and integration with existing healthcare systems. Whether deployed via cloud services or on-premises, voice authentication is a forward-looking solution that strengthens data protection while making healthcare access simpler and more secure.</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997</Words>
  <Application>Microsoft Office PowerPoint</Application>
  <PresentationFormat>On-screen Show (16:9)</PresentationFormat>
  <Paragraphs>99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Miriam Libre</vt:lpstr>
      <vt:lpstr>Calibri</vt:lpstr>
      <vt:lpstr>Helvetica Neue</vt:lpstr>
      <vt:lpstr>Onest Medium</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Aakash Thirani</dc:creator>
  <cp:lastModifiedBy>Monika Sekar</cp:lastModifiedBy>
  <cp:revision>3</cp:revision>
  <dcterms:modified xsi:type="dcterms:W3CDTF">2025-05-17T08:07:26Z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7ec43ca2-a5af-4e45-a929-9f493f8bf17b</vt:lpwstr>
  </property>
  <property fmtid="{D5CDD505-2E9C-101B-9397-08002B2CF9AE}" pid="3" name="HCLClassD6">
    <vt:lpwstr>False</vt:lpwstr>
  </property>
  <property fmtid="{D5CDD505-2E9C-101B-9397-08002B2CF9AE}" pid="4" name="HCLClassification">
    <vt:lpwstr>HCL_Cla5s_C0nf1dent1al</vt:lpwstr>
  </property>
  <property fmtid="{D5CDD505-2E9C-101B-9397-08002B2CF9AE}" pid="5" name="ContentTypeId">
    <vt:lpwstr>0x010100B0232A7A95DC3B47801E3AB5EDC9230A</vt:lpwstr>
  </property>
</Properties>
</file>