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handoutMasterIdLst>
    <p:handoutMasterId r:id="rId23"/>
  </p:handoutMasterIdLst>
  <p:sldIdLst>
    <p:sldId id="622" r:id="rId2"/>
    <p:sldId id="623" r:id="rId3"/>
    <p:sldId id="639" r:id="rId4"/>
    <p:sldId id="640" r:id="rId5"/>
    <p:sldId id="627" r:id="rId6"/>
    <p:sldId id="629" r:id="rId7"/>
    <p:sldId id="630" r:id="rId8"/>
    <p:sldId id="641" r:id="rId9"/>
    <p:sldId id="628" r:id="rId10"/>
    <p:sldId id="626" r:id="rId11"/>
    <p:sldId id="631" r:id="rId12"/>
    <p:sldId id="632" r:id="rId13"/>
    <p:sldId id="634" r:id="rId14"/>
    <p:sldId id="644" r:id="rId15"/>
    <p:sldId id="645" r:id="rId16"/>
    <p:sldId id="624" r:id="rId17"/>
    <p:sldId id="642" r:id="rId18"/>
    <p:sldId id="643" r:id="rId19"/>
    <p:sldId id="646" r:id="rId20"/>
    <p:sldId id="635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94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73" autoAdjust="0"/>
  </p:normalViewPr>
  <p:slideViewPr>
    <p:cSldViewPr showGuides="1">
      <p:cViewPr varScale="1">
        <p:scale>
          <a:sx n="98" d="100"/>
          <a:sy n="98" d="100"/>
        </p:scale>
        <p:origin x="6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A4326-4DC0-4DE5-99BF-3FA9D988CBE6}" type="datetimeFigureOut">
              <a:rPr lang="de-DE" smtClean="0"/>
              <a:t>02.02.2019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252A-4900-4D85-B593-53E6A0B88F9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5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8E2FD-2E15-419A-B356-6759EA05D2AD}" type="datetimeFigureOut">
              <a:rPr lang="de-DE" smtClean="0"/>
              <a:t>02.02.2019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62253-0743-4BED-963B-09485C413053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sp>
        <p:nvSpPr>
          <p:cNvPr id="10" name="Folienbildplatzhalter 9"/>
          <p:cNvSpPr>
            <a:spLocks noGrp="1" noRot="1" noChangeAspect="1"/>
          </p:cNvSpPr>
          <p:nvPr>
            <p:ph type="sldImg" idx="2"/>
          </p:nvPr>
        </p:nvSpPr>
        <p:spPr>
          <a:xfrm>
            <a:off x="908720" y="510090"/>
            <a:ext cx="5040560" cy="378042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1" name="Notizenplatzhalter 10"/>
          <p:cNvSpPr>
            <a:spLocks noGrp="1"/>
          </p:cNvSpPr>
          <p:nvPr>
            <p:ph type="body" sz="quarter" idx="3"/>
          </p:nvPr>
        </p:nvSpPr>
        <p:spPr>
          <a:xfrm>
            <a:off x="404664" y="4355976"/>
            <a:ext cx="6048672" cy="4313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62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5082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0485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8050" y="509588"/>
            <a:ext cx="5041900" cy="37814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2253-0743-4BED-963B-09485C41305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00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9"/>
          <a:stretch/>
        </p:blipFill>
        <p:spPr>
          <a:xfrm>
            <a:off x="-3" y="-27384"/>
            <a:ext cx="9144002" cy="5427069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-2" y="3779684"/>
            <a:ext cx="9144001" cy="20975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4293096"/>
            <a:ext cx="8604488" cy="110658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04794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2 (mit Bild hinter Text)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933056"/>
            <a:ext cx="8604488" cy="360040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99999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7" name="Picture 2" descr="C:\Temp\Basispaket_Beamer\Blaues_Band.tif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9242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5580000"/>
            <a:ext cx="4211998" cy="7293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61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7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>
            <a:lvl1pPr>
              <a:defRPr/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2756032"/>
            <a:ext cx="9144001" cy="1620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2" y="3284984"/>
            <a:ext cx="8604488" cy="109104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3 (ohne Bild) 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2" y="2909403"/>
            <a:ext cx="8604488" cy="375582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636912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4" name="Picture 2" descr="C:\Temp\Basispaket_Beamer\Blaues_Band.tif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96155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4211998" cy="72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84" y="465651"/>
            <a:ext cx="2664296" cy="9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127771"/>
            <a:ext cx="8280920" cy="4397573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42070"/>
            <a:ext cx="9143999" cy="360040"/>
          </a:xfrm>
        </p:spPr>
        <p:txBody>
          <a:bodyPr anchor="ctr" anchorCtr="0">
            <a:noAutofit/>
          </a:bodyPr>
          <a:lstStyle>
            <a:lvl1pPr algn="ctr">
              <a:defRPr sz="20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 dirty="0"/>
              <a:t>Project “</a:t>
            </a:r>
            <a:r>
              <a:rPr lang="en-US" dirty="0" err="1"/>
              <a:t>easystats</a:t>
            </a:r>
            <a:r>
              <a:rPr lang="en-US" dirty="0"/>
              <a:t>”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5751"/>
            <a:ext cx="1701160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7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4293096"/>
            <a:ext cx="8280920" cy="2232248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87220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824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 sch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3861048"/>
            <a:ext cx="8280920" cy="2664296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51216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0442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rgbClr val="004794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5751"/>
            <a:ext cx="1701159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1520" y="2996952"/>
            <a:ext cx="4320480" cy="3168352"/>
          </a:xfrm>
        </p:spPr>
        <p:txBody>
          <a:bodyPr>
            <a:normAutofit/>
          </a:bodyPr>
          <a:lstStyle>
            <a:lvl1pPr marL="0" indent="0">
              <a:buNone/>
              <a:defRPr sz="13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Universitätsklinikum Hamburg-Eppendorf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Martinistraße 52, W37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D-20246 Hamburg</a:t>
            </a:r>
          </a:p>
          <a:p>
            <a:endParaRPr lang="de-DE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Ansprechpartner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Telefon: +49 (0) 40 7410-00000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Telefax: +49 (0) 40 7410-54934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emailadresse@uke.de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www.uke.de</a:t>
            </a:r>
          </a:p>
        </p:txBody>
      </p:sp>
    </p:spTree>
    <p:extLst>
      <p:ext uri="{BB962C8B-B14F-4D97-AF65-F5344CB8AC3E}">
        <p14:creationId xmlns:p14="http://schemas.microsoft.com/office/powerpoint/2010/main" val="87129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9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57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8472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257799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56782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11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9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2127771"/>
            <a:ext cx="8280920" cy="4397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marL="803275" lvl="1" indent="-354013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Char char=""/>
            </a:pPr>
            <a:r>
              <a:rPr lang="de-DE" dirty="0"/>
              <a:t>Zweite Ebene</a:t>
            </a:r>
          </a:p>
          <a:p>
            <a:pPr marL="1165225" lvl="2" indent="-3619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04664"/>
            <a:ext cx="46805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800" b="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809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Folienüberschrift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277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8" r:id="rId3"/>
    <p:sldLayoutId id="2147483679" r:id="rId4"/>
    <p:sldLayoutId id="2147483680" r:id="rId5"/>
    <p:sldLayoutId id="2147483666" r:id="rId6"/>
    <p:sldLayoutId id="2147483677" r:id="rId7"/>
    <p:sldLayoutId id="2147483667" r:id="rId8"/>
    <p:sldLayoutId id="2147483668" r:id="rId9"/>
    <p:sldLayoutId id="2147483669" r:id="rId10"/>
  </p:sldLayoutIdLst>
  <p:hf hdr="0"/>
  <p:txStyles>
    <p:titleStyle>
      <a:lvl1pPr marL="0" algn="ctr" defTabSz="914400" rtl="0" eaLnBrk="1" fontAlgn="base" latinLnBrk="0" hangingPunct="1">
        <a:spcBef>
          <a:spcPct val="0"/>
        </a:spcBef>
        <a:spcAft>
          <a:spcPct val="0"/>
        </a:spcAft>
        <a:buNone/>
        <a:defRPr lang="de-DE" sz="2800" b="0" kern="1200" dirty="0">
          <a:solidFill>
            <a:srgbClr val="004A93"/>
          </a:solidFill>
          <a:latin typeface="Source Sans Pro" panose="020B0503030403020204" pitchFamily="34" charset="0"/>
          <a:ea typeface="Source Sans Pro" panose="020B0503030403020204" pitchFamily="34" charset="0"/>
          <a:cs typeface="Open Sans" panose="020B0606030504020204" pitchFamily="34" charset="0"/>
        </a:defRPr>
      </a:lvl1pPr>
    </p:titleStyle>
    <p:bodyStyle>
      <a:lvl1pPr marL="449263" indent="-449263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004794"/>
        </a:buClr>
        <a:buSzPct val="100000"/>
        <a:buFont typeface="Wingdings 2" panose="05020102010507070707" pitchFamily="18" charset="2"/>
        <a:buChar char=""/>
        <a:defRPr lang="de-DE" sz="2200" b="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1pPr>
      <a:lvl2pPr marL="342000" indent="-342000" algn="l" defTabSz="914400" rtl="0" eaLnBrk="1" latinLnBrk="0" hangingPunct="1">
        <a:spcBef>
          <a:spcPts val="768"/>
        </a:spcBef>
        <a:buFont typeface="Arial" panose="020B0604020202020204" pitchFamily="34" charset="0"/>
        <a:buChar char="•"/>
        <a:defRPr lang="de-DE" sz="20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2pPr>
      <a:lvl3pPr marL="741600" indent="-284400" algn="l" defTabSz="914400" rtl="0" eaLnBrk="1" latinLnBrk="0" hangingPunct="1">
        <a:spcBef>
          <a:spcPts val="672"/>
        </a:spcBef>
        <a:buFont typeface="Symbol" panose="05050102010706020507" pitchFamily="18" charset="2"/>
        <a:buChar char="-"/>
        <a:defRPr lang="de-DE" sz="18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3pPr>
      <a:lvl4pPr marL="1144800" indent="-228600" algn="l" defTabSz="914400" rtl="0" eaLnBrk="1" latinLnBrk="0" hangingPunct="1">
        <a:spcBef>
          <a:spcPts val="5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spcBef>
          <a:spcPts val="24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Project „</a:t>
            </a:r>
            <a:r>
              <a:rPr lang="de-DE" dirty="0" err="1">
                <a:latin typeface="Source Sans Pro" panose="020B0503030403020204" pitchFamily="34" charset="0"/>
              </a:rPr>
              <a:t>easystats</a:t>
            </a:r>
            <a:r>
              <a:rPr lang="de-DE" dirty="0">
                <a:latin typeface="Source Sans Pro" panose="020B0503030403020204" pitchFamily="34" charset="0"/>
              </a:rPr>
              <a:t>“</a:t>
            </a:r>
            <a:br>
              <a:rPr lang="de-DE" dirty="0">
                <a:latin typeface="Source Sans Pro" panose="020B0503030403020204" pitchFamily="34" charset="0"/>
              </a:rPr>
            </a:br>
            <a:r>
              <a:rPr lang="de-DE" dirty="0">
                <a:latin typeface="Source Sans Pro" panose="020B0503030403020204" pitchFamily="34" charset="0"/>
              </a:rPr>
              <a:t>Making R </a:t>
            </a:r>
            <a:r>
              <a:rPr lang="de-DE" dirty="0" err="1">
                <a:latin typeface="Source Sans Pro" panose="020B0503030403020204" pitchFamily="34" charset="0"/>
              </a:rPr>
              <a:t>stats</a:t>
            </a:r>
            <a:r>
              <a:rPr lang="de-DE" dirty="0">
                <a:latin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</a:rPr>
              <a:t>easier</a:t>
            </a:r>
            <a:r>
              <a:rPr lang="de-DE" dirty="0">
                <a:latin typeface="Source Sans Pro" panose="020B0503030403020204" pitchFamily="34" charset="0"/>
              </a:rPr>
              <a:t>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16th Meeting of the Hamburg R-User-Group, 13th Feb 2019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8532480" cy="2276872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Daniel Lüdecke</a:t>
            </a:r>
            <a:b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</a:b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d.luedecke@uke.de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https://github.com/easystats</a:t>
            </a:r>
          </a:p>
        </p:txBody>
      </p:sp>
    </p:spTree>
    <p:extLst>
      <p:ext uri="{BB962C8B-B14F-4D97-AF65-F5344CB8AC3E}">
        <p14:creationId xmlns:p14="http://schemas.microsoft.com/office/powerpoint/2010/main" val="405568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9919" y="2420887"/>
            <a:ext cx="5714209" cy="3418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frame?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model.frame(m)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corStruct  parameters: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1.960656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8AFA4034-B74C-496E-BC01-CDF31F1FC0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</p:spPr>
      </p:pic>
    </p:spTree>
    <p:extLst>
      <p:ext uri="{BB962C8B-B14F-4D97-AF65-F5344CB8AC3E}">
        <p14:creationId xmlns:p14="http://schemas.microsoft.com/office/powerpoint/2010/main" val="77323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0887"/>
            <a:ext cx="5724128" cy="2680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family?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fm1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distance ~ age, data =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Orthodont</a:t>
            </a:r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family(fm1)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UseMethod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("family") :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no applicable method for 'family’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applied to an object of class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CC88CA9-43D9-4EC7-8353-01A2FA0A05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7642EB22-60DE-4FC9-8D6E-8C945326D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2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724128" cy="366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terms?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all.vars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(terms(m))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terms.default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 : no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terms component nor attribute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A35C46B-6FA1-4FA7-8603-FE979BA7FE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2AAA0C88-246A-47B1-8154-75B0D77D2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5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193606"/>
            <a:ext cx="7772400" cy="1500187"/>
          </a:xfrm>
        </p:spPr>
        <p:txBody>
          <a:bodyPr>
            <a:normAutofit/>
          </a:bodyPr>
          <a:lstStyle/>
          <a:p>
            <a:r>
              <a:rPr lang="en-US" sz="1800" dirty="0"/>
              <a:t>Gain insight into your models!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510B2A-C3A7-4CD7-A56D-FB23433FFE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742" y="1164207"/>
            <a:ext cx="3670516" cy="42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9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FF895708-38EE-4371-8B22-E82F60406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66" y="3691987"/>
            <a:ext cx="2183229" cy="252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7F168F-F8CE-4DD4-BCEA-59877FE0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Thanks to a stunning </a:t>
            </a:r>
            <a:r>
              <a:rPr lang="en-GB" dirty="0">
                <a:solidFill>
                  <a:srgbClr val="C00000"/>
                </a:solidFill>
              </a:rPr>
              <a:t>x-ray-technology</a:t>
            </a:r>
            <a:r>
              <a:rPr lang="en-GB" dirty="0"/>
              <a:t>, the </a:t>
            </a:r>
            <a:r>
              <a:rPr lang="en-GB" i="1" dirty="0">
                <a:solidFill>
                  <a:schemeClr val="tx2"/>
                </a:solidFill>
              </a:rPr>
              <a:t>insight</a:t>
            </a:r>
            <a:r>
              <a:rPr lang="en-GB" dirty="0"/>
              <a:t>-package allows to easily get insights into your model object!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2315B1-7337-4C45-8A5C-CBD6F1F2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88D0AAF-755E-438D-A419-21BAF2BB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insight into your models!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D920E20-9C3B-45F7-B7DF-E0C531E13B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88" y="3691987"/>
            <a:ext cx="2171612" cy="2520000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B7FEFC9-05FF-4A8D-B810-D4F75C09ADAD}"/>
              </a:ext>
            </a:extLst>
          </p:cNvPr>
          <p:cNvSpPr/>
          <p:nvPr/>
        </p:nvSpPr>
        <p:spPr>
          <a:xfrm rot="20478166">
            <a:off x="455628" y="3368824"/>
            <a:ext cx="37517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without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EA2081-5C64-4D74-A8A5-C8EE9250A2BE}"/>
              </a:ext>
            </a:extLst>
          </p:cNvPr>
          <p:cNvSpPr/>
          <p:nvPr/>
        </p:nvSpPr>
        <p:spPr>
          <a:xfrm rot="20478166">
            <a:off x="4661367" y="3368822"/>
            <a:ext cx="30560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651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FF895708-38EE-4371-8B22-E82F60406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66" y="3691987"/>
            <a:ext cx="2183229" cy="252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7F168F-F8CE-4DD4-BCEA-59877FE0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Simple, consistent API:</a:t>
            </a:r>
          </a:p>
          <a:p>
            <a:pPr lvl="1"/>
            <a:r>
              <a:rPr lang="en-GB" sz="1800" dirty="0">
                <a:solidFill>
                  <a:schemeClr val="tx2"/>
                </a:solidFill>
                <a:latin typeface="Liberation Mono" panose="02070309020205020404" pitchFamily="49" charset="0"/>
              </a:rPr>
              <a:t>get_*()</a:t>
            </a:r>
            <a:r>
              <a:rPr lang="en-GB" dirty="0"/>
              <a:t> to retrieve data, </a:t>
            </a:r>
            <a:r>
              <a:rPr lang="en-GB" sz="1800" dirty="0">
                <a:solidFill>
                  <a:schemeClr val="tx2"/>
                </a:solidFill>
                <a:latin typeface="Liberation Mono" panose="02070309020205020404" pitchFamily="49" charset="0"/>
              </a:rPr>
              <a:t>find_()*</a:t>
            </a:r>
            <a:r>
              <a:rPr lang="en-GB" dirty="0"/>
              <a:t> to access model information.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2315B1-7337-4C45-8A5C-CBD6F1F2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88D0AAF-755E-438D-A419-21BAF2BB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insight into your models!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D920E20-9C3B-45F7-B7DF-E0C531E13B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88" y="3691987"/>
            <a:ext cx="2171612" cy="2520000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B7FEFC9-05FF-4A8D-B810-D4F75C09ADAD}"/>
              </a:ext>
            </a:extLst>
          </p:cNvPr>
          <p:cNvSpPr/>
          <p:nvPr/>
        </p:nvSpPr>
        <p:spPr>
          <a:xfrm rot="20478166">
            <a:off x="455628" y="3368824"/>
            <a:ext cx="37517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without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EA2081-5C64-4D74-A8A5-C8EE9250A2BE}"/>
              </a:ext>
            </a:extLst>
          </p:cNvPr>
          <p:cNvSpPr/>
          <p:nvPr/>
        </p:nvSpPr>
        <p:spPr>
          <a:xfrm rot="20478166">
            <a:off x="4661367" y="3368822"/>
            <a:ext cx="30560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78696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EEF70E0-DC88-48AD-8EF7-031F9635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package is to provide tools that make it </a:t>
            </a:r>
            <a:r>
              <a:rPr lang="en-US" dirty="0">
                <a:solidFill>
                  <a:srgbClr val="C00000"/>
                </a:solidFill>
              </a:rPr>
              <a:t>easy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intuitive</a:t>
            </a:r>
            <a:r>
              <a:rPr lang="en-US" dirty="0"/>
              <a:t> to access information contained in various models. </a:t>
            </a:r>
          </a:p>
          <a:p>
            <a:endParaRPr lang="en-US" dirty="0"/>
          </a:p>
          <a:p>
            <a:r>
              <a:rPr lang="en-US" dirty="0"/>
              <a:t>Although there are generic functions to get information and data from models, many modelling-functions from different packages do not provide methods to access these information.</a:t>
            </a:r>
          </a:p>
          <a:p>
            <a:endParaRPr lang="en-US" dirty="0"/>
          </a:p>
          <a:p>
            <a:r>
              <a:rPr lang="en-US" i="1" dirty="0">
                <a:solidFill>
                  <a:schemeClr val="tx2"/>
                </a:solidFill>
              </a:rPr>
              <a:t>insight</a:t>
            </a:r>
            <a:r>
              <a:rPr lang="en-US" dirty="0"/>
              <a:t> aims at closing this gap by providing </a:t>
            </a:r>
            <a:r>
              <a:rPr lang="en-US" dirty="0">
                <a:solidFill>
                  <a:srgbClr val="C00000"/>
                </a:solidFill>
              </a:rPr>
              <a:t>consistent</a:t>
            </a:r>
            <a:r>
              <a:rPr lang="en-US" dirty="0"/>
              <a:t> functions that work for (almost) any models.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B427D6-C78C-4800-A708-8DE04DA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ACCE5D5-075E-481D-B9C5-A3074B8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1EE5F19-F06C-41B0-A917-E9959AFBDF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4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9918" y="2420887"/>
            <a:ext cx="5570193" cy="440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frame?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library(insight)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get_data(m)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  Mare        Time follicles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1      1 -0.13636360        20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2      1 -0.09090910        15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3      1 -0.04545455        19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...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cs typeface="Liberation Mono" panose="02070409020205020404" pitchFamily="49" charset="0"/>
              </a:rPr>
              <a:t>(truncated)</a:t>
            </a:r>
            <a:endParaRPr lang="nl-NL" sz="1600" i="1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  <a:cs typeface="Liberation Mono" panose="02070409020205020404" pitchFamily="49" charset="0"/>
            </a:endParaRP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CEF85EFD-AB38-43A6-87C8-FCB2B77AE5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</p:spPr>
      </p:pic>
    </p:spTree>
    <p:extLst>
      <p:ext uri="{BB962C8B-B14F-4D97-AF65-F5344CB8AC3E}">
        <p14:creationId xmlns:p14="http://schemas.microsoft.com/office/powerpoint/2010/main" val="2549739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580112" cy="41576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terms?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find_terms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$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response</a:t>
            </a:r>
            <a:endParaRPr lang="it-IT" sz="1600" dirty="0">
              <a:solidFill>
                <a:schemeClr val="bg1">
                  <a:lumMod val="50000"/>
                </a:schemeClr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[1] "PO"</a:t>
            </a:r>
          </a:p>
          <a:p>
            <a:endParaRPr lang="it-IT" sz="1600" dirty="0">
              <a:solidFill>
                <a:schemeClr val="bg1">
                  <a:lumMod val="50000"/>
                </a:schemeClr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$random</a:t>
            </a:r>
          </a:p>
          <a:p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[1] "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E73D04-5C87-4990-9FD5-28E2003529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3D50B8CB-49CB-480F-8369-501E0711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05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580112" cy="3418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GLMMadaptive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mixed_model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count ~ child + camper,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random = ~ 1 | persons,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zi_fixed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~ child +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livebait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zi_random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~ 1 | persons,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data = fish,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family =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zi.poisson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find_predictors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(m, component = "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"child"   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livebait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E73D04-5C87-4990-9FD5-28E2003529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3D50B8CB-49CB-480F-8369-501E0711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1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7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35B9DB-F60D-4066-B8D9-2AEEC4F6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4518408"/>
            <a:ext cx="4320480" cy="2438984"/>
          </a:xfrm>
        </p:spPr>
        <p:txBody>
          <a:bodyPr>
            <a:normAutofit/>
          </a:bodyPr>
          <a:lstStyle/>
          <a:p>
            <a:r>
              <a:rPr lang="de-DE" sz="2600" dirty="0">
                <a:latin typeface="Source Sans Pro Light" panose="020B0403030403020204" pitchFamily="34" charset="0"/>
              </a:rPr>
              <a:t>Dominique &amp; Daniel</a:t>
            </a: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E4B86A-06DF-42B6-8ACA-4C8C1D113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0" y="5067664"/>
            <a:ext cx="1620000" cy="162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1EEF370-18C6-4E24-9585-5202B4DC64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40" y="5067664"/>
            <a:ext cx="1620000" cy="1620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870196D-44D4-4AA2-83CC-F16BFBF045C8}"/>
              </a:ext>
            </a:extLst>
          </p:cNvPr>
          <p:cNvSpPr/>
          <p:nvPr/>
        </p:nvSpPr>
        <p:spPr>
          <a:xfrm rot="1362160">
            <a:off x="658941" y="3422041"/>
            <a:ext cx="78261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Want </a:t>
            </a:r>
            <a:r>
              <a:rPr lang="de-DE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to</a:t>
            </a:r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 support </a:t>
            </a:r>
            <a:r>
              <a:rPr lang="de-DE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us</a:t>
            </a:r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?</a:t>
            </a:r>
          </a:p>
          <a:p>
            <a:pPr algn="ctr"/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https://github.com/easystats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7ADE5C-6E0C-41DF-B77F-3FAF691865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6417"/>
            <a:ext cx="3673778" cy="36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4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EFAF765-CB8E-4CDA-A2B5-AB8E890E78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32" y="5166000"/>
            <a:ext cx="1692000" cy="1692000"/>
          </a:xfrm>
          <a:prstGeom prst="rect">
            <a:avLst/>
          </a:prstGeom>
        </p:spPr>
      </p:pic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1F4106B7-0C47-4BD5-AF44-2646E3AD2260}"/>
              </a:ext>
            </a:extLst>
          </p:cNvPr>
          <p:cNvSpPr txBox="1">
            <a:spLocks/>
          </p:cNvSpPr>
          <p:nvPr/>
        </p:nvSpPr>
        <p:spPr>
          <a:xfrm>
            <a:off x="5492576" y="5313521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Daniel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CA3948B-B37D-4A05-8FF4-667A4E4174D7}"/>
              </a:ext>
            </a:extLst>
          </p:cNvPr>
          <p:cNvSpPr txBox="1"/>
          <p:nvPr/>
        </p:nvSpPr>
        <p:spPr>
          <a:xfrm>
            <a:off x="6262432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Gerontologist, kind of sociologist, prefers burgers        </a:t>
            </a:r>
          </a:p>
          <a:p>
            <a:pPr algn="ctr"/>
            <a:endParaRPr lang="en-US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Department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Medical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Sociology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(University Medical Center Hamburg)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6C09D98-7011-4A4C-AE66-132708929A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66" y="5320664"/>
            <a:ext cx="505658" cy="5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3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Low-level (</a:t>
            </a:r>
            <a:r>
              <a:rPr lang="de-DE" dirty="0" err="1"/>
              <a:t>or</a:t>
            </a:r>
            <a:r>
              <a:rPr lang="de-DE" dirty="0"/>
              <a:t> „</a:t>
            </a:r>
            <a:r>
              <a:rPr lang="de-DE" dirty="0" err="1"/>
              <a:t>core</a:t>
            </a:r>
            <a:r>
              <a:rPr lang="de-DE" dirty="0"/>
              <a:t>“) </a:t>
            </a:r>
            <a:r>
              <a:rPr lang="de-DE" dirty="0" err="1"/>
              <a:t>packages</a:t>
            </a:r>
            <a:endParaRPr lang="de-DE" dirty="0"/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and </a:t>
            </a:r>
            <a:r>
              <a:rPr lang="de-DE" dirty="0" err="1"/>
              <a:t>developers</a:t>
            </a:r>
            <a:endParaRPr lang="de-DE" dirty="0"/>
          </a:p>
          <a:p>
            <a:pPr lvl="2"/>
            <a:r>
              <a:rPr lang="en-US" dirty="0"/>
              <a:t>Aims (examples): accessor functions to access the internals of models, such as variables, formulas, model frame/data, random effects, their structure and so on...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C8B6296-E5C8-4A92-BD87-8984783DA5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Mid-level </a:t>
            </a:r>
            <a:r>
              <a:rPr lang="de-DE" dirty="0" err="1"/>
              <a:t>packages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end-user</a:t>
            </a:r>
          </a:p>
          <a:p>
            <a:pPr lvl="2"/>
            <a:r>
              <a:rPr lang="en-US" dirty="0"/>
              <a:t>Aims (examples): computation of model "performance" metrics (R2, ICC, </a:t>
            </a:r>
            <a:r>
              <a:rPr lang="en-US" dirty="0" err="1"/>
              <a:t>CoD</a:t>
            </a:r>
            <a:r>
              <a:rPr lang="en-US" dirty="0"/>
              <a:t>, AIC, BIC and whatnot), model comparison, Bayesian analysis, 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88D801-7394-416F-906A-383A95B22E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3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Target groups: non-experts/beginners that want fully-baked solutions to solve their problems and that want to experience the power of R</a:t>
            </a:r>
          </a:p>
          <a:p>
            <a:pPr lvl="2"/>
            <a:r>
              <a:rPr lang="en-US" dirty="0"/>
              <a:t>Aims: reporting, plotting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2C7851-769C-4DF5-B4EB-92C9F8721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marL="446088" lvl="1" indent="0">
              <a:buNone/>
            </a:pPr>
            <a:r>
              <a:rPr lang="en-US" dirty="0"/>
              <a:t>	And most important!</a:t>
            </a:r>
          </a:p>
          <a:p>
            <a:pPr lvl="2"/>
            <a:r>
              <a:rPr lang="en-US" dirty="0"/>
              <a:t>All packages, especially the low-level packages,</a:t>
            </a:r>
            <a:br>
              <a:rPr lang="en-US" dirty="0"/>
            </a:br>
            <a:r>
              <a:rPr lang="en-US" dirty="0"/>
              <a:t>should run with minimum dependencies!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2C7851-769C-4DF5-B4EB-92C9F8721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57389447-F8E0-45D3-85F4-09347BA868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84984"/>
            <a:ext cx="793553" cy="1374120"/>
          </a:xfr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920E954-C874-41D7-BC73-08C3729227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99" t="49395" r="15351" b="16401"/>
          <a:stretch/>
        </p:blipFill>
        <p:spPr>
          <a:xfrm>
            <a:off x="1691680" y="4509120"/>
            <a:ext cx="5291856" cy="3099337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30778362-FFF2-4673-8311-57C88A8E8903}"/>
              </a:ext>
            </a:extLst>
          </p:cNvPr>
          <p:cNvSpPr/>
          <p:nvPr/>
        </p:nvSpPr>
        <p:spPr>
          <a:xfrm>
            <a:off x="1599619" y="6247703"/>
            <a:ext cx="1980000" cy="180000"/>
          </a:xfrm>
          <a:prstGeom prst="rect">
            <a:avLst/>
          </a:prstGeom>
          <a:solidFill>
            <a:srgbClr val="C00000">
              <a:alpha val="30000"/>
            </a:srgb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FC1C6AC-31F0-4795-89FF-0F2C89DB93C5}"/>
              </a:ext>
            </a:extLst>
          </p:cNvPr>
          <p:cNvSpPr/>
          <p:nvPr/>
        </p:nvSpPr>
        <p:spPr>
          <a:xfrm>
            <a:off x="3577099" y="6237312"/>
            <a:ext cx="1980000" cy="180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and </a:t>
            </a:r>
            <a:r>
              <a:rPr lang="de-DE" sz="1400" b="1" dirty="0" err="1">
                <a:solidFill>
                  <a:srgbClr val="C00000"/>
                </a:solidFill>
                <a:latin typeface="Source Sans Pro Light" panose="020B0403030403020204" pitchFamily="34" charset="0"/>
              </a:rPr>
              <a:t>no</a:t>
            </a:r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 </a:t>
            </a:r>
            <a:r>
              <a:rPr lang="de-DE" sz="1400" b="1" dirty="0" err="1">
                <a:solidFill>
                  <a:srgbClr val="C00000"/>
                </a:solidFill>
                <a:latin typeface="Source Sans Pro Light" panose="020B0403030403020204" pitchFamily="34" charset="0"/>
              </a:rPr>
              <a:t>imports</a:t>
            </a:r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9058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1557C-C1C7-4C45-B68A-C6BA2951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insight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3F8D7-88BD-4586-A2F8-EF2D8B1A6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-level </a:t>
            </a:r>
            <a:r>
              <a:rPr lang="de-DE" dirty="0" err="1"/>
              <a:t>package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56891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E_CKo.potx" id="{F3369B0C-D0C6-42F3-AC71-F875A79FB6F4}" vid="{A2703A21-F1F8-4B7E-BE21-F6C92460612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944</Words>
  <Application>Microsoft Office PowerPoint</Application>
  <PresentationFormat>Bildschirmpräsentation (4:3)</PresentationFormat>
  <Paragraphs>178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Calibri</vt:lpstr>
      <vt:lpstr>Liberation Mono</vt:lpstr>
      <vt:lpstr>Open Sans</vt:lpstr>
      <vt:lpstr>Source Sans Pro</vt:lpstr>
      <vt:lpstr>Source Sans Pro Light</vt:lpstr>
      <vt:lpstr>Symbol</vt:lpstr>
      <vt:lpstr>Wingdings 2</vt:lpstr>
      <vt:lpstr>Larissa</vt:lpstr>
      <vt:lpstr>Project „easystats“ Making R stats easier!</vt:lpstr>
      <vt:lpstr>PowerPoint-Präsentation</vt:lpstr>
      <vt:lpstr>PowerPoint-Präsentation</vt:lpstr>
      <vt:lpstr>PowerPoint-Präsentation</vt:lpstr>
      <vt:lpstr>Objectives</vt:lpstr>
      <vt:lpstr>Objectives</vt:lpstr>
      <vt:lpstr>Objectives</vt:lpstr>
      <vt:lpstr>Objectives</vt:lpstr>
      <vt:lpstr>insight</vt:lpstr>
      <vt:lpstr>Model objects are terrifying</vt:lpstr>
      <vt:lpstr>Model objects are terrifying</vt:lpstr>
      <vt:lpstr>Model objects are terrifying</vt:lpstr>
      <vt:lpstr>PowerPoint-Präsentation</vt:lpstr>
      <vt:lpstr>Gain insight into your models!</vt:lpstr>
      <vt:lpstr>Gain insight into your models!</vt:lpstr>
      <vt:lpstr>Objectives</vt:lpstr>
      <vt:lpstr>I‘m afraid of no model</vt:lpstr>
      <vt:lpstr>I‘m afraid of no model</vt:lpstr>
      <vt:lpstr>I‘m afraid of no model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Lüdecke</dc:creator>
  <cp:lastModifiedBy>Daniel Lüdecke</cp:lastModifiedBy>
  <cp:revision>428</cp:revision>
  <dcterms:created xsi:type="dcterms:W3CDTF">2017-02-14T11:53:17Z</dcterms:created>
  <dcterms:modified xsi:type="dcterms:W3CDTF">2019-02-02T12:03:56Z</dcterms:modified>
</cp:coreProperties>
</file>