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5" r:id="rId16"/>
    <p:sldId id="624" r:id="rId17"/>
    <p:sldId id="642" r:id="rId18"/>
    <p:sldId id="643" r:id="rId19"/>
    <p:sldId id="646" r:id="rId20"/>
    <p:sldId id="647" r:id="rId21"/>
    <p:sldId id="648" r:id="rId22"/>
    <p:sldId id="649" r:id="rId23"/>
    <p:sldId id="651" r:id="rId24"/>
    <p:sldId id="63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Makowski" initials="DM" lastIdx="1" clrIdx="0">
    <p:extLst>
      <p:ext uri="{19B8F6BF-5375-455C-9EA6-DF929625EA0E}">
        <p15:presenceInfo xmlns:p15="http://schemas.microsoft.com/office/powerpoint/2012/main" userId="Dominique Mak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2198F6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2" d="100"/>
          <a:sy n="92" d="100"/>
        </p:scale>
        <p:origin x="10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jp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</a:t>
            </a:r>
            <a:r>
              <a:rPr lang="en-GB" i="1" dirty="0">
                <a:solidFill>
                  <a:schemeClr val="tx2"/>
                </a:solidFill>
              </a:rPr>
              <a:t>insight</a:t>
            </a:r>
            <a:r>
              <a:rPr lang="en-GB" dirty="0"/>
              <a:t>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Simple, consistent API:</a:t>
            </a:r>
          </a:p>
          <a:p>
            <a:pPr lvl="1"/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get_*()</a:t>
            </a:r>
            <a:r>
              <a:rPr lang="en-GB" dirty="0"/>
              <a:t> to retrieve data, </a:t>
            </a:r>
            <a:r>
              <a:rPr lang="en-GB" sz="1800" dirty="0">
                <a:solidFill>
                  <a:schemeClr val="tx2"/>
                </a:solidFill>
                <a:latin typeface="Liberation Mono" panose="02070309020205020404" pitchFamily="49" charset="0"/>
              </a:rPr>
              <a:t>find_()*</a:t>
            </a:r>
            <a:r>
              <a:rPr lang="en-GB" dirty="0"/>
              <a:t> to access model information.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69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such methods to access these information.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391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$response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"PO"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$conditional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1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$random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GLMMadaptive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mixed_model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count ~ child + camper,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random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zi_fixed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child +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zi_random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~ 1 | persons,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data = fish,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family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zi.poisson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find_predictors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(m, component = "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zi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$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zero_inflated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"child"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livebait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Tell others about your research!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978442-D162-4FCA-BE28-D926E2EB9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3" y="1164207"/>
            <a:ext cx="3672000" cy="42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Higher-level package.</a:t>
            </a:r>
          </a:p>
          <a:p>
            <a:endParaRPr lang="en-US" i="1" dirty="0">
              <a:solidFill>
                <a:srgbClr val="004794"/>
              </a:solidFill>
            </a:endParaRPr>
          </a:p>
          <a:p>
            <a:r>
              <a:rPr lang="en-US" i="1" dirty="0">
                <a:solidFill>
                  <a:srgbClr val="004794"/>
                </a:solidFill>
              </a:rPr>
              <a:t>report</a:t>
            </a:r>
            <a:r>
              <a:rPr lang="en-US" dirty="0"/>
              <a:t>’s primary goal is to fill the gap between R’s output and the formatted result description of your manuscript, with the automated use of best practices guidelines.</a:t>
            </a:r>
          </a:p>
          <a:p>
            <a:endParaRPr lang="en-US" dirty="0"/>
          </a:p>
          <a:p>
            <a:r>
              <a:rPr lang="en-US" dirty="0"/>
              <a:t>This ensures standardization and quality of reporting research results.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2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5EE2F8-5215-42BC-A24D-CB4BD34C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Short form </a:t>
            </a:r>
            <a:r>
              <a:rPr lang="de-DE" dirty="0" err="1"/>
              <a:t>summary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3B1AA-05C4-4BAD-AB7F-BCD28B13A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924944"/>
            <a:ext cx="9144000" cy="317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Sepal.Length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~ Species, data=iris) %&gt;%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report() 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We fitted a linear model to predict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Sepal.Length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with Species.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The model's explanatory power (R2) is of 0.62 (adj. R2 = 0.61).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The model's intercept is at 5.01.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Within this model: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Speciesversicolor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significant (beta = 0.93,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  95% CI [0.73, 1.13], p &lt; .001) and large (Std. beta = 1.12).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Speciesvirginica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significant (beta = 1.58,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##     95% CI [1.38, 1.79], p &lt; .001) and large (Std. beta = 1.91).</a:t>
            </a:r>
          </a:p>
        </p:txBody>
      </p:sp>
    </p:spTree>
    <p:extLst>
      <p:ext uri="{BB962C8B-B14F-4D97-AF65-F5344CB8AC3E}">
        <p14:creationId xmlns:p14="http://schemas.microsoft.com/office/powerpoint/2010/main" val="296996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>
            <a:off x="1018719" y="1738215"/>
            <a:ext cx="5403852" cy="1846659"/>
          </a:xfrm>
          <a:prstGeom prst="rect">
            <a:avLst/>
          </a:prstGeom>
          <a:noFill/>
        </p:spPr>
        <p:txBody>
          <a:bodyPr wrap="none" lIns="0" tIns="45720" rIns="0" bIns="45720">
            <a:spAutoFit/>
          </a:bodyPr>
          <a:lstStyle/>
          <a:p>
            <a:pPr defTabSz="360000"/>
            <a:r>
              <a:rPr lang="de-DE" sz="66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:a16="http://schemas.microsoft.com/office/drawing/2014/main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18719" y="2905780"/>
            <a:ext cx="432047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28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https://github.com/easystats</a:t>
            </a:r>
          </a:p>
        </p:txBody>
      </p:sp>
      <p:pic>
        <p:nvPicPr>
          <p:cNvPr id="11" name="Picture 2" descr="https://github.com/easystats/insight/raw/master/man/figures/logo.png">
            <a:extLst>
              <a:ext uri="{FF2B5EF4-FFF2-40B4-BE49-F238E27FC236}">
                <a16:creationId xmlns:a16="http://schemas.microsoft.com/office/drawing/2014/main" id="{04B86C66-F628-4F12-A1EA-8466036D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9" y="3899786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easystats/bayestestR/raw/master/man/figures/logo.png">
            <a:extLst>
              <a:ext uri="{FF2B5EF4-FFF2-40B4-BE49-F238E27FC236}">
                <a16:creationId xmlns:a16="http://schemas.microsoft.com/office/drawing/2014/main" id="{256AFF5F-ECF9-4DF3-9C67-67D3B46F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32" y="3899786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github.com/easystats/report/raw/master/man/figures/logo.png">
            <a:extLst>
              <a:ext uri="{FF2B5EF4-FFF2-40B4-BE49-F238E27FC236}">
                <a16:creationId xmlns:a16="http://schemas.microsoft.com/office/drawing/2014/main" id="{29C16679-DF7C-47D5-AEF3-6A5231E1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54" y="3899785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E5472F9-8EBD-40E7-959D-BA9DC0B2C0AB}"/>
              </a:ext>
            </a:extLst>
          </p:cNvPr>
          <p:cNvSpPr txBox="1"/>
          <p:nvPr/>
        </p:nvSpPr>
        <p:spPr>
          <a:xfrm>
            <a:off x="984245" y="5221385"/>
            <a:ext cx="3432799" cy="422405"/>
          </a:xfrm>
          <a:prstGeom prst="rect">
            <a:avLst/>
          </a:prstGeom>
          <a:noFill/>
        </p:spPr>
        <p:txBody>
          <a:bodyPr wrap="none" lIns="0" tIns="72000" rIns="0" bIns="72000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</a:rPr>
              <a:t>And </a:t>
            </a:r>
            <a:r>
              <a:rPr lang="de-DE" dirty="0" err="1">
                <a:latin typeface="Source Sans Pro Light" panose="020B0403030403020204" pitchFamily="34" charset="0"/>
              </a:rPr>
              <a:t>many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more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packages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to</a:t>
            </a:r>
            <a:r>
              <a:rPr lang="de-DE" dirty="0">
                <a:latin typeface="Source Sans Pro Light" panose="020B0403030403020204" pitchFamily="34" charset="0"/>
              </a:rPr>
              <a:t> </a:t>
            </a:r>
            <a:r>
              <a:rPr lang="de-DE" dirty="0" err="1">
                <a:latin typeface="Source Sans Pro Light" panose="020B0403030403020204" pitchFamily="34" charset="0"/>
              </a:rPr>
              <a:t>come</a:t>
            </a:r>
            <a:r>
              <a:rPr lang="de-DE" dirty="0">
                <a:latin typeface="Source Sans Pro Light" panose="020B04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183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688" y="4869160"/>
            <a:ext cx="3744416" cy="20882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Source Sans Pro 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386456" cy="13864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16" y="5301208"/>
            <a:ext cx="1386456" cy="13864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>
            <a:off x="1018719" y="1738215"/>
            <a:ext cx="5403852" cy="4062651"/>
          </a:xfrm>
          <a:prstGeom prst="rect">
            <a:avLst/>
          </a:prstGeom>
          <a:noFill/>
        </p:spPr>
        <p:txBody>
          <a:bodyPr wrap="none" lIns="0" tIns="45720" rIns="0" bIns="45720">
            <a:spAutoFit/>
          </a:bodyPr>
          <a:lstStyle/>
          <a:p>
            <a:pPr defTabSz="360000"/>
            <a:r>
              <a:rPr lang="de-DE" sz="66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Want to join us?</a:t>
            </a:r>
          </a:p>
          <a:p>
            <a:pPr marL="685800" indent="-685800" algn="ctr" defTabSz="360000">
              <a:buFont typeface="Wingdings" panose="05000000000000000000" pitchFamily="2" charset="2"/>
              <a:buChar char="Ø"/>
            </a:pPr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endParaRPr lang="de-DE" sz="2400" dirty="0">
              <a:latin typeface="Source Sans Pro Light" panose="020B0403030403020204" pitchFamily="34" charset="0"/>
              <a:ea typeface="Source Sans Pro" panose="020B0503030403020204" pitchFamily="34" charset="0"/>
            </a:endParaRPr>
          </a:p>
          <a:p>
            <a:pPr defTabSz="360000"/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We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are...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waiting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for your feedback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open to opinions and ideas</a:t>
            </a:r>
          </a:p>
          <a:p>
            <a:pPr marL="342900" indent="-342900" defTabSz="360000">
              <a:buFont typeface="Source Sans Pro" panose="020B0503030403020204" pitchFamily="34" charset="0"/>
              <a:buChar char="✓"/>
            </a:pPr>
            <a:r>
              <a:rPr lang="de-DE" sz="2400" dirty="0" err="1">
                <a:latin typeface="Source Sans Pro Light" panose="020B0403030403020204" pitchFamily="34" charset="0"/>
                <a:ea typeface="Source Sans Pro" panose="020B0503030403020204" pitchFamily="34" charset="0"/>
              </a:rPr>
              <a:t>beginning-developers</a:t>
            </a:r>
            <a:r>
              <a:rPr lang="de-DE" sz="2400" dirty="0">
                <a:latin typeface="Source Sans Pro Light" panose="020B0403030403020204" pitchFamily="34" charset="0"/>
                <a:ea typeface="Source Sans Pro" panose="020B0503030403020204" pitchFamily="34" charset="0"/>
              </a:rPr>
              <a:t> friendly</a:t>
            </a:r>
          </a:p>
          <a:p>
            <a:pPr marL="685800" indent="-685800" defTabSz="360000">
              <a:buFont typeface="Wingdings" panose="05000000000000000000" pitchFamily="2" charset="2"/>
              <a:buChar char="ü"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5" y="146418"/>
            <a:ext cx="1554240" cy="1545189"/>
          </a:xfrm>
          <a:prstGeom prst="rect">
            <a:avLst/>
          </a:prstGeom>
        </p:spPr>
      </p:pic>
      <p:pic>
        <p:nvPicPr>
          <p:cNvPr id="1026" name="Picture 2" descr="RÃ©sultat de recherche d'images pour &quot;we need you&quot;">
            <a:extLst>
              <a:ext uri="{FF2B5EF4-FFF2-40B4-BE49-F238E27FC236}">
                <a16:creationId xmlns:a16="http://schemas.microsoft.com/office/drawing/2014/main" id="{2D65F3E9-5E3A-407E-969C-984A63AB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9"/>
            <a:ext cx="1872207" cy="1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18719" y="2905780"/>
            <a:ext cx="432047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2800" dirty="0">
                <a:solidFill>
                  <a:srgbClr val="2198F6"/>
                </a:solidFill>
                <a:latin typeface="Source Sans Pro Light" panose="020B0403030403020204" pitchFamily="34" charset="0"/>
                <a:ea typeface="Source Sans Pro" panose="020B0503030403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High-level packages</a:t>
            </a:r>
          </a:p>
          <a:p>
            <a:pPr lvl="2"/>
            <a:r>
              <a:rPr lang="en-US" dirty="0"/>
              <a:t>Target groups: non-experts/beginners who want fully-baked solutions to solve their problems </a:t>
            </a:r>
            <a:r>
              <a:rPr lang="en-US"/>
              <a:t>and to </a:t>
            </a:r>
            <a:r>
              <a:rPr lang="en-US" dirty="0"/>
              <a:t>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3937" t="60619" r="1176" b="12200"/>
          <a:stretch/>
        </p:blipFill>
        <p:spPr>
          <a:xfrm>
            <a:off x="1691673" y="4381499"/>
            <a:ext cx="6615930" cy="2503885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616790" y="5460464"/>
            <a:ext cx="2042810" cy="18571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601690" y="5460464"/>
            <a:ext cx="2042810" cy="1857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Bildschirmpräsentation (4:3)</PresentationFormat>
  <Paragraphs>215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Liberation Mono</vt:lpstr>
      <vt:lpstr>Open Sans</vt:lpstr>
      <vt:lpstr>Source Sans Pro</vt:lpstr>
      <vt:lpstr>Source Sans Pro </vt:lpstr>
      <vt:lpstr>Source Sans Pro Light</vt:lpstr>
      <vt:lpstr>Symbol</vt:lpstr>
      <vt:lpstr>Wingdings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Gain insight into your models!</vt:lpstr>
      <vt:lpstr>Objectives</vt:lpstr>
      <vt:lpstr>I‘m afraid of no model</vt:lpstr>
      <vt:lpstr>I‘m afraid of no model</vt:lpstr>
      <vt:lpstr>I‘m afraid of no model</vt:lpstr>
      <vt:lpstr>PowerPoint-Präsentation</vt:lpstr>
      <vt:lpstr>Objectives</vt:lpstr>
      <vt:lpstr>From R to Manuscript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442</cp:revision>
  <dcterms:created xsi:type="dcterms:W3CDTF">2017-02-14T11:53:17Z</dcterms:created>
  <dcterms:modified xsi:type="dcterms:W3CDTF">2019-02-06T20:48:50Z</dcterms:modified>
</cp:coreProperties>
</file>