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47" r:id="rId21"/>
    <p:sldId id="648" r:id="rId22"/>
    <p:sldId id="649" r:id="rId23"/>
    <p:sldId id="651" r:id="rId24"/>
    <p:sldId id="63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Makowski" initials="DM" lastIdx="1" clrIdx="0">
    <p:extLst>
      <p:ext uri="{19B8F6BF-5375-455C-9EA6-DF929625EA0E}">
        <p15:presenceInfo xmlns:p15="http://schemas.microsoft.com/office/powerpoint/2012/main" userId="Dominique Mak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2198F6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132" d="100"/>
          <a:sy n="132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jp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>
                <a:latin typeface="Source Sans Pro" panose="020B0503030403020204" pitchFamily="34" charset="0"/>
              </a:rPr>
              <a:t>“</a:t>
            </a:r>
            <a:r>
              <a:rPr lang="de-DE" dirty="0">
                <a:latin typeface="Source Sans Pro" panose="020B0503030403020204" pitchFamily="34" charset="0"/>
              </a:rPr>
              <a:t/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such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xmlns="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Tell others about your research!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C978442-D162-4FCA-BE28-D926E2EB9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3" y="1164207"/>
            <a:ext cx="3672000" cy="42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Higher-level package.</a:t>
            </a:r>
          </a:p>
          <a:p>
            <a:endParaRPr lang="en-US" i="1" dirty="0">
              <a:solidFill>
                <a:srgbClr val="004794"/>
              </a:solidFill>
            </a:endParaRPr>
          </a:p>
          <a:p>
            <a:r>
              <a:rPr lang="en-US" i="1" dirty="0">
                <a:solidFill>
                  <a:srgbClr val="004794"/>
                </a:solidFill>
              </a:rPr>
              <a:t>report</a:t>
            </a:r>
            <a:r>
              <a:rPr lang="en-US" dirty="0"/>
              <a:t>’s primary goal is to fill the gap between R’s output and the formatted result description of your manuscript, with the automated use of best practices guidelines.</a:t>
            </a:r>
          </a:p>
          <a:p>
            <a:endParaRPr lang="en-US" dirty="0"/>
          </a:p>
          <a:p>
            <a:r>
              <a:rPr lang="en-US" dirty="0"/>
              <a:t>This ensures standardization and quality of reporting research results.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2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5B5EE2F8-5215-42BC-A24D-CB4BD34C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Short form </a:t>
            </a:r>
            <a:r>
              <a:rPr lang="de-DE" dirty="0" err="1"/>
              <a:t>summary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7F3B1AA-05C4-4BAD-AB7F-BCD28B13A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5BB6C03E-B970-4FA5-83BD-DA2E462C35A1}"/>
              </a:ext>
            </a:extLst>
          </p:cNvPr>
          <p:cNvSpPr txBox="1"/>
          <p:nvPr/>
        </p:nvSpPr>
        <p:spPr>
          <a:xfrm>
            <a:off x="0" y="2924944"/>
            <a:ext cx="9144000" cy="317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Sepal.Length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~ Species, data=iris) %&gt;%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report() 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We fitted a linear model to predict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Sepal.Length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with Species.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The model's explanatory power (R2) is of 0.62 (adj. R2 = 0.61).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The model's intercept is at 5.01.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Within this model: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Speciesversicolor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significant (beta = 0.93,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  95% CI [0.73, 1.13], p &lt; .001) and large (Std. beta = 1.12).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Speciesvirginica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significant (beta = 1.58,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  95% CI [1.38, 1.79], p &lt; .001) and large (Std. beta = 1.91).</a:t>
            </a:r>
          </a:p>
        </p:txBody>
      </p:sp>
    </p:spTree>
    <p:extLst>
      <p:ext uri="{BB962C8B-B14F-4D97-AF65-F5344CB8AC3E}">
        <p14:creationId xmlns:p14="http://schemas.microsoft.com/office/powerpoint/2010/main" val="296996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870196D-44D4-4AA2-83CC-F16BFBF045C8}"/>
              </a:ext>
            </a:extLst>
          </p:cNvPr>
          <p:cNvSpPr/>
          <p:nvPr/>
        </p:nvSpPr>
        <p:spPr>
          <a:xfrm>
            <a:off x="1018719" y="1738215"/>
            <a:ext cx="5403852" cy="1846659"/>
          </a:xfrm>
          <a:prstGeom prst="rect">
            <a:avLst/>
          </a:prstGeom>
          <a:noFill/>
        </p:spPr>
        <p:txBody>
          <a:bodyPr wrap="none" lIns="0" tIns="45720" rIns="0" bIns="45720">
            <a:spAutoFit/>
          </a:bodyPr>
          <a:lstStyle/>
          <a:p>
            <a:pPr defTabSz="360000"/>
            <a:r>
              <a:rPr lang="de-DE" sz="66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:a16="http://schemas.microsoft.com/office/drawing/2014/main" xmlns="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18719" y="2905780"/>
            <a:ext cx="432047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28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https://github.com/easystats</a:t>
            </a:r>
          </a:p>
        </p:txBody>
      </p:sp>
      <p:pic>
        <p:nvPicPr>
          <p:cNvPr id="11" name="Picture 2" descr="https://github.com/easystats/insight/raw/master/man/figures/logo.png">
            <a:extLst>
              <a:ext uri="{FF2B5EF4-FFF2-40B4-BE49-F238E27FC236}">
                <a16:creationId xmlns:a16="http://schemas.microsoft.com/office/drawing/2014/main" xmlns="" id="{04B86C66-F628-4F12-A1EA-8466036D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3" y="3623006"/>
            <a:ext cx="1080000" cy="12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easystats/bayestestR/raw/master/man/figures/logo.png">
            <a:extLst>
              <a:ext uri="{FF2B5EF4-FFF2-40B4-BE49-F238E27FC236}">
                <a16:creationId xmlns:a16="http://schemas.microsoft.com/office/drawing/2014/main" xmlns="" id="{256AFF5F-ECF9-4DF3-9C67-67D3B46F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44" y="3623006"/>
            <a:ext cx="1080000" cy="12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github.com/easystats/report/raw/master/man/figures/logo.png">
            <a:extLst>
              <a:ext uri="{FF2B5EF4-FFF2-40B4-BE49-F238E27FC236}">
                <a16:creationId xmlns:a16="http://schemas.microsoft.com/office/drawing/2014/main" xmlns="" id="{29C16679-DF7C-47D5-AEF3-6A5231E1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75" y="3623006"/>
            <a:ext cx="1080000" cy="12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FE5472F9-8EBD-40E7-959D-BA9DC0B2C0AB}"/>
              </a:ext>
            </a:extLst>
          </p:cNvPr>
          <p:cNvSpPr txBox="1"/>
          <p:nvPr/>
        </p:nvSpPr>
        <p:spPr>
          <a:xfrm>
            <a:off x="1009476" y="5962989"/>
            <a:ext cx="3432799" cy="422405"/>
          </a:xfrm>
          <a:prstGeom prst="rect">
            <a:avLst/>
          </a:prstGeom>
          <a:noFill/>
        </p:spPr>
        <p:txBody>
          <a:bodyPr wrap="none" lIns="0" tIns="72000" rIns="0" bIns="72000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</a:rPr>
              <a:t>And </a:t>
            </a:r>
            <a:r>
              <a:rPr lang="de-DE" dirty="0" err="1">
                <a:latin typeface="Source Sans Pro Light" panose="020B0403030403020204" pitchFamily="34" charset="0"/>
              </a:rPr>
              <a:t>many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more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packages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to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come</a:t>
            </a:r>
            <a:r>
              <a:rPr lang="de-DE" dirty="0">
                <a:latin typeface="Source Sans Pro Light" panose="020B0403030403020204" pitchFamily="34" charset="0"/>
              </a:rPr>
              <a:t>…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29" y="4673857"/>
            <a:ext cx="1080000" cy="12508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49" y="4675062"/>
            <a:ext cx="1080000" cy="12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870196D-44D4-4AA2-83CC-F16BFBF045C8}"/>
              </a:ext>
            </a:extLst>
          </p:cNvPr>
          <p:cNvSpPr/>
          <p:nvPr/>
        </p:nvSpPr>
        <p:spPr>
          <a:xfrm>
            <a:off x="1018719" y="1738215"/>
            <a:ext cx="5403852" cy="4062651"/>
          </a:xfrm>
          <a:prstGeom prst="rect">
            <a:avLst/>
          </a:prstGeom>
          <a:noFill/>
        </p:spPr>
        <p:txBody>
          <a:bodyPr wrap="none" lIns="0" tIns="45720" rIns="0" bIns="45720">
            <a:spAutoFit/>
          </a:bodyPr>
          <a:lstStyle/>
          <a:p>
            <a:pPr defTabSz="360000"/>
            <a:r>
              <a:rPr lang="de-DE" sz="66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We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are...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waiting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for your feedback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open to opinions and ideas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beginning-developers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friendly</a:t>
            </a:r>
          </a:p>
          <a:p>
            <a:pPr marL="685800" indent="-685800" defTabSz="360000">
              <a:buFont typeface="Wingdings" panose="05000000000000000000" pitchFamily="2" charset="2"/>
              <a:buChar char="ü"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:a16="http://schemas.microsoft.com/office/drawing/2014/main" xmlns="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18719" y="2905780"/>
            <a:ext cx="432047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28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xmlns="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xmlns="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xmlns="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High-level packages</a:t>
            </a:r>
          </a:p>
          <a:p>
            <a:pPr lvl="2"/>
            <a:r>
              <a:rPr lang="en-US" dirty="0"/>
              <a:t>Target groups: non-experts/beginners who want fully-baked solutions to solve their problems </a:t>
            </a:r>
            <a:r>
              <a:rPr lang="en-US"/>
              <a:t>and to </a:t>
            </a:r>
            <a:r>
              <a:rPr lang="en-US" dirty="0"/>
              <a:t>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3937" t="60619" r="1176" b="12200"/>
          <a:stretch/>
        </p:blipFill>
        <p:spPr>
          <a:xfrm>
            <a:off x="1691673" y="4381499"/>
            <a:ext cx="6615930" cy="250388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xmlns="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0778362-FFF2-4673-8311-57C88A8E8903}"/>
              </a:ext>
            </a:extLst>
          </p:cNvPr>
          <p:cNvSpPr/>
          <p:nvPr/>
        </p:nvSpPr>
        <p:spPr>
          <a:xfrm>
            <a:off x="1616790" y="5460464"/>
            <a:ext cx="2042810" cy="18571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4FC1C6AC-31F0-4795-89FF-0F2C89DB93C5}"/>
              </a:ext>
            </a:extLst>
          </p:cNvPr>
          <p:cNvSpPr/>
          <p:nvPr/>
        </p:nvSpPr>
        <p:spPr>
          <a:xfrm>
            <a:off x="3601690" y="5460464"/>
            <a:ext cx="2042810" cy="185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Bildschirmpräsentation (4:3)</PresentationFormat>
  <Paragraphs>215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7" baseType="lpstr">
      <vt:lpstr>Arial</vt:lpstr>
      <vt:lpstr>Calibri</vt:lpstr>
      <vt:lpstr>Liberation Mono</vt:lpstr>
      <vt:lpstr>Open Sans</vt:lpstr>
      <vt:lpstr>Open Sans Condensed Light</vt:lpstr>
      <vt:lpstr>Source Code Pro Light</vt:lpstr>
      <vt:lpstr>Source Sans Pro</vt:lpstr>
      <vt:lpstr>Source Sans Pro </vt:lpstr>
      <vt:lpstr>Source Sans Pro Light</vt:lpstr>
      <vt:lpstr>Symbol</vt:lpstr>
      <vt:lpstr>Wingdings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  <vt:lpstr>Objectives</vt:lpstr>
      <vt:lpstr>From R to Manuscript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443</cp:revision>
  <dcterms:created xsi:type="dcterms:W3CDTF">2017-02-14T11:53:17Z</dcterms:created>
  <dcterms:modified xsi:type="dcterms:W3CDTF">2019-02-13T11:21:53Z</dcterms:modified>
</cp:coreProperties>
</file>