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AC9-D482-4AC4-8057-E3114A24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E74E-2612-424A-9473-3ACA5966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8646-9D0B-48A2-B555-B09C82F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E59-1657-4CED-8756-0183162D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8750-D12A-4EC0-90D4-D00E39F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B303-98AA-48C6-BF03-E9767AA8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4D2C-2EEC-474C-B72F-6C775C57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33BB-2008-4FDD-B3B5-2A09A4F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DB4B-73C8-4F7C-BD09-52890A02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502-EB22-4ED9-9481-548CB88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D1E6-6540-47B2-AD88-ECEFFB23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2FAE-2EF8-4FA1-9329-5487DF8F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0D3F-BBBD-4281-9430-7EA9FB8A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1102-C8D2-4163-BD50-50CA81B1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5B3C-007C-4310-A6FB-47A4AE6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08F-5C78-4437-B71A-AE93CDF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DA55-C02C-468B-95F8-0C9DD33A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299F-C15B-468E-90F2-B882C9EC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98B4-F6D5-4353-A1BA-BF85EDE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9E5F-9DAE-40D1-A170-199A815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CDE5-FEE0-4D2F-96B9-12795035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4216-DD9B-4ED9-89C5-C6DFF735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62FB-2C49-466E-B7DF-0844D96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666-D3B7-49A0-AE40-5A8D3C6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7EF5-9782-4666-BE8C-87099CE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A22-D0A8-4247-83B0-F3A3639C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6696-0723-444E-8CEF-566E31543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D8C10-B8B0-4456-BF3E-8439444C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0020-DA51-4FCD-BF9C-A765296E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DCC7-59D6-407C-8A6D-EEAA1BF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81DF-037D-4CBE-BAD4-F1D8AD37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272C-87B2-4FDC-9E22-27092A2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8EFF-DE7F-4EBB-85E3-9163B732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9AFC-D062-40B4-AE83-F80CC2BE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E60B-E608-40FD-95E8-04CF101A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21EB-192C-47D4-A921-EBD63323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624B-7EE8-472E-BA1D-1F96CC3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5C5B-F7A8-4CCE-B72B-CD24B33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8E200-5364-4562-9919-3AC5E34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F3DB-69BE-4087-AE52-32B38C6B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FEED-B871-4BAA-A187-06EA7D5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8CD6-DAC0-45CD-9CB5-92876CC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03FB-02F6-46E3-8ADE-A37C131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6C7E-6395-419D-8D35-5F553F5D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ADEE-19D9-4A0E-AD89-1E6E197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CBB0-B282-4053-AE1E-7A88B16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774-945E-4EC4-82EE-9FABB84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4C32-89B5-4065-8E81-E7CF96DB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17B3-DDA0-4F66-89FF-DCAC6613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0403-D0F7-4098-B181-FFCE2E6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FE5-8F38-4960-B236-7FF11531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F3285-146F-4E8D-90CA-E897129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8CB-B2D0-48E7-B600-0D637C3C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E4E5D-E8CA-4EE5-AF59-CF661371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7F05-C8C4-4896-A27B-0B01EEA4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8A4C-35C7-4A9B-A281-CF5E96D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FC4B-587A-4308-B37C-ACFEA097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D99F-68BF-4C2E-9DF0-0E7BC88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C38A-8EF9-4573-A8CD-546C508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BF5-AE77-4245-9514-F5413BC9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905A-7F65-42B7-8E3E-2B50AD57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8ECA-0F19-475D-8A7D-8DD2C3FEE73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5EFF-2211-4367-ADF3-25696CDA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CCB-BEB2-45EC-816E-A58843DA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84086" y="1452578"/>
                <a:ext cx="11806772" cy="2387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i="1" dirty="0">
                    <a:latin typeface="Century Schoolbook" panose="02040604050505020304" pitchFamily="18" charset="0"/>
                  </a:rPr>
                  <a:t>t</a:t>
                </a:r>
                <a:r>
                  <a:rPr lang="en-US" sz="2000" baseline="-25000" dirty="0" err="1">
                    <a:solidFill>
                      <a:schemeClr val="accent4">
                        <a:lumMod val="75000"/>
                      </a:schemeClr>
                    </a:solidFill>
                    <a:latin typeface="Century Schoolbook" panose="02040604050505020304" pitchFamily="18" charset="0"/>
                  </a:rPr>
                  <a:t>Welch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281.95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panose="02040604050505020304" pitchFamily="18" charset="0"/>
                  </a:rPr>
                  <a:t>-10.75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p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rgbClr val="00B050"/>
                    </a:solidFill>
                    <a:latin typeface="Century Schoolbook" panose="02040604050505020304" pitchFamily="18" charset="0"/>
                  </a:rPr>
                  <a:t>8.31e-23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000" baseline="-25000" dirty="0">
                    <a:latin typeface="Century Schoolbook" panose="02040604050505020304" pitchFamily="18" charset="0"/>
                  </a:rPr>
                  <a:t>Hedges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-1.27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CI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99%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[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-1.61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-0.94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],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n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obs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chemeClr val="accent1"/>
                    </a:solidFill>
                    <a:latin typeface="Century Schoolbook" panose="02040604050505020304" pitchFamily="18" charset="0"/>
                  </a:rPr>
                  <a:t>284</a:t>
                </a:r>
                <a:endParaRPr lang="en-US" sz="2400" baseline="-25000" dirty="0">
                  <a:solidFill>
                    <a:schemeClr val="accent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84086" y="1452578"/>
                <a:ext cx="11806772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8925B-4AC6-40E9-9372-E3BC9A674105}"/>
              </a:ext>
            </a:extLst>
          </p:cNvPr>
          <p:cNvCxnSpPr>
            <a:cxnSpLocks/>
          </p:cNvCxnSpPr>
          <p:nvPr/>
        </p:nvCxnSpPr>
        <p:spPr>
          <a:xfrm flipH="1" flipV="1">
            <a:off x="2025789" y="1609697"/>
            <a:ext cx="9354" cy="74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B047-E8C3-4E20-94C7-BC1E48484D00}"/>
              </a:ext>
            </a:extLst>
          </p:cNvPr>
          <p:cNvSpPr txBox="1"/>
          <p:nvPr/>
        </p:nvSpPr>
        <p:spPr>
          <a:xfrm>
            <a:off x="1472810" y="1241875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entury Schoolbook" panose="02040604050505020304" pitchFamily="18" charset="0"/>
              </a:rPr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DC476-88E3-405D-ABAF-3195C288F923}"/>
              </a:ext>
            </a:extLst>
          </p:cNvPr>
          <p:cNvCxnSpPr>
            <a:cxnSpLocks/>
          </p:cNvCxnSpPr>
          <p:nvPr/>
        </p:nvCxnSpPr>
        <p:spPr>
          <a:xfrm flipH="1" flipV="1">
            <a:off x="3280786" y="1613759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E4F0CA-8912-4B98-8502-7D40490861B7}"/>
              </a:ext>
            </a:extLst>
          </p:cNvPr>
          <p:cNvSpPr txBox="1"/>
          <p:nvPr/>
        </p:nvSpPr>
        <p:spPr>
          <a:xfrm>
            <a:off x="2824524" y="123161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statistic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DDEFF-8D9E-4139-B64F-52B6DFBEE916}"/>
              </a:ext>
            </a:extLst>
          </p:cNvPr>
          <p:cNvCxnSpPr>
            <a:cxnSpLocks/>
          </p:cNvCxnSpPr>
          <p:nvPr/>
        </p:nvCxnSpPr>
        <p:spPr>
          <a:xfrm flipH="1" flipV="1">
            <a:off x="4792795" y="1591077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671FC3-FB94-4ECC-85A0-B42B252B5F6C}"/>
              </a:ext>
            </a:extLst>
          </p:cNvPr>
          <p:cNvSpPr txBox="1"/>
          <p:nvPr/>
        </p:nvSpPr>
        <p:spPr>
          <a:xfrm>
            <a:off x="4208348" y="122174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significance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9877D-6472-4FD8-907A-67A4ADDCB1F2}"/>
              </a:ext>
            </a:extLst>
          </p:cNvPr>
          <p:cNvCxnSpPr>
            <a:cxnSpLocks/>
          </p:cNvCxnSpPr>
          <p:nvPr/>
        </p:nvCxnSpPr>
        <p:spPr>
          <a:xfrm flipV="1">
            <a:off x="6813285" y="1637246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240383-AEE1-481A-BF3C-8A026182C7C7}"/>
              </a:ext>
            </a:extLst>
          </p:cNvPr>
          <p:cNvSpPr txBox="1"/>
          <p:nvPr/>
        </p:nvSpPr>
        <p:spPr>
          <a:xfrm>
            <a:off x="6379508" y="990913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effect size type + estimate +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confidence intervals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3B7783-6D36-4C3B-A523-9A9792486635}"/>
              </a:ext>
            </a:extLst>
          </p:cNvPr>
          <p:cNvCxnSpPr>
            <a:cxnSpLocks/>
          </p:cNvCxnSpPr>
          <p:nvPr/>
        </p:nvCxnSpPr>
        <p:spPr>
          <a:xfrm flipH="1" flipV="1">
            <a:off x="7823975" y="1637245"/>
            <a:ext cx="525680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F59D7-6338-47C0-8FDA-905940645A3C}"/>
              </a:ext>
            </a:extLst>
          </p:cNvPr>
          <p:cNvCxnSpPr>
            <a:cxnSpLocks/>
          </p:cNvCxnSpPr>
          <p:nvPr/>
        </p:nvCxnSpPr>
        <p:spPr>
          <a:xfrm flipH="1" flipV="1">
            <a:off x="8588703" y="1637245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32E88-C3CD-4A38-9F70-33327EC1E346}"/>
              </a:ext>
            </a:extLst>
          </p:cNvPr>
          <p:cNvCxnSpPr>
            <a:cxnSpLocks/>
          </p:cNvCxnSpPr>
          <p:nvPr/>
        </p:nvCxnSpPr>
        <p:spPr>
          <a:xfrm flipH="1" flipV="1">
            <a:off x="11019258" y="1615391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5F7BA-2EBE-4204-BA1F-E2606A693DFB}"/>
              </a:ext>
            </a:extLst>
          </p:cNvPr>
          <p:cNvSpPr txBox="1"/>
          <p:nvPr/>
        </p:nvSpPr>
        <p:spPr>
          <a:xfrm>
            <a:off x="10310014" y="944746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number of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observations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54DEAC-DA16-ED40-8E04-8B56F3306B46}"/>
              </a:ext>
            </a:extLst>
          </p:cNvPr>
          <p:cNvCxnSpPr>
            <a:cxnSpLocks/>
          </p:cNvCxnSpPr>
          <p:nvPr/>
        </p:nvCxnSpPr>
        <p:spPr>
          <a:xfrm flipV="1">
            <a:off x="1052651" y="1645013"/>
            <a:ext cx="0" cy="71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5C9C89-C356-2847-A865-7D05747B6C3E}"/>
              </a:ext>
            </a:extLst>
          </p:cNvPr>
          <p:cNvSpPr txBox="1"/>
          <p:nvPr/>
        </p:nvSpPr>
        <p:spPr>
          <a:xfrm>
            <a:off x="765613" y="125578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</a:rPr>
              <a:t>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73CD5-0AF3-D942-A352-0CE950DB0FD2}"/>
              </a:ext>
            </a:extLst>
          </p:cNvPr>
          <p:cNvSpPr/>
          <p:nvPr/>
        </p:nvSpPr>
        <p:spPr>
          <a:xfrm>
            <a:off x="397634" y="449945"/>
            <a:ext cx="11115040" cy="352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Template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for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Frequentist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analysis</a:t>
            </a:r>
            <a:endParaRPr lang="de-DE" sz="2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F9584-55A2-CC4A-AE51-6179CAD3B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269" y="4713286"/>
                <a:ext cx="11806772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entury Schoolbook" panose="02040604050505020304" pitchFamily="18" charset="0"/>
                  </a:rPr>
                  <a:t>log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e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BF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01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panose="02040604050505020304" pitchFamily="18" charset="0"/>
                  </a:rPr>
                  <a:t>-6.20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baseline="-25000" dirty="0" smtClean="0">
                            <a:latin typeface="Century Schoolbook" panose="02040604050505020304" pitchFamily="18" charset="0"/>
                            <a:ea typeface="Cambria Math" panose="02040503050406030204" pitchFamily="18" charset="0"/>
                          </a:rPr>
                          <m:t>difference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posterior</m:t>
                        </m:r>
                      </m:sup>
                    </m:sSubSup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-5.06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entury Schoolbook" panose="02040604050505020304" pitchFamily="18" charset="0"/>
                          </a:rPr>
                          <m:t>CI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aseline="-25000" dirty="0">
                            <a:latin typeface="Century Schoolbook" panose="02040604050505020304" pitchFamily="18" charset="0"/>
                          </a:rPr>
                          <m:t>95%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HDI</m:t>
                        </m:r>
                      </m:sup>
                    </m:sSubSup>
                  </m:oMath>
                </a14:m>
                <a:r>
                  <a:rPr lang="en-US" sz="2400" baseline="-250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[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-6.75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-3.53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],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cauchy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JZS</m:t>
                        </m:r>
                      </m:sup>
                    </m:sSubSup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chemeClr val="accent1"/>
                    </a:solidFill>
                    <a:latin typeface="Century Schoolbook" panose="02040604050505020304" pitchFamily="18" charset="0"/>
                  </a:rPr>
                  <a:t>0.71</a:t>
                </a:r>
                <a:endParaRPr lang="en-US" sz="2400" baseline="-25000" dirty="0">
                  <a:solidFill>
                    <a:schemeClr val="accent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F9584-55A2-CC4A-AE51-6179CAD3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9" y="4713286"/>
                <a:ext cx="11806772" cy="238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700875-4DAB-3B48-8687-C181C6395F66}"/>
              </a:ext>
            </a:extLst>
          </p:cNvPr>
          <p:cNvCxnSpPr>
            <a:cxnSpLocks/>
          </p:cNvCxnSpPr>
          <p:nvPr/>
        </p:nvCxnSpPr>
        <p:spPr>
          <a:xfrm flipH="1" flipV="1">
            <a:off x="1934094" y="4849906"/>
            <a:ext cx="2" cy="66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349EFE-99D7-6F49-940F-A06147A96552}"/>
              </a:ext>
            </a:extLst>
          </p:cNvPr>
          <p:cNvSpPr txBox="1"/>
          <p:nvPr/>
        </p:nvSpPr>
        <p:spPr>
          <a:xfrm>
            <a:off x="731330" y="3877725"/>
            <a:ext cx="212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  <a:latin typeface="Century Schoolbook" panose="02040604050505020304" pitchFamily="18" charset="0"/>
              </a:rPr>
              <a:t>evidence in favor of null over alternative hypothesis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15091-8829-8D46-B30E-0C49E6C0A872}"/>
              </a:ext>
            </a:extLst>
          </p:cNvPr>
          <p:cNvCxnSpPr>
            <a:cxnSpLocks/>
          </p:cNvCxnSpPr>
          <p:nvPr/>
        </p:nvCxnSpPr>
        <p:spPr>
          <a:xfrm flipH="1" flipV="1">
            <a:off x="3685037" y="4792402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B45836-1E83-F94D-82ED-91EEB5B48FD1}"/>
              </a:ext>
            </a:extLst>
          </p:cNvPr>
          <p:cNvSpPr txBox="1"/>
          <p:nvPr/>
        </p:nvSpPr>
        <p:spPr>
          <a:xfrm>
            <a:off x="2891239" y="3863515"/>
            <a:ext cx="158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natural logarithm of  Bayes Factor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3553F3-0DB2-7348-8A38-403EC4BD5B1F}"/>
              </a:ext>
            </a:extLst>
          </p:cNvPr>
          <p:cNvCxnSpPr>
            <a:cxnSpLocks/>
          </p:cNvCxnSpPr>
          <p:nvPr/>
        </p:nvCxnSpPr>
        <p:spPr>
          <a:xfrm flipV="1">
            <a:off x="4715715" y="4794093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8CADA5-A6B7-A342-B29F-26B55A707BA4}"/>
              </a:ext>
            </a:extLst>
          </p:cNvPr>
          <p:cNvSpPr txBox="1"/>
          <p:nvPr/>
        </p:nvSpPr>
        <p:spPr>
          <a:xfrm>
            <a:off x="4894534" y="4090964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posterior type + estimate +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credible intervals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829F60-9CB3-AE48-BB3B-53DD7553AB67}"/>
              </a:ext>
            </a:extLst>
          </p:cNvPr>
          <p:cNvCxnSpPr>
            <a:cxnSpLocks/>
          </p:cNvCxnSpPr>
          <p:nvPr/>
        </p:nvCxnSpPr>
        <p:spPr>
          <a:xfrm flipH="1" flipV="1">
            <a:off x="5991378" y="4788156"/>
            <a:ext cx="513244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34CA4-74D1-AA47-8BFA-B0CF4CC85212}"/>
              </a:ext>
            </a:extLst>
          </p:cNvPr>
          <p:cNvCxnSpPr>
            <a:cxnSpLocks/>
          </p:cNvCxnSpPr>
          <p:nvPr/>
        </p:nvCxnSpPr>
        <p:spPr>
          <a:xfrm flipH="1" flipV="1">
            <a:off x="7057903" y="4792402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82CFD4-9EF9-C944-B91F-4D68DC51B0D8}"/>
              </a:ext>
            </a:extLst>
          </p:cNvPr>
          <p:cNvCxnSpPr>
            <a:cxnSpLocks/>
          </p:cNvCxnSpPr>
          <p:nvPr/>
        </p:nvCxnSpPr>
        <p:spPr>
          <a:xfrm flipH="1" flipV="1">
            <a:off x="10115148" y="4799667"/>
            <a:ext cx="438988" cy="69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C35F07-FD1B-5545-830C-3DFC6AA18694}"/>
              </a:ext>
            </a:extLst>
          </p:cNvPr>
          <p:cNvSpPr txBox="1"/>
          <p:nvPr/>
        </p:nvSpPr>
        <p:spPr>
          <a:xfrm>
            <a:off x="8993343" y="4085320"/>
            <a:ext cx="153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prior type and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7B4089-C6ED-D741-BF1B-E9EA3F602D01}"/>
              </a:ext>
            </a:extLst>
          </p:cNvPr>
          <p:cNvSpPr/>
          <p:nvPr/>
        </p:nvSpPr>
        <p:spPr>
          <a:xfrm>
            <a:off x="529952" y="3338862"/>
            <a:ext cx="11115040" cy="352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Template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for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Bayesian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analysis</a:t>
            </a:r>
            <a:endParaRPr lang="de-DE" sz="2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E5805D-B194-DD4E-AF5B-73FE9326A009}"/>
              </a:ext>
            </a:extLst>
          </p:cNvPr>
          <p:cNvCxnSpPr>
            <a:cxnSpLocks/>
          </p:cNvCxnSpPr>
          <p:nvPr/>
        </p:nvCxnSpPr>
        <p:spPr>
          <a:xfrm flipV="1">
            <a:off x="9178433" y="4788158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 Schoolbook</vt:lpstr>
      <vt:lpstr>Office Theme</vt:lpstr>
      <vt:lpstr>tWelch(281.95) = -10.75, p = 8.31e-23, g ̂Hedges = -1.27, CI99%[-1.61, -0.94], nobs = 284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t(14.79) = 3.36, p = 0.004, ξ = 0.77, CI95%[0.47, 0.90], n = 32</dc:title>
  <dc:creator>Patil, Indrajeet</dc:creator>
  <cp:lastModifiedBy>Microsoft Office User</cp:lastModifiedBy>
  <cp:revision>42</cp:revision>
  <dcterms:created xsi:type="dcterms:W3CDTF">2019-02-05T15:41:04Z</dcterms:created>
  <dcterms:modified xsi:type="dcterms:W3CDTF">2021-03-12T17:56:36Z</dcterms:modified>
</cp:coreProperties>
</file>