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2412047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  <a:srgbClr val="FF9800"/>
    <a:srgbClr val="9C27B0"/>
    <a:srgbClr val="E91E63"/>
    <a:srgbClr val="219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060" y="2238751"/>
            <a:ext cx="18090356" cy="4762488"/>
          </a:xfrm>
        </p:spPr>
        <p:txBody>
          <a:bodyPr anchor="b"/>
          <a:lstStyle>
            <a:lvl1pPr algn="ctr"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7184899"/>
            <a:ext cx="18090356" cy="3302709"/>
          </a:xfrm>
        </p:spPr>
        <p:txBody>
          <a:bodyPr/>
          <a:lstStyle>
            <a:lvl1pPr marL="0" indent="0" algn="ctr">
              <a:buNone/>
              <a:defRPr sz="4748"/>
            </a:lvl1pPr>
            <a:lvl2pPr marL="904524" indent="0" algn="ctr">
              <a:buNone/>
              <a:defRPr sz="3957"/>
            </a:lvl2pPr>
            <a:lvl3pPr marL="1809049" indent="0" algn="ctr">
              <a:buNone/>
              <a:defRPr sz="3561"/>
            </a:lvl3pPr>
            <a:lvl4pPr marL="2713573" indent="0" algn="ctr">
              <a:buNone/>
              <a:defRPr sz="3165"/>
            </a:lvl4pPr>
            <a:lvl5pPr marL="3618098" indent="0" algn="ctr">
              <a:buNone/>
              <a:defRPr sz="3165"/>
            </a:lvl5pPr>
            <a:lvl6pPr marL="4522622" indent="0" algn="ctr">
              <a:buNone/>
              <a:defRPr sz="3165"/>
            </a:lvl6pPr>
            <a:lvl7pPr marL="5427147" indent="0" algn="ctr">
              <a:buNone/>
              <a:defRPr sz="3165"/>
            </a:lvl7pPr>
            <a:lvl8pPr marL="6331671" indent="0" algn="ctr">
              <a:buNone/>
              <a:defRPr sz="3165"/>
            </a:lvl8pPr>
            <a:lvl9pPr marL="7236196" indent="0" algn="ctr">
              <a:buNone/>
              <a:defRPr sz="3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3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5" y="728306"/>
            <a:ext cx="5200977" cy="115927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3" y="728306"/>
            <a:ext cx="15301426" cy="115927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3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0" y="3410374"/>
            <a:ext cx="20803910" cy="5690286"/>
          </a:xfrm>
        </p:spPr>
        <p:txBody>
          <a:bodyPr anchor="b"/>
          <a:lstStyle>
            <a:lvl1pPr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0" y="9154493"/>
            <a:ext cx="20803910" cy="2992387"/>
          </a:xfrm>
        </p:spPr>
        <p:txBody>
          <a:bodyPr/>
          <a:lstStyle>
            <a:lvl1pPr marL="0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1pPr>
            <a:lvl2pPr marL="904524" indent="0">
              <a:buNone/>
              <a:defRPr sz="3957">
                <a:solidFill>
                  <a:schemeClr val="tx1">
                    <a:tint val="75000"/>
                  </a:schemeClr>
                </a:solidFill>
              </a:defRPr>
            </a:lvl2pPr>
            <a:lvl3pPr marL="1809049" indent="0">
              <a:buNone/>
              <a:defRPr sz="3561">
                <a:solidFill>
                  <a:schemeClr val="tx1">
                    <a:tint val="75000"/>
                  </a:schemeClr>
                </a:solidFill>
              </a:defRPr>
            </a:lvl3pPr>
            <a:lvl4pPr marL="2713573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4pPr>
            <a:lvl5pPr marL="3618098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5pPr>
            <a:lvl6pPr marL="4522622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6pPr>
            <a:lvl7pPr marL="5427147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7pPr>
            <a:lvl8pPr marL="6331671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8pPr>
            <a:lvl9pPr marL="7236196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9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48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728307"/>
            <a:ext cx="20803910" cy="2644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5" y="3353376"/>
            <a:ext cx="10204091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5" y="4996813"/>
            <a:ext cx="10204091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0" y="3353376"/>
            <a:ext cx="10254344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0" y="4996813"/>
            <a:ext cx="10254344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5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20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5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1969594"/>
            <a:ext cx="12210990" cy="9721303"/>
          </a:xfrm>
        </p:spPr>
        <p:txBody>
          <a:bodyPr/>
          <a:lstStyle>
            <a:lvl1pPr>
              <a:defRPr sz="6331"/>
            </a:lvl1pPr>
            <a:lvl2pPr>
              <a:defRPr sz="5540"/>
            </a:lvl2pPr>
            <a:lvl3pPr>
              <a:defRPr sz="4748"/>
            </a:lvl3pPr>
            <a:lvl4pPr>
              <a:defRPr sz="3957"/>
            </a:lvl4pPr>
            <a:lvl5pPr>
              <a:defRPr sz="3957"/>
            </a:lvl5pPr>
            <a:lvl6pPr>
              <a:defRPr sz="3957"/>
            </a:lvl6pPr>
            <a:lvl7pPr>
              <a:defRPr sz="3957"/>
            </a:lvl7pPr>
            <a:lvl8pPr>
              <a:defRPr sz="3957"/>
            </a:lvl8pPr>
            <a:lvl9pPr>
              <a:defRPr sz="39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1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1969594"/>
            <a:ext cx="12210990" cy="9721303"/>
          </a:xfrm>
        </p:spPr>
        <p:txBody>
          <a:bodyPr anchor="t"/>
          <a:lstStyle>
            <a:lvl1pPr marL="0" indent="0">
              <a:buNone/>
              <a:defRPr sz="6331"/>
            </a:lvl1pPr>
            <a:lvl2pPr marL="904524" indent="0">
              <a:buNone/>
              <a:defRPr sz="5540"/>
            </a:lvl2pPr>
            <a:lvl3pPr marL="1809049" indent="0">
              <a:buNone/>
              <a:defRPr sz="4748"/>
            </a:lvl3pPr>
            <a:lvl4pPr marL="2713573" indent="0">
              <a:buNone/>
              <a:defRPr sz="3957"/>
            </a:lvl4pPr>
            <a:lvl5pPr marL="3618098" indent="0">
              <a:buNone/>
              <a:defRPr sz="3957"/>
            </a:lvl5pPr>
            <a:lvl6pPr marL="4522622" indent="0">
              <a:buNone/>
              <a:defRPr sz="3957"/>
            </a:lvl6pPr>
            <a:lvl7pPr marL="5427147" indent="0">
              <a:buNone/>
              <a:defRPr sz="3957"/>
            </a:lvl7pPr>
            <a:lvl8pPr marL="6331671" indent="0">
              <a:buNone/>
              <a:defRPr sz="3957"/>
            </a:lvl8pPr>
            <a:lvl9pPr marL="7236196" indent="0">
              <a:buNone/>
              <a:defRPr sz="39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21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728307"/>
            <a:ext cx="2080391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3641531"/>
            <a:ext cx="2080391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12678860"/>
            <a:ext cx="814066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50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9049" rtl="0" eaLnBrk="1" latinLnBrk="0" hangingPunct="1">
        <a:lnSpc>
          <a:spcPct val="90000"/>
        </a:lnSpc>
        <a:spcBef>
          <a:spcPct val="0"/>
        </a:spcBef>
        <a:buNone/>
        <a:defRPr sz="8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262" indent="-452262" algn="l" defTabSz="1809049" rtl="0" eaLnBrk="1" latinLnBrk="0" hangingPunct="1">
        <a:lnSpc>
          <a:spcPct val="90000"/>
        </a:lnSpc>
        <a:spcBef>
          <a:spcPts val="1978"/>
        </a:spcBef>
        <a:buFont typeface="Arial" panose="020B0604020202020204" pitchFamily="34" charset="0"/>
        <a:buChar char="•"/>
        <a:defRPr sz="5540" kern="1200">
          <a:solidFill>
            <a:schemeClr val="tx1"/>
          </a:solidFill>
          <a:latin typeface="+mn-lt"/>
          <a:ea typeface="+mn-ea"/>
          <a:cs typeface="+mn-cs"/>
        </a:defRPr>
      </a:lvl1pPr>
      <a:lvl2pPr marL="1356787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261311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957" kern="1200">
          <a:solidFill>
            <a:schemeClr val="tx1"/>
          </a:solidFill>
          <a:latin typeface="+mn-lt"/>
          <a:ea typeface="+mn-ea"/>
          <a:cs typeface="+mn-cs"/>
        </a:defRPr>
      </a:lvl3pPr>
      <a:lvl4pPr marL="3165836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4070360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974885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879409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783934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688458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1pPr>
      <a:lvl2pPr marL="904524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2pPr>
      <a:lvl3pPr marL="1809049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3pPr>
      <a:lvl4pPr marL="2713573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3618098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522622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427147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331671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236196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A1B7C12-E38F-4326-9040-4D1A20DA7DCF}"/>
              </a:ext>
            </a:extLst>
          </p:cNvPr>
          <p:cNvGrpSpPr/>
          <p:nvPr/>
        </p:nvGrpSpPr>
        <p:grpSpPr>
          <a:xfrm>
            <a:off x="515237" y="1384663"/>
            <a:ext cx="23015426" cy="10910162"/>
            <a:chOff x="260427" y="1084082"/>
            <a:chExt cx="11633439" cy="55146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A94E3E-52C4-4E9E-B37B-F81853CABCC2}"/>
                </a:ext>
              </a:extLst>
            </p:cNvPr>
            <p:cNvSpPr txBox="1"/>
            <p:nvPr/>
          </p:nvSpPr>
          <p:spPr>
            <a:xfrm>
              <a:off x="1007693" y="1084082"/>
              <a:ext cx="10176615" cy="785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496" dirty="0">
                  <a:solidFill>
                    <a:srgbClr val="9C27B0"/>
                  </a:solidFill>
                  <a:latin typeface="Consolas" panose="020B0609020204030204" pitchFamily="49" charset="0"/>
                </a:rPr>
                <a:t>results</a:t>
              </a:r>
              <a:r>
                <a:rPr lang="en-GB" sz="9496" dirty="0">
                  <a:solidFill>
                    <a:srgbClr val="FF98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9496" dirty="0">
                  <a:latin typeface="Consolas" panose="020B0609020204030204" pitchFamily="49" charset="0"/>
                </a:rPr>
                <a:t>&lt;-</a:t>
              </a:r>
              <a:r>
                <a:rPr lang="en-GB" sz="9496" dirty="0">
                  <a:solidFill>
                    <a:srgbClr val="FF9800"/>
                  </a:solidFill>
                  <a:latin typeface="Consolas" panose="020B0609020204030204" pitchFamily="49" charset="0"/>
                </a:rPr>
                <a:t> model</a:t>
              </a:r>
              <a:r>
                <a:rPr lang="en-GB" sz="9496" dirty="0">
                  <a:latin typeface="Consolas" panose="020B0609020204030204" pitchFamily="49" charset="0"/>
                </a:rPr>
                <a:t>(</a:t>
              </a:r>
              <a:r>
                <a:rPr lang="en-GB" sz="9496" dirty="0">
                  <a:solidFill>
                    <a:srgbClr val="F44336"/>
                  </a:solidFill>
                  <a:latin typeface="Consolas" panose="020B0609020204030204" pitchFamily="49" charset="0"/>
                </a:rPr>
                <a:t>y ~ x</a:t>
              </a:r>
              <a:r>
                <a:rPr lang="en-GB" sz="9496" dirty="0">
                  <a:latin typeface="Consolas" panose="020B0609020204030204" pitchFamily="49" charset="0"/>
                </a:rPr>
                <a:t>, </a:t>
              </a:r>
              <a:r>
                <a:rPr lang="en-GB" sz="9496" dirty="0">
                  <a:solidFill>
                    <a:srgbClr val="2196F4"/>
                  </a:solidFill>
                  <a:latin typeface="Consolas" panose="020B0609020204030204" pitchFamily="49" charset="0"/>
                </a:rPr>
                <a:t>data</a:t>
              </a:r>
              <a:r>
                <a:rPr lang="en-GB" sz="9496" dirty="0">
                  <a:latin typeface="Consolas" panose="020B0609020204030204" pitchFamily="49" charset="0"/>
                </a:rPr>
                <a:t>)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CA40554-9780-4866-99ED-C5072111982B}"/>
                </a:ext>
              </a:extLst>
            </p:cNvPr>
            <p:cNvGrpSpPr/>
            <p:nvPr/>
          </p:nvGrpSpPr>
          <p:grpSpPr>
            <a:xfrm>
              <a:off x="2234153" y="1915079"/>
              <a:ext cx="7703270" cy="1093510"/>
              <a:chOff x="2234153" y="1915079"/>
              <a:chExt cx="7703270" cy="109351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8BDF148-619C-409F-BCA2-3682E9A33D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4153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706BFD-E42F-46F1-87DD-CAABF13F0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1984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11A0818-CD92-42AA-862F-8388B43C65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7856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E3F6B67-59F3-4C3C-A54E-64844D7C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37423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1077FD-6709-4087-9A9A-E48238A30DF8}"/>
                </a:ext>
              </a:extLst>
            </p:cNvPr>
            <p:cNvGrpSpPr/>
            <p:nvPr/>
          </p:nvGrpSpPr>
          <p:grpSpPr>
            <a:xfrm>
              <a:off x="260427" y="2568803"/>
              <a:ext cx="11633439" cy="4029959"/>
              <a:chOff x="358217" y="2568806"/>
              <a:chExt cx="11633439" cy="316237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7C7949-9FA0-470D-9F85-67077DF557F2}"/>
                  </a:ext>
                </a:extLst>
              </p:cNvPr>
              <p:cNvSpPr/>
              <p:nvPr/>
            </p:nvSpPr>
            <p:spPr>
              <a:xfrm>
                <a:off x="3289168" y="2573205"/>
                <a:ext cx="2916000" cy="3157979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model_info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find_algorithm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ECE957-E697-49B2-A507-54A2F148F615}"/>
                  </a:ext>
                </a:extLst>
              </p:cNvPr>
              <p:cNvSpPr/>
              <p:nvPr/>
            </p:nvSpPr>
            <p:spPr>
              <a:xfrm>
                <a:off x="6182412" y="2568807"/>
                <a:ext cx="2916000" cy="3157979"/>
              </a:xfrm>
              <a:prstGeom prst="rect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find_formula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find_variables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find_terms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FB3368-266B-4570-B11F-8CB914403ED0}"/>
                  </a:ext>
                </a:extLst>
              </p:cNvPr>
              <p:cNvSpPr/>
              <p:nvPr/>
            </p:nvSpPr>
            <p:spPr>
              <a:xfrm>
                <a:off x="9075656" y="2568806"/>
                <a:ext cx="2916000" cy="3157979"/>
              </a:xfrm>
              <a:prstGeom prst="rect">
                <a:avLst/>
              </a:prstGeom>
              <a:solidFill>
                <a:srgbClr val="2196F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get_data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get_priors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66CCD0-939F-4A36-BA0B-95AC7159AD9C}"/>
                  </a:ext>
                </a:extLst>
              </p:cNvPr>
              <p:cNvSpPr/>
              <p:nvPr/>
            </p:nvSpPr>
            <p:spPr>
              <a:xfrm>
                <a:off x="395924" y="2568806"/>
                <a:ext cx="2916000" cy="3157979"/>
              </a:xfrm>
              <a:prstGeom prst="rect">
                <a:avLst/>
              </a:prstGeom>
              <a:solidFill>
                <a:srgbClr val="9C27B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get_variance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5DC4ECE-D370-4A57-BF9F-AB49B8CCB98F}"/>
                  </a:ext>
                </a:extLst>
              </p:cNvPr>
              <p:cNvSpPr/>
              <p:nvPr/>
            </p:nvSpPr>
            <p:spPr>
              <a:xfrm>
                <a:off x="3251461" y="2571006"/>
                <a:ext cx="2916000" cy="3157979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model_info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find_algorithm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02BC85-C5FE-47D0-8CF2-DC5D6E331A90}"/>
                  </a:ext>
                </a:extLst>
              </p:cNvPr>
              <p:cNvSpPr/>
              <p:nvPr/>
            </p:nvSpPr>
            <p:spPr>
              <a:xfrm>
                <a:off x="6144705" y="2571006"/>
                <a:ext cx="2916000" cy="3157979"/>
              </a:xfrm>
              <a:prstGeom prst="rect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find_formula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find_variables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find_terms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AAC0891-7CFA-4BC0-90EC-50FB02E8BE48}"/>
                  </a:ext>
                </a:extLst>
              </p:cNvPr>
              <p:cNvSpPr/>
              <p:nvPr/>
            </p:nvSpPr>
            <p:spPr>
              <a:xfrm>
                <a:off x="9037949" y="2571006"/>
                <a:ext cx="2916000" cy="3157979"/>
              </a:xfrm>
              <a:prstGeom prst="rect">
                <a:avLst/>
              </a:prstGeom>
              <a:solidFill>
                <a:srgbClr val="2196F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get_data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get_priors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F6FA94E-F1E8-4027-9859-F249BF29B5B9}"/>
                  </a:ext>
                </a:extLst>
              </p:cNvPr>
              <p:cNvSpPr/>
              <p:nvPr/>
            </p:nvSpPr>
            <p:spPr>
              <a:xfrm>
                <a:off x="358217" y="2571006"/>
                <a:ext cx="2916000" cy="3157979"/>
              </a:xfrm>
              <a:prstGeom prst="rect">
                <a:avLst/>
              </a:prstGeom>
              <a:solidFill>
                <a:srgbClr val="9C27B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get_variance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35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A94E3E-52C4-4E9E-B37B-F81853CABCC2}"/>
              </a:ext>
            </a:extLst>
          </p:cNvPr>
          <p:cNvSpPr txBox="1"/>
          <p:nvPr/>
        </p:nvSpPr>
        <p:spPr>
          <a:xfrm>
            <a:off x="1993617" y="1384663"/>
            <a:ext cx="201332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model(</a:t>
            </a:r>
            <a:r>
              <a:rPr lang="en-GB" sz="66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  <a:r>
              <a:rPr lang="en-GB" sz="66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~ x1 + x2 + </a:t>
            </a:r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GB" sz="6600" dirty="0" err="1">
                <a:solidFill>
                  <a:srgbClr val="9C27B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rs</a:t>
            </a:r>
            <a:r>
              <a:rPr lang="en-GB" sz="66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en-GB" sz="66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GB" sz="6600" dirty="0">
                <a:solidFill>
                  <a:srgbClr val="FF98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</a:t>
            </a:r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), data)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A95353C-DE3B-47C7-9D5F-A404E9A6CAB0}"/>
              </a:ext>
            </a:extLst>
          </p:cNvPr>
          <p:cNvSpPr/>
          <p:nvPr/>
        </p:nvSpPr>
        <p:spPr>
          <a:xfrm>
            <a:off x="4096314" y="2492659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find_response</a:t>
            </a:r>
            <a:r>
              <a:rPr lang="en-GB" sz="40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8647EF2-5E22-4234-991D-4513951632F3}"/>
              </a:ext>
            </a:extLst>
          </p:cNvPr>
          <p:cNvSpPr/>
          <p:nvPr/>
        </p:nvSpPr>
        <p:spPr>
          <a:xfrm>
            <a:off x="7766773" y="3200545"/>
            <a:ext cx="5416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find_predictors</a:t>
            </a:r>
            <a:r>
              <a:rPr lang="en-GB" sz="40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FB5D278-CEEF-445C-BF1E-6983372ECB2E}"/>
              </a:ext>
            </a:extLst>
          </p:cNvPr>
          <p:cNvSpPr/>
          <p:nvPr/>
        </p:nvSpPr>
        <p:spPr>
          <a:xfrm>
            <a:off x="11190693" y="3908431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9C27B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find_random_slopes</a:t>
            </a:r>
            <a:r>
              <a:rPr lang="en-GB" sz="4000" dirty="0">
                <a:solidFill>
                  <a:srgbClr val="9C27B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D312BFE-4CD4-470E-9347-A689B4A0A686}"/>
              </a:ext>
            </a:extLst>
          </p:cNvPr>
          <p:cNvSpPr/>
          <p:nvPr/>
        </p:nvSpPr>
        <p:spPr>
          <a:xfrm>
            <a:off x="14360791" y="4616317"/>
            <a:ext cx="44935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FF98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find_random</a:t>
            </a:r>
            <a:r>
              <a:rPr lang="en-GB" sz="4000" dirty="0">
                <a:solidFill>
                  <a:srgbClr val="FF98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114763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>
            <a:extLst>
              <a:ext uri="{FF2B5EF4-FFF2-40B4-BE49-F238E27FC236}">
                <a16:creationId xmlns:a16="http://schemas.microsoft.com/office/drawing/2014/main" id="{52DD50C3-F918-4221-8A9A-53E3A28CB713}"/>
              </a:ext>
            </a:extLst>
          </p:cNvPr>
          <p:cNvSpPr txBox="1"/>
          <p:nvPr/>
        </p:nvSpPr>
        <p:spPr>
          <a:xfrm>
            <a:off x="540237" y="712217"/>
            <a:ext cx="2304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model(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log(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 ~ 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x1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+ I(x1^2) + (x1 + </a:t>
            </a:r>
            <a:r>
              <a:rPr lang="en-GB" sz="58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rs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| 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, data)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EDF885B-4B4E-474D-BB23-0022496056BD}"/>
              </a:ext>
            </a:extLst>
          </p:cNvPr>
          <p:cNvSpPr/>
          <p:nvPr/>
        </p:nvSpPr>
        <p:spPr>
          <a:xfrm>
            <a:off x="9263386" y="3096519"/>
            <a:ext cx="5416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latin typeface="Fira Code" panose="020B0509050000020004" pitchFamily="49" charset="0"/>
                <a:ea typeface="Fira Code" panose="020B0509050000020004" pitchFamily="49" charset="0"/>
              </a:rPr>
              <a:t>find_variables</a:t>
            </a:r>
            <a:r>
              <a:rPr lang="en-GB" sz="40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GB" sz="4000" baseline="30000" dirty="0"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78D955C1-0DED-4BE7-BE07-F0BBF46A5C58}"/>
              </a:ext>
            </a:extLst>
          </p:cNvPr>
          <p:cNvSpPr/>
          <p:nvPr/>
        </p:nvSpPr>
        <p:spPr>
          <a:xfrm rot="5400000">
            <a:off x="11316380" y="-5837018"/>
            <a:ext cx="984885" cy="16145693"/>
          </a:xfrm>
          <a:prstGeom prst="rightBrace">
            <a:avLst>
              <a:gd name="adj1" fmla="val 12030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D7576E8-FEC8-4947-8FE0-F2679A7A2017}"/>
              </a:ext>
            </a:extLst>
          </p:cNvPr>
          <p:cNvSpPr/>
          <p:nvPr/>
        </p:nvSpPr>
        <p:spPr>
          <a:xfrm>
            <a:off x="4087982" y="3082214"/>
            <a:ext cx="38779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find_terms</a:t>
            </a:r>
            <a:r>
              <a:rPr lang="en-GB" sz="40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538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</Words>
  <Application>Microsoft Office PowerPoint</Application>
  <PresentationFormat>Benutzerdefiniert</PresentationFormat>
  <Paragraphs>63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Fira Code</vt:lpstr>
      <vt:lpstr>Wingdings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Dörte Lüdecke</cp:lastModifiedBy>
  <cp:revision>9</cp:revision>
  <dcterms:created xsi:type="dcterms:W3CDTF">2019-04-23T02:14:24Z</dcterms:created>
  <dcterms:modified xsi:type="dcterms:W3CDTF">2019-05-11T08:59:21Z</dcterms:modified>
</cp:coreProperties>
</file>