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302" r:id="rId3"/>
    <p:sldId id="290" r:id="rId4"/>
    <p:sldId id="300" r:id="rId5"/>
    <p:sldId id="301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850" y="62"/>
      </p:cViewPr>
      <p:guideLst>
        <p:guide orient="horz" pos="227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spirationaldistricts.niti.gov.in/%0d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education.gov.in/sites/upload_files/mhrd/files/NEP_Final_English_0.pdf%0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lundberg/shap%0d" TargetMode="External"/><Relationship Id="rId5" Type="http://schemas.openxmlformats.org/officeDocument/2006/relationships/hyperlink" Target="https://fairmlbook.org/%0d" TargetMode="External"/><Relationship Id="rId4" Type="http://schemas.openxmlformats.org/officeDocument/2006/relationships/hyperlink" Target="https://www.nobelprize.org/uploads/2012/06/advanced-economicsciences2012.pdf%0d" TargetMode="External"/><Relationship Id="rId9" Type="http://schemas.openxmlformats.org/officeDocument/2006/relationships/hyperlink" Target="https://drive.google.com/file/d/16AAadtsrG8htRPsA7ZNKmk61IHyaKQ2T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470" y="1136650"/>
            <a:ext cx="11174730" cy="5452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SIH25033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Title-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Al-Based Smart </a:t>
            </a:r>
          </a:p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Engine for PM Internship Scheme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Theme-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Automation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-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AlgoArmy</a:t>
            </a: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082800" y="243205"/>
            <a:ext cx="7501255" cy="302895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SmartMatch</a:t>
            </a:r>
            <a:br>
              <a:rPr lang="en-US" alt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“Fair, transparent and scalable automated matching of students to industry internships.</a:t>
            </a:r>
            <a:r>
              <a:rPr lang="en-IN" altLang="en-US" sz="14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 IDEA SUBMISSION</a:t>
            </a:r>
          </a:p>
        </p:txBody>
      </p:sp>
      <p:sp>
        <p:nvSpPr>
          <p:cNvPr id="10" name="Oval 9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</a:t>
            </a:r>
          </a:p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Army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189230" y="973455"/>
            <a:ext cx="6193790" cy="23279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80000"/>
              </a:lnSpc>
            </a:pP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</a:p>
          <a:p>
            <a:pPr>
              <a:lnSpc>
                <a:spcPct val="80000"/>
              </a:lnSpc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PM Internship Scheme requires a fair, transparent, and scalable platform to match millions of students with companies.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Current allocation models fail to ensure equity, leaving aspirational district students overlooked.</a:t>
            </a:r>
          </a:p>
          <a:p>
            <a:pPr>
              <a:lnSpc>
                <a:spcPct val="80000"/>
              </a:lnSpc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>
              <a:lnSpc>
                <a:spcPct val="80000"/>
              </a:lnSpc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are manual/keyword-based with limited fairness.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10M+ student applications create a massive scalability challenge.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face inefficiency and bias in talent discovery.</a:t>
            </a:r>
          </a:p>
          <a:p>
            <a:pPr>
              <a:lnSpc>
                <a:spcPct val="80000"/>
              </a:lnSpc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36970" y="1059815"/>
            <a:ext cx="5674995" cy="2390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SmartMatch</a:t>
            </a: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AI-driven allocation platform that ensures equity, scalability, and explainability.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Designed to handle 10 million+ nationwide applicants while meeting Govt affirmative action policies.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Provides intuitive dashboards for students, companies, and administrators.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 Features</a:t>
            </a: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AI-Powered Allocation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IN" altLang="en-US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indent="0" algn="l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IN" altLang="en-US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indent="0" algn="l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Uses Sentence Transformers + Gale–Shapley Algorithm + Multi-Objective Optimization 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stable</a:t>
            </a:r>
            <a:r>
              <a:rPr lang="en-IN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fair matching.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80000"/>
              </a:lnSpc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 l="843" t="1436" r="751" b="16008"/>
          <a:stretch>
            <a:fillRect/>
          </a:stretch>
        </p:blipFill>
        <p:spPr>
          <a:xfrm>
            <a:off x="189230" y="3826510"/>
            <a:ext cx="8803640" cy="2395220"/>
          </a:xfrm>
          <a:prstGeom prst="rect">
            <a:avLst/>
          </a:prstGeom>
          <a:ln>
            <a:noFill/>
          </a:ln>
        </p:spPr>
      </p:pic>
      <p:sp>
        <p:nvSpPr>
          <p:cNvPr id="11" name="Text Box 10"/>
          <p:cNvSpPr txBox="1"/>
          <p:nvPr/>
        </p:nvSpPr>
        <p:spPr>
          <a:xfrm>
            <a:off x="9003030" y="3301365"/>
            <a:ext cx="3047365" cy="2453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200" b="1" u="sng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200" b="1" u="sng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Weighted Scoring Model: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Balances Core Factors (70%) with Affirmative Action (30%) for inclusive allocations.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Transparent Dashboards: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indent="0" algn="l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configure role capacity &amp; diversity preferences with real-time insights.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Explainable AI: </a:t>
            </a:r>
          </a:p>
          <a:p>
            <a:pPr marL="0" indent="0" algn="l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Every allocation is accompanied by “Why was I matched?” reasoning to build trust.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739630" y="5754370"/>
            <a:ext cx="223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977630" y="5938520"/>
            <a:ext cx="6064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/>
          <p:cNvSpPr/>
          <p:nvPr/>
        </p:nvSpPr>
        <p:spPr>
          <a:xfrm>
            <a:off x="219283" y="125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Army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-12700" y="798830"/>
            <a:ext cx="7489825" cy="54070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Pre-Matching Phase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  <a:r>
              <a:rPr lang="en-US" alt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upload academic, skill, and experience profiles; companies upload internship requirements and preferences.</a:t>
            </a: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Settings: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companies can set priorities such as location, stipend, duration, role type, and skill focus.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Phase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normalize, and label datasets for model training.</a:t>
            </a: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</a:t>
            </a:r>
            <a:r>
              <a:rPr lang="en-US" alt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embeddings and classification models to compute compatibility scores.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Matching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LLMs analyze skills, experience, and preferences for optimal, personalized matches.</a:t>
            </a:r>
          </a:p>
          <a:p>
            <a:pPr marL="0" indent="0" algn="just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Post-Matching Phase:</a:t>
            </a: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Generation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ranked lists of matches for both students and companies.</a:t>
            </a: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&amp; Feedback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and recommendations sent to students and companies; feedback collected to improve future matches.</a:t>
            </a:r>
          </a:p>
          <a:p>
            <a:pPr marL="0" indent="0" algn="just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&amp; Simulation Phase:</a:t>
            </a: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Simulation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synthetic student-company interaction data to test fairness and robustness.</a:t>
            </a: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 using Precision, Recall, Match Satisfaction Score, and fairness metrics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Refinement: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user feedback to enhance matching accuracy and equity.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77125" y="2877185"/>
            <a:ext cx="4599940" cy="344551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</a:p>
          <a:p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Next.js &amp; TypeScript: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Fast, responsive UI with offline capabilities for smooth interaction.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Flask:</a:t>
            </a:r>
            <a:r>
              <a:rPr lang="en-US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handles efficient data processing and manages matching tasks.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alt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Optimizes API calls, reduces external dependencies, and ensures context-aware recommendations.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Security &amp; Storage:</a:t>
            </a: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TLS Encryption: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Secure data storage and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transmission.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45125" y="798195"/>
            <a:ext cx="2509520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METHODOLOGY</a:t>
            </a:r>
            <a:endParaRPr lang="en-US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b="19952"/>
          <a:stretch>
            <a:fillRect/>
          </a:stretch>
        </p:blipFill>
        <p:spPr>
          <a:xfrm>
            <a:off x="7486015" y="1158240"/>
            <a:ext cx="4539615" cy="1685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3B7309-C90A-09E9-B268-6CABBB53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014" y="2849879"/>
            <a:ext cx="4596070" cy="3472815"/>
          </a:xfrm>
          <a:prstGeom prst="rect">
            <a:avLst/>
          </a:prstGeom>
        </p:spPr>
      </p:pic>
      <p:sp>
        <p:nvSpPr>
          <p:cNvPr id="13" name="Text Box 15"/>
          <p:cNvSpPr txBox="1"/>
          <p:nvPr/>
        </p:nvSpPr>
        <p:spPr>
          <a:xfrm>
            <a:off x="4550200" y="6423342"/>
            <a:ext cx="330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 IDEA SUBMISSION</a:t>
            </a:r>
          </a:p>
          <a:p>
            <a:endParaRPr lang="en-I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SIH IDEA SUBMISSION</a:t>
            </a:r>
          </a:p>
        </p:txBody>
      </p:sp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Army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596900" y="1179830"/>
            <a:ext cx="3248025" cy="3746500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IN" altLang="en-US" sz="120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en-US" sz="1400" b="1">
                <a:ln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endParaRPr lang="en-US" altLang="en-US" sz="120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20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IN" altLang="en-US" sz="1200" b="1">
                <a:ln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00" b="1">
                <a:ln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echnical</a:t>
            </a:r>
            <a:r>
              <a:rPr lang="en-US" altLang="en-US" sz="1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20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>
                <a:ln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on proven AI/ML frameworks (BERT, LangChain, SentenceTransformers) and stack (Next.js, Flask, MongoDB). Scalable and integration-ready.</a:t>
            </a:r>
          </a:p>
          <a:p>
            <a:pPr>
              <a:lnSpc>
                <a:spcPct val="80000"/>
              </a:lnSpc>
            </a:pPr>
            <a:endParaRPr lang="en-US" altLang="en-US" sz="120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200" b="1">
                <a:ln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en-US" altLang="en-US" sz="1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en-US" sz="1200">
              <a:ln/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>
                <a:ln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+ cloud-native → cost-effective development and deployment.</a:t>
            </a:r>
          </a:p>
          <a:p>
            <a:pPr>
              <a:lnSpc>
                <a:spcPct val="80000"/>
              </a:lnSpc>
            </a:pPr>
            <a:endParaRPr lang="en-US" altLang="en-US" sz="120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200" b="1">
                <a:ln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en-US" altLang="en-US" sz="1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en-US" sz="120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>
                <a:ln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demand for transparent, fair internship allocation platforms. Early adoption possible through government + universities + industry partners.</a:t>
            </a:r>
            <a:endParaRPr lang="en-US" altLang="en-US" sz="120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20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200" b="1">
                <a:ln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lang="en-US" altLang="en-US" sz="1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80000"/>
              </a:lnSpc>
            </a:pPr>
            <a:endParaRPr lang="en-US" altLang="en-US" sz="120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>
                <a:ln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across portals, offline-ready UI for low-connectivity regions.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994785" y="1259840"/>
            <a:ext cx="3016250" cy="3747770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&amp; Risks:</a:t>
            </a: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Bias: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may reinforce existing biases (e.g., favoring certain regions, institutions, or demographics).</a:t>
            </a: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Explainability: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Companies and students may hesitate to trust results if they see it as a “black box.”</a:t>
            </a: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Adoption: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Convincing companies and institutions to onboard and actively use a new platform.</a:t>
            </a: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Load: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large-scale, simultaneous applications across multiple districts or states.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60895" y="1259840"/>
            <a:ext cx="4820285" cy="3723005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Strategies to Overcome Challenges:</a:t>
            </a: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Bias Mitigation: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Regular auditing of algorithms to detect and minimize bias.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adjustable weightages for affirmative action (AA) factors.</a:t>
            </a:r>
          </a:p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&amp; Trust: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clear “Why was I matched?” explanation with every recommendation.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Visual dashboards showing compatibility factors.</a:t>
            </a: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Phased Roll-out: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Launch pilot programs with government initiatives and partner institutions.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Collect early feedback and refine before large-scale deployment.</a:t>
            </a:r>
          </a:p>
          <a:p>
            <a:endParaRPr lang="en-US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Adoption Support: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Offer onboarding workshops, help guides, and dedicated support for companies and universities.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Highlight success stories to boost credibility.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476885" y="5046345"/>
            <a:ext cx="11504295" cy="1235710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scale to handle millions of student applications &amp; company postings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fair, bias-reduced matching with continuous refinement.</a:t>
            </a:r>
          </a:p>
          <a:p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096635" y="5172075"/>
            <a:ext cx="6095365" cy="930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Backed by Digital India vision &amp; govt. compliance, ensuring long-term adoption.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+ feedback loop builds trust among students, companies, and institutions.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SIH IDEA SUBMISSION</a:t>
            </a:r>
          </a:p>
        </p:txBody>
      </p:sp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Army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15" y="4895850"/>
            <a:ext cx="4747260" cy="12788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737600" y="1095375"/>
            <a:ext cx="1066800" cy="577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317615" y="1285240"/>
            <a:ext cx="5264785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Efficiency: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Saves time and cost for companies, universities, and administrators by automating allocation.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Scalability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Handles millions of student and company profiles seamlessly across regions.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Fairness: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Reduces bias with context-aware allocation models and adjustable preference settings.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Adaptability: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Works across diverse domains, streams, and internship types with minimal customization.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Innovation &amp; Market Potential: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Opens pathways for adoption by corporates, universities, and government agencies nationwide.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29565" y="1179830"/>
            <a:ext cx="5749290" cy="369443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62280" y="1481455"/>
            <a:ext cx="5483860" cy="2879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Social Equity: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Equal opportunities for rural &amp; underserved students, bridging the urban–rural gap.</a:t>
            </a:r>
            <a:endParaRPr lang="en-US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en-US" sz="1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Educational Transformation: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Enables universities to track student skills and align curriculum with real industry needs.</a:t>
            </a:r>
            <a:endParaRPr lang="en-US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Government Support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Strengthens national internship programs through transparent, auditable AI-based allocation.</a:t>
            </a:r>
            <a:endParaRPr lang="en-US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en-US" sz="1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Trust &amp; Transparency: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Builds confidence among students and companies with explainable AI that reduces bias.</a:t>
            </a:r>
            <a:endParaRPr lang="en-US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Workforce Development: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Improves employability by connecting the right talent to the right opportunities.</a:t>
            </a:r>
            <a:endParaRPr lang="en-US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Scalability at National Level: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Handles millions of profiles seamlessly.</a:t>
            </a:r>
            <a:endParaRPr lang="en-US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Faster Processes: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Reduces manual effort in allocation, ensuring quick turnaround.</a:t>
            </a:r>
            <a:endParaRPr lang="en-US" alt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699885" y="3712845"/>
            <a:ext cx="5093335" cy="2355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centralized AI allocation system could save billions in administrative costs annually.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Automated allocation reduces manual processing errors by up to 40%.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Pilot AI-based internship systems reported a 30% improvement in matching accuracy and 20% faster placements.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 scale, SmartMatch can manage 10M+ student applications, ensuring transparency and inclusion.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Nationwide adoption could support 2M+ students annually with fair and efficient internship allocation</a:t>
            </a:r>
            <a:endParaRPr lang="en-US"/>
          </a:p>
          <a:p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707505" y="3467100"/>
            <a:ext cx="5115560" cy="273304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982585" y="3501390"/>
            <a:ext cx="2105025" cy="202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Evidence and statistics</a:t>
            </a:r>
          </a:p>
          <a:p>
            <a:endParaRPr lang="en-IN" altLang="en-US" sz="1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577975" y="1113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SIH IDEA SUBMISSION </a:t>
            </a:r>
          </a:p>
        </p:txBody>
      </p:sp>
      <p:sp>
        <p:nvSpPr>
          <p:cNvPr id="9" name="Oval 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Army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330200" y="1095375"/>
            <a:ext cx="11252200" cy="423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Stable Matching Theory:</a:t>
            </a:r>
            <a:r>
              <a:rPr lang="en-I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Gale-Shapley Stable Matching Algorithm: The core theory for two-sided matching markets (e.g., medical residencies).</a:t>
            </a: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Gale, D., &amp; Shapley, L. S. (1962). College Admissions and the Stability of Marriage. The American Mathematical Monthly.</a:t>
            </a: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Modern Matching Systems:</a:t>
            </a:r>
            <a:r>
              <a:rPr lang="en-I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Research on large-scale, real-world applications of matching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Nobel Prize in Economics 2012 – Advanced Information.</a:t>
            </a: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https://www.nobelprize.org/uploads/2012/06/advanced-economicsciences2012.pdf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Fair ML – Bias &amp; Equity in Algorithms:</a:t>
            </a:r>
            <a:r>
              <a:rPr lang="en-I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identify and mitigate bias in algorithmic decision-making.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Mehrabi, N., et al. (2021). A Survey on Bias and Fairness in Machine Learning. ACM Computing Surveys.</a:t>
            </a: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https://fairmlbook.org/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Explainable AI (XAI) Tools:</a:t>
            </a:r>
            <a:r>
              <a:rPr lang="en-I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explaining difficult models – essential for transparency in SmartMatch.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Lundberg, S. M., &amp; Lee, S. I. (2017). A Unified Approach to Interpreting Model Predictions. NeurIPS (SHAP).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Ribeiro, M. T., Singh, S., &amp; Guestrin, C. (2016). “Why Should I Trust You?”: Explaining the Predictions of Any Classifier. ACM SIGKDD (LIME).</a:t>
            </a: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https://github.com/slundberg/shap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5. Education &amp; Policy Frameworks:</a:t>
            </a:r>
            <a:r>
              <a:rPr lang="en-I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National Education Policy (NEP) 2020: Focus on holistic education, skill integration, and technology use.</a:t>
            </a: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file"/>
              </a:rPr>
              <a:t>https://www.education.gov.in/sites/upload_files/mhrd/files/NEP_Final_English_0.pdf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of India initiative for transformative development of underserved districts.</a:t>
            </a:r>
            <a:r>
              <a:rPr lang="en-I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file"/>
              </a:rPr>
              <a:t>https://aspirationaldistricts.niti.gov.in/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>
            <a:hlinkClick r:id="rId9" action="ppaction://hlinkfile" tooltip="DEMO LINK"/>
          </p:cNvPr>
          <p:cNvSpPr txBox="1"/>
          <p:nvPr/>
        </p:nvSpPr>
        <p:spPr>
          <a:xfrm>
            <a:off x="2214880" y="5871845"/>
            <a:ext cx="8520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/>
              <a:t>Prototype demo link :  </a:t>
            </a:r>
            <a:r>
              <a:rPr lang="en-IN" altLang="en-US" b="1">
                <a:hlinkClick r:id="rId9" action="ppaction://hlinkfile"/>
              </a:rPr>
              <a:t>DEMO LINK</a:t>
            </a:r>
            <a:endParaRPr lang="en-IN" altLang="en-US" b="1"/>
          </a:p>
          <a:p>
            <a:endParaRPr lang="en-I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1417</Words>
  <Application>Microsoft Office PowerPoint</Application>
  <PresentationFormat>Widescreen</PresentationFormat>
  <Paragraphs>232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SmartMatch “Fair, transparent and scalable automated matching of students to industry internships.”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raju udata</cp:lastModifiedBy>
  <cp:revision>165</cp:revision>
  <dcterms:created xsi:type="dcterms:W3CDTF">2013-12-12T18:46:00Z</dcterms:created>
  <dcterms:modified xsi:type="dcterms:W3CDTF">2025-09-11T12:34:08Z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A4B9C9F175F64C39915620CCB97B8155_12</vt:lpwstr>
  </property>
  <property fmtid="{D5CDD505-2E9C-101B-9397-08002B2CF9AE}" pid="3" name="KSOProductBuildVer">
    <vt:lpwstr>1033-12.2.0.22222</vt:lpwstr>
  </property>
</Properties>
</file>