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81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75E2E9-AE83-4610-A6CF-1835E850B8F5}">
  <a:tblStyle styleId="{2A75E2E9-AE83-4610-A6CF-1835E850B8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1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139" name="Shape 13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183" name="Shape 1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Shape 1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05" name="Shape 2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67237" cy="34242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4437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/>
          </a:p>
        </p:txBody>
      </p:sp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260" name="Shape 2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95" name="Shape 2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42" name="Shape 3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Shape 34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3756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01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83" name="Shape 8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1480561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117" name="Shape 11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24" name="Shape 12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6294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2766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1524000" y="6248400"/>
            <a:ext cx="1295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alsifiabilit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hyperlink" Target="https://en.wikipedia.org/wiki/Karl_Popp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DBA441-CF2B-8B4C-80C3-A8BCB1FD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BB8F4-FC9C-CF4E-B5F9-11EB8D4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020291"/>
            <a:ext cx="8520600" cy="3071542"/>
          </a:xfrm>
        </p:spPr>
        <p:txBody>
          <a:bodyPr/>
          <a:lstStyle/>
          <a:p>
            <a:r>
              <a:rPr lang="en-US" dirty="0"/>
              <a:t>We have looked at importing, exploring and transforming data.</a:t>
            </a:r>
          </a:p>
          <a:p>
            <a:r>
              <a:rPr lang="en-US" dirty="0"/>
              <a:t>Now it is time to do something with our data: </a:t>
            </a:r>
            <a:r>
              <a:rPr lang="en-US" b="1" dirty="0"/>
              <a:t>MODELS</a:t>
            </a:r>
            <a:r>
              <a:rPr lang="en-US" dirty="0"/>
              <a:t>!</a:t>
            </a:r>
          </a:p>
          <a:p>
            <a:r>
              <a:rPr lang="en-US" dirty="0"/>
              <a:t>Here we discuss one of the most straight forward machine learning models: </a:t>
            </a:r>
            <a:r>
              <a:rPr lang="en-US" b="1" dirty="0"/>
              <a:t>the decision tree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212FD-A8AC-3140-B1F4-CCCE8A03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66266"/>
            <a:ext cx="8534400" cy="1320800"/>
          </a:xfrm>
          <a:prstGeom prst="rect">
            <a:avLst/>
          </a:prstGeom>
        </p:spPr>
      </p:pic>
      <p:sp>
        <p:nvSpPr>
          <p:cNvPr id="7" name="Sun 6">
            <a:extLst>
              <a:ext uri="{FF2B5EF4-FFF2-40B4-BE49-F238E27FC236}">
                <a16:creationId xmlns:a16="http://schemas.microsoft.com/office/drawing/2014/main" id="{81342CB6-FCA6-284C-9308-3CEB3BF9DCB6}"/>
              </a:ext>
            </a:extLst>
          </p:cNvPr>
          <p:cNvSpPr/>
          <p:nvPr/>
        </p:nvSpPr>
        <p:spPr>
          <a:xfrm>
            <a:off x="5375563" y="1166083"/>
            <a:ext cx="1953491" cy="1826498"/>
          </a:xfrm>
          <a:prstGeom prst="sun">
            <a:avLst/>
          </a:prstGeom>
          <a:solidFill>
            <a:srgbClr val="FF0000">
              <a:alpha val="12000"/>
            </a:srgb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25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 from labeled observations - supervised learning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Represent the knowledge learned in form of a tree</a:t>
            </a:r>
            <a:endParaRPr/>
          </a:p>
          <a:p>
            <a:pPr marL="342900" marR="0" lvl="0" indent="-2095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endParaRPr sz="3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Font typeface="Noto Sans Symbols"/>
              <a:buNone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learning when to play tennis.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Examples/observations are days with their observed characteristics and whether we played tennis or not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Play Tennis Example</a:t>
            </a:r>
            <a:endParaRPr/>
          </a:p>
        </p:txBody>
      </p:sp>
      <p:graphicFrame>
        <p:nvGraphicFramePr>
          <p:cNvPr id="135" name="Shape 135"/>
          <p:cNvGraphicFramePr/>
          <p:nvPr/>
        </p:nvGraphicFramePr>
        <p:xfrm>
          <a:off x="304800" y="167640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136" name="Shape 1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4038600"/>
            <a:ext cx="403860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 Learning</a:t>
            </a:r>
            <a:endParaRPr/>
          </a:p>
        </p:txBody>
      </p:sp>
      <p:pic>
        <p:nvPicPr>
          <p:cNvPr id="143" name="Shape 143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2971800"/>
            <a:ext cx="1885950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Shape 144"/>
          <p:cNvSpPr/>
          <p:nvPr/>
        </p:nvSpPr>
        <p:spPr>
          <a:xfrm>
            <a:off x="3810000" y="3505200"/>
            <a:ext cx="1981200" cy="38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Shape 145"/>
          <p:cNvSpPr txBox="1"/>
          <p:nvPr/>
        </p:nvSpPr>
        <p:spPr>
          <a:xfrm>
            <a:off x="4070350" y="41576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146" name="Shape 146"/>
          <p:cNvSpPr/>
          <p:nvPr/>
        </p:nvSpPr>
        <p:spPr>
          <a:xfrm rot="-5400000">
            <a:off x="2133600" y="3733800"/>
            <a:ext cx="152400" cy="18288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 txBox="1"/>
          <p:nvPr/>
        </p:nvSpPr>
        <p:spPr>
          <a:xfrm>
            <a:off x="990600" y="4767262"/>
            <a:ext cx="24209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 or Observations</a:t>
            </a:r>
            <a:endParaRPr/>
          </a:p>
        </p:txBody>
      </p:sp>
      <p:sp>
        <p:nvSpPr>
          <p:cNvPr id="148" name="Shape 148"/>
          <p:cNvSpPr/>
          <p:nvPr/>
        </p:nvSpPr>
        <p:spPr>
          <a:xfrm rot="-5400000">
            <a:off x="7353300" y="3390900"/>
            <a:ext cx="152400" cy="2514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Shape 149"/>
          <p:cNvSpPr txBox="1"/>
          <p:nvPr/>
        </p:nvSpPr>
        <p:spPr>
          <a:xfrm>
            <a:off x="7000875" y="4767262"/>
            <a:ext cx="8953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pic>
        <p:nvPicPr>
          <p:cNvPr id="150" name="Shape 150" descr="decision-tree-sm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3060700"/>
            <a:ext cx="2095500" cy="128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57" name="Shape 157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211455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Shape 158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1000" y="2190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Shape 159"/>
          <p:cNvSpPr txBox="1"/>
          <p:nvPr/>
        </p:nvSpPr>
        <p:spPr>
          <a:xfrm>
            <a:off x="533400" y="2209800"/>
            <a:ext cx="38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Shape 160"/>
          <p:cNvSpPr txBox="1"/>
          <p:nvPr/>
        </p:nvSpPr>
        <p:spPr>
          <a:xfrm>
            <a:off x="5791200" y="21336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Shape 161"/>
          <p:cNvSpPr txBox="1"/>
          <p:nvPr/>
        </p:nvSpPr>
        <p:spPr>
          <a:xfrm>
            <a:off x="16764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Shape 162"/>
          <p:cNvSpPr txBox="1"/>
          <p:nvPr/>
        </p:nvSpPr>
        <p:spPr>
          <a:xfrm>
            <a:off x="44196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723900" y="2133600"/>
            <a:ext cx="5676900" cy="1295400"/>
            <a:chOff x="723900" y="2133600"/>
            <a:chExt cx="5676900" cy="1295400"/>
          </a:xfrm>
        </p:grpSpPr>
        <p:cxnSp>
          <p:nvCxnSpPr>
            <p:cNvPr id="164" name="Shape 164"/>
            <p:cNvCxnSpPr/>
            <p:nvPr/>
          </p:nvCxnSpPr>
          <p:spPr>
            <a:xfrm rot="-5400000">
              <a:off x="3524250" y="-666750"/>
              <a:ext cx="76200" cy="5676900"/>
            </a:xfrm>
            <a:prstGeom prst="curvedConnector3">
              <a:avLst>
                <a:gd name="adj1" fmla="val 864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65" name="Shape 165"/>
            <p:cNvCxnSpPr/>
            <p:nvPr/>
          </p:nvCxnSpPr>
          <p:spPr>
            <a:xfrm rot="-5400000" flipH="1">
              <a:off x="2781300" y="1257300"/>
              <a:ext cx="1219200" cy="3124200"/>
            </a:xfrm>
            <a:prstGeom prst="curvedConnector3">
              <a:avLst>
                <a:gd name="adj1" fmla="val -405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66" name="Shape 166"/>
          <p:cNvSpPr txBox="1"/>
          <p:nvPr/>
        </p:nvSpPr>
        <p:spPr>
          <a:xfrm>
            <a:off x="2209800" y="2209800"/>
            <a:ext cx="3048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Shape 167"/>
          <p:cNvSpPr txBox="1"/>
          <p:nvPr/>
        </p:nvSpPr>
        <p:spPr>
          <a:xfrm>
            <a:off x="7391400" y="3429000"/>
            <a:ext cx="1066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Shape 168"/>
          <p:cNvSpPr txBox="1"/>
          <p:nvPr/>
        </p:nvSpPr>
        <p:spPr>
          <a:xfrm>
            <a:off x="159300" y="5730875"/>
            <a:ext cx="88323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DT uses the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an observation table as nodes and the </a:t>
            </a:r>
            <a:r>
              <a:rPr lang="en-US" sz="1600" u="sng">
                <a:solidFill>
                  <a:schemeClr val="dk2"/>
                </a:solidFill>
              </a:rPr>
              <a:t>feature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values of a particular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need to be represented as links.</a:t>
            </a:r>
            <a:endParaRPr sz="1600"/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➔"/>
            </a:pP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target </a:t>
            </a:r>
            <a:r>
              <a:rPr lang="en-US" sz="1600">
                <a:solidFill>
                  <a:schemeClr val="dk2"/>
                </a:solidFill>
              </a:rPr>
              <a:t>feature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special - its values show up as </a:t>
            </a:r>
            <a:r>
              <a:rPr lang="en-US" sz="16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leaf nodes</a:t>
            </a:r>
            <a:r>
              <a:rPr lang="en-US" sz="16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the DT.</a:t>
            </a:r>
            <a:endParaRPr sz="1600"/>
          </a:p>
        </p:txBody>
      </p:sp>
      <p:grpSp>
        <p:nvGrpSpPr>
          <p:cNvPr id="169" name="Shape 169"/>
          <p:cNvGrpSpPr/>
          <p:nvPr/>
        </p:nvGrpSpPr>
        <p:grpSpPr>
          <a:xfrm>
            <a:off x="542925" y="2514600"/>
            <a:ext cx="5324475" cy="2057400"/>
            <a:chOff x="542925" y="2514600"/>
            <a:chExt cx="5324475" cy="2057400"/>
          </a:xfrm>
        </p:grpSpPr>
        <p:sp>
          <p:nvSpPr>
            <p:cNvPr id="170" name="Shape 170"/>
            <p:cNvSpPr/>
            <p:nvPr/>
          </p:nvSpPr>
          <p:spPr>
            <a:xfrm>
              <a:off x="542925" y="2514600"/>
              <a:ext cx="3048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181600" y="2971800"/>
              <a:ext cx="685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2" name="Shape 172"/>
            <p:cNvCxnSpPr/>
            <p:nvPr/>
          </p:nvCxnSpPr>
          <p:spPr>
            <a:xfrm rot="-5400000" flipH="1">
              <a:off x="2862262" y="585787"/>
              <a:ext cx="360362" cy="4478337"/>
            </a:xfrm>
            <a:prstGeom prst="curvedConnector3">
              <a:avLst>
                <a:gd name="adj1" fmla="val 10467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73" name="Shape 173"/>
            <p:cNvSpPr/>
            <p:nvPr/>
          </p:nvSpPr>
          <p:spPr>
            <a:xfrm>
              <a:off x="1704975" y="3790950"/>
              <a:ext cx="2286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14825" y="42672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5" name="Shape 175"/>
            <p:cNvCxnSpPr/>
            <p:nvPr/>
          </p:nvCxnSpPr>
          <p:spPr>
            <a:xfrm>
              <a:off x="1933575" y="3867150"/>
              <a:ext cx="2447925" cy="444500"/>
            </a:xfrm>
            <a:prstGeom prst="curved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grpSp>
        <p:nvGrpSpPr>
          <p:cNvPr id="176" name="Shape 176"/>
          <p:cNvGrpSpPr/>
          <p:nvPr/>
        </p:nvGrpSpPr>
        <p:grpSpPr>
          <a:xfrm>
            <a:off x="2819400" y="4038600"/>
            <a:ext cx="1676400" cy="990600"/>
            <a:chOff x="2819400" y="4038600"/>
            <a:chExt cx="1676400" cy="990600"/>
          </a:xfrm>
        </p:grpSpPr>
        <p:sp>
          <p:nvSpPr>
            <p:cNvPr id="177" name="Shape 177"/>
            <p:cNvSpPr/>
            <p:nvPr/>
          </p:nvSpPr>
          <p:spPr>
            <a:xfrm>
              <a:off x="2819400" y="4038600"/>
              <a:ext cx="152400" cy="1524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Shape 178"/>
            <p:cNvSpPr/>
            <p:nvPr/>
          </p:nvSpPr>
          <p:spPr>
            <a:xfrm>
              <a:off x="4191000" y="4800600"/>
              <a:ext cx="304800" cy="2286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Shape 179"/>
            <p:cNvCxnSpPr/>
            <p:nvPr/>
          </p:nvCxnSpPr>
          <p:spPr>
            <a:xfrm>
              <a:off x="2971800" y="4114800"/>
              <a:ext cx="1219200" cy="800100"/>
            </a:xfrm>
            <a:prstGeom prst="curvedConnector3">
              <a:avLst>
                <a:gd name="adj1" fmla="val 108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</p:grpSp>
      <p:sp>
        <p:nvSpPr>
          <p:cNvPr id="180" name="Shape 180"/>
          <p:cNvSpPr txBox="1"/>
          <p:nvPr/>
        </p:nvSpPr>
        <p:spPr>
          <a:xfrm>
            <a:off x="7332662" y="1143000"/>
            <a:ext cx="1277937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 ≡ Decision Tree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Interpreting a DT</a:t>
            </a:r>
            <a:endParaRPr/>
          </a:p>
        </p:txBody>
      </p:sp>
      <p:pic>
        <p:nvPicPr>
          <p:cNvPr id="187" name="Shape 187" descr="decision-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981200"/>
            <a:ext cx="4606925" cy="2817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Shape 188"/>
          <p:cNvGrpSpPr/>
          <p:nvPr/>
        </p:nvGrpSpPr>
        <p:grpSpPr>
          <a:xfrm>
            <a:off x="2590800" y="2362200"/>
            <a:ext cx="5715000" cy="3200400"/>
            <a:chOff x="1752600" y="2362200"/>
            <a:chExt cx="5715000" cy="3200400"/>
          </a:xfrm>
        </p:grpSpPr>
        <p:cxnSp>
          <p:nvCxnSpPr>
            <p:cNvPr id="189" name="Shape 189"/>
            <p:cNvCxnSpPr/>
            <p:nvPr/>
          </p:nvCxnSpPr>
          <p:spPr>
            <a:xfrm flipH="1">
              <a:off x="2895600" y="2362200"/>
              <a:ext cx="762000" cy="5334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0" name="Shape 190"/>
            <p:cNvCxnSpPr/>
            <p:nvPr/>
          </p:nvCxnSpPr>
          <p:spPr>
            <a:xfrm>
              <a:off x="3429000" y="3581400"/>
              <a:ext cx="533400" cy="7620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1" name="Shape 191"/>
            <p:cNvSpPr/>
            <p:nvPr/>
          </p:nvSpPr>
          <p:spPr>
            <a:xfrm>
              <a:off x="3352800" y="4495800"/>
              <a:ext cx="533400" cy="381000"/>
            </a:xfrm>
            <a:prstGeom prst="ellipse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Shape 192"/>
            <p:cNvSpPr txBox="1"/>
            <p:nvPr/>
          </p:nvSpPr>
          <p:spPr>
            <a:xfrm>
              <a:off x="1752600" y="5257800"/>
              <a:ext cx="5715000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Sunny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Humidity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3" name="Shape 193"/>
          <p:cNvGrpSpPr/>
          <p:nvPr/>
        </p:nvGrpSpPr>
        <p:grpSpPr>
          <a:xfrm>
            <a:off x="2574925" y="2590800"/>
            <a:ext cx="3781425" cy="3276600"/>
            <a:chOff x="1736725" y="2590800"/>
            <a:chExt cx="3781425" cy="3276600"/>
          </a:xfrm>
        </p:grpSpPr>
        <p:cxnSp>
          <p:nvCxnSpPr>
            <p:cNvPr id="194" name="Shape 194"/>
            <p:cNvCxnSpPr/>
            <p:nvPr/>
          </p:nvCxnSpPr>
          <p:spPr>
            <a:xfrm>
              <a:off x="4667250" y="2590800"/>
              <a:ext cx="0" cy="685800"/>
            </a:xfrm>
            <a:prstGeom prst="straightConnector1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195" name="Shape 195"/>
            <p:cNvSpPr/>
            <p:nvPr/>
          </p:nvSpPr>
          <p:spPr>
            <a:xfrm>
              <a:off x="4191000" y="3276600"/>
              <a:ext cx="457200" cy="304800"/>
            </a:xfrm>
            <a:prstGeom prst="ellipse">
              <a:avLst/>
            </a:prstGeom>
            <a:noFill/>
            <a:ln w="9525" cap="flat" cmpd="sng">
              <a:solidFill>
                <a:srgbClr val="00FF00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Shape 196"/>
            <p:cNvSpPr txBox="1"/>
            <p:nvPr/>
          </p:nvSpPr>
          <p:spPr>
            <a:xfrm>
              <a:off x="1736725" y="5562600"/>
              <a:ext cx="3781425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Overcast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 =</a:t>
              </a:r>
              <a:r>
                <a:rPr lang="en-US" sz="1400" b="0" i="1" u="none">
                  <a:solidFill>
                    <a:srgbClr val="00FF00"/>
                  </a:solidFill>
                  <a:latin typeface="Arial"/>
                  <a:ea typeface="Arial"/>
                  <a:cs typeface="Arial"/>
                  <a:sym typeface="Arial"/>
                </a:rPr>
                <a:t>Yes</a:t>
              </a:r>
              <a:endParaRPr/>
            </a:p>
          </p:txBody>
        </p:sp>
      </p:grpSp>
      <p:grpSp>
        <p:nvGrpSpPr>
          <p:cNvPr id="197" name="Shape 197"/>
          <p:cNvGrpSpPr/>
          <p:nvPr/>
        </p:nvGrpSpPr>
        <p:grpSpPr>
          <a:xfrm>
            <a:off x="2574925" y="2362200"/>
            <a:ext cx="5011737" cy="3810000"/>
            <a:chOff x="1736725" y="2362200"/>
            <a:chExt cx="5011737" cy="3810000"/>
          </a:xfrm>
        </p:grpSpPr>
        <p:cxnSp>
          <p:nvCxnSpPr>
            <p:cNvPr id="198" name="Shape 198"/>
            <p:cNvCxnSpPr/>
            <p:nvPr/>
          </p:nvCxnSpPr>
          <p:spPr>
            <a:xfrm>
              <a:off x="5029200" y="2362200"/>
              <a:ext cx="9144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cxnSp>
          <p:nvCxnSpPr>
            <p:cNvPr id="199" name="Shape 199"/>
            <p:cNvCxnSpPr/>
            <p:nvPr/>
          </p:nvCxnSpPr>
          <p:spPr>
            <a:xfrm flipH="1">
              <a:off x="4953000" y="3733800"/>
              <a:ext cx="457200" cy="609600"/>
            </a:xfrm>
            <a:prstGeom prst="straightConnector1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triangle" w="lg" len="lg"/>
            </a:ln>
          </p:spPr>
        </p:cxnSp>
        <p:sp>
          <p:nvSpPr>
            <p:cNvPr id="200" name="Shape 200"/>
            <p:cNvSpPr/>
            <p:nvPr/>
          </p:nvSpPr>
          <p:spPr>
            <a:xfrm>
              <a:off x="5029200" y="4572000"/>
              <a:ext cx="381000" cy="228600"/>
            </a:xfrm>
            <a:prstGeom prst="ellipse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Shape 201"/>
            <p:cNvSpPr txBox="1"/>
            <p:nvPr/>
          </p:nvSpPr>
          <p:spPr>
            <a:xfrm>
              <a:off x="1736725" y="5867400"/>
              <a:ext cx="5011737" cy="30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Font typeface="Arial"/>
                <a:buNone/>
              </a:pP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IF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Rain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AND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Wind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Strong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THEN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Playtennis</a:t>
              </a:r>
              <a:r>
                <a:rPr lang="en-US" sz="1400" b="0" i="0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= </a:t>
              </a:r>
              <a:r>
                <a:rPr lang="en-US" sz="1400" b="0" i="1" u="non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/>
            </a:p>
          </p:txBody>
        </p:sp>
      </p:grpSp>
      <p:sp>
        <p:nvSpPr>
          <p:cNvPr id="202" name="Shape 202"/>
          <p:cNvSpPr txBox="1"/>
          <p:nvPr/>
        </p:nvSpPr>
        <p:spPr>
          <a:xfrm>
            <a:off x="304800" y="2079625"/>
            <a:ext cx="2525712" cy="7397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path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from the root of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DT to a leaf can be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interpreted as a </a:t>
            </a: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rule.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DT: Explanation &amp; Prediction</a:t>
            </a:r>
            <a:endParaRPr/>
          </a:p>
        </p:txBody>
      </p:sp>
      <p:pic>
        <p:nvPicPr>
          <p:cNvPr id="209" name="Shape 209" descr="playtennis-tab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1981200"/>
            <a:ext cx="289560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Shape 210" descr="decision-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14800" y="1809750"/>
            <a:ext cx="4643437" cy="28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517525" y="4975225"/>
            <a:ext cx="8305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Explanation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 DT summarizes (explains) all the observations in the table perfectly ⇒ 100% Accuracy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517525" y="5500687"/>
            <a:ext cx="744855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once we have a DT (or model) we can use it to make predictions on observations</a:t>
            </a:r>
            <a:b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are not in the original training table, consider: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Outlook = Sunny, Temperature = Mild, Humidity = Normal, Windy = False, Playtennis =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Constructing DTs</a:t>
            </a:r>
            <a:endParaRPr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How do we choose the attributes and the order in which they appear in a DT?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of the original data table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Heuristic - each generated partition has to be “less random” (entropy reduction) than previously generated partitions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8956BE-18B9-2941-B245-55870346D1C0}"/>
              </a:ext>
            </a:extLst>
          </p:cNvPr>
          <p:cNvSpPr txBox="1"/>
          <p:nvPr/>
        </p:nvSpPr>
        <p:spPr>
          <a:xfrm>
            <a:off x="7433953" y="855023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ID3 Algorithm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/>
        </p:nvSpPr>
        <p:spPr>
          <a:xfrm>
            <a:off x="152400" y="1905000"/>
            <a:ext cx="4840287" cy="115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t" anchorCtr="0">
            <a:noAutofit/>
          </a:bodyPr>
          <a:lstStyle/>
          <a:p>
            <a:pPr marL="338137" marR="0" lvl="0" indent="-33813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sample of training examples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positive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proportion of negative examples in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  <a:p>
            <a:pPr marL="338137" marR="0" lvl="0" indent="-3381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measures the impurity (randomness) of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pic>
        <p:nvPicPr>
          <p:cNvPr id="226" name="Shape 2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3000" y="1905000"/>
            <a:ext cx="3725862" cy="31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Shape 227"/>
          <p:cNvSpPr txBox="1"/>
          <p:nvPr/>
        </p:nvSpPr>
        <p:spPr>
          <a:xfrm>
            <a:off x="6781800" y="4976812"/>
            <a:ext cx="4016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150" tIns="46075" rIns="92150" bIns="46075" anchor="ctr" anchorCtr="1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1800" b="0" i="1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800" b="0" i="1" u="none" baseline="30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Entropy</a:t>
            </a:r>
            <a:endParaRPr/>
          </a:p>
        </p:txBody>
      </p:sp>
      <p:sp>
        <p:nvSpPr>
          <p:cNvPr id="229" name="Shape 229"/>
          <p:cNvSpPr txBox="1"/>
          <p:nvPr/>
        </p:nvSpPr>
        <p:spPr>
          <a:xfrm>
            <a:off x="4800600" y="5638800"/>
            <a:ext cx="3725700" cy="314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6"/>
              <a:buFont typeface="Arial"/>
              <a:buChar char=""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>
                <a:solidFill>
                  <a:schemeClr val="dk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  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log</a:t>
            </a:r>
            <a:r>
              <a:rPr lang="en-US" sz="1400" b="0" i="1" u="none" baseline="-2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400" b="0" i="1" u="none" baseline="30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30" name="Shape 230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0275" y="3733800"/>
            <a:ext cx="2895600" cy="217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Shape 231"/>
          <p:cNvSpPr/>
          <p:nvPr/>
        </p:nvSpPr>
        <p:spPr>
          <a:xfrm>
            <a:off x="854075" y="3810000"/>
            <a:ext cx="76200" cy="1981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Shape 232"/>
          <p:cNvSpPr txBox="1"/>
          <p:nvPr/>
        </p:nvSpPr>
        <p:spPr>
          <a:xfrm>
            <a:off x="533400" y="4648200"/>
            <a:ext cx="303212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3" name="Shape 233"/>
          <p:cNvSpPr txBox="1"/>
          <p:nvPr/>
        </p:nvSpPr>
        <p:spPr>
          <a:xfrm>
            <a:off x="1133475" y="6019800"/>
            <a:ext cx="214312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= 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9+,5-</a:t>
            </a:r>
            <a:r>
              <a:rPr lang="en-US" sz="10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]) = .</a:t>
            </a:r>
            <a:r>
              <a:rPr lang="en-US" sz="1000" b="0" i="1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94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Shape 239"/>
          <p:cNvGraphicFramePr/>
          <p:nvPr/>
        </p:nvGraphicFramePr>
        <p:xfrm>
          <a:off x="2209800" y="1600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40" name="Shape 240"/>
          <p:cNvGraphicFramePr/>
          <p:nvPr/>
        </p:nvGraphicFramePr>
        <p:xfrm>
          <a:off x="2222500" y="3429000"/>
          <a:ext cx="4543400" cy="12763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41" name="Shape 241"/>
          <p:cNvGraphicFramePr/>
          <p:nvPr/>
        </p:nvGraphicFramePr>
        <p:xfrm>
          <a:off x="2225675" y="5029200"/>
          <a:ext cx="4543400" cy="152080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42" name="Shape 242"/>
          <p:cNvGrpSpPr/>
          <p:nvPr/>
        </p:nvGrpSpPr>
        <p:grpSpPr>
          <a:xfrm>
            <a:off x="304800" y="3733800"/>
            <a:ext cx="990600" cy="533400"/>
            <a:chOff x="457200" y="3733800"/>
            <a:chExt cx="990600" cy="533400"/>
          </a:xfrm>
        </p:grpSpPr>
        <p:sp>
          <p:nvSpPr>
            <p:cNvPr id="243" name="Shape 243"/>
            <p:cNvSpPr/>
            <p:nvPr/>
          </p:nvSpPr>
          <p:spPr>
            <a:xfrm>
              <a:off x="457200" y="3733800"/>
              <a:ext cx="990600" cy="5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Shape 244"/>
            <p:cNvSpPr txBox="1"/>
            <p:nvPr/>
          </p:nvSpPr>
          <p:spPr>
            <a:xfrm>
              <a:off x="609600" y="3860800"/>
              <a:ext cx="711200" cy="2603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Font typeface="Arial"/>
                <a:buNone/>
              </a:pPr>
              <a:r>
                <a:rPr lang="en-US" sz="1100" b="1" i="0" u="non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Outlook</a:t>
              </a:r>
              <a:endParaRPr/>
            </a:p>
          </p:txBody>
        </p:sp>
      </p:grpSp>
      <p:cxnSp>
        <p:nvCxnSpPr>
          <p:cNvPr id="245" name="Shape 245"/>
          <p:cNvCxnSpPr/>
          <p:nvPr/>
        </p:nvCxnSpPr>
        <p:spPr>
          <a:xfrm rot="10800000" flipH="1">
            <a:off x="1150937" y="2362200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6" name="Shape 246"/>
          <p:cNvCxnSpPr/>
          <p:nvPr/>
        </p:nvCxnSpPr>
        <p:spPr>
          <a:xfrm>
            <a:off x="1295400" y="4000500"/>
            <a:ext cx="838200" cy="3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247" name="Shape 247"/>
          <p:cNvCxnSpPr/>
          <p:nvPr/>
        </p:nvCxnSpPr>
        <p:spPr>
          <a:xfrm>
            <a:off x="1150937" y="4189412"/>
            <a:ext cx="982662" cy="14493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248" name="Shape 248"/>
          <p:cNvSpPr txBox="1"/>
          <p:nvPr/>
        </p:nvSpPr>
        <p:spPr>
          <a:xfrm>
            <a:off x="1279525" y="3022600"/>
            <a:ext cx="581025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Sunny</a:t>
            </a:r>
            <a:endParaRPr/>
          </a:p>
        </p:txBody>
      </p:sp>
      <p:sp>
        <p:nvSpPr>
          <p:cNvPr id="249" name="Shape 249"/>
          <p:cNvSpPr txBox="1"/>
          <p:nvPr/>
        </p:nvSpPr>
        <p:spPr>
          <a:xfrm>
            <a:off x="1355725" y="3784600"/>
            <a:ext cx="7429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Overcast</a:t>
            </a:r>
            <a:endParaRPr/>
          </a:p>
        </p:txBody>
      </p:sp>
      <p:sp>
        <p:nvSpPr>
          <p:cNvPr id="250" name="Shape 250"/>
          <p:cNvSpPr txBox="1"/>
          <p:nvPr/>
        </p:nvSpPr>
        <p:spPr>
          <a:xfrm>
            <a:off x="1355725" y="4775200"/>
            <a:ext cx="541337" cy="260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Rainy</a:t>
            </a: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6918325" y="2184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2" name="Shape 252"/>
          <p:cNvSpPr txBox="1"/>
          <p:nvPr/>
        </p:nvSpPr>
        <p:spPr>
          <a:xfrm>
            <a:off x="6918325" y="4013200"/>
            <a:ext cx="514350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0</a:t>
            </a:r>
            <a:endParaRPr/>
          </a:p>
        </p:txBody>
      </p:sp>
      <p:sp>
        <p:nvSpPr>
          <p:cNvPr id="253" name="Shape 253"/>
          <p:cNvSpPr txBox="1"/>
          <p:nvPr/>
        </p:nvSpPr>
        <p:spPr>
          <a:xfrm>
            <a:off x="6918325" y="5613400"/>
            <a:ext cx="63023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.97</a:t>
            </a:r>
            <a:endParaRPr/>
          </a:p>
        </p:txBody>
      </p:sp>
      <p:sp>
        <p:nvSpPr>
          <p:cNvPr id="254" name="Shape 254"/>
          <p:cNvSpPr/>
          <p:nvPr/>
        </p:nvSpPr>
        <p:spPr>
          <a:xfrm>
            <a:off x="7467600" y="2057400"/>
            <a:ext cx="304800" cy="411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Shape 255"/>
          <p:cNvSpPr txBox="1"/>
          <p:nvPr/>
        </p:nvSpPr>
        <p:spPr>
          <a:xfrm>
            <a:off x="7908925" y="3914775"/>
            <a:ext cx="1069975" cy="76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Average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Entropy = .64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(weighted .69)</a:t>
            </a:r>
            <a:endParaRPr/>
          </a:p>
        </p:txBody>
      </p:sp>
      <p:sp>
        <p:nvSpPr>
          <p:cNvPr id="256" name="Shape 25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the Data Set</a:t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152400"/>
            <a:ext cx="3695700" cy="44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Partitioning in Action</a:t>
            </a:r>
            <a:endParaRPr/>
          </a:p>
        </p:txBody>
      </p:sp>
      <p:pic>
        <p:nvPicPr>
          <p:cNvPr id="264" name="Shape 264" descr="dt-topleve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2438400"/>
            <a:ext cx="2714625" cy="24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 descr="playtennis-tabl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" y="2667000"/>
            <a:ext cx="2971800" cy="22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Shape 266"/>
          <p:cNvSpPr/>
          <p:nvPr/>
        </p:nvSpPr>
        <p:spPr>
          <a:xfrm>
            <a:off x="4648200" y="3124200"/>
            <a:ext cx="76200" cy="4572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Shape 267"/>
          <p:cNvSpPr/>
          <p:nvPr/>
        </p:nvSpPr>
        <p:spPr>
          <a:xfrm>
            <a:off x="5791200" y="3124200"/>
            <a:ext cx="76200" cy="45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Shape 268"/>
          <p:cNvSpPr txBox="1"/>
          <p:nvPr/>
        </p:nvSpPr>
        <p:spPr>
          <a:xfrm>
            <a:off x="4130675" y="3263900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.640</a:t>
            </a:r>
            <a:endParaRPr/>
          </a:p>
        </p:txBody>
      </p:sp>
      <p:sp>
        <p:nvSpPr>
          <p:cNvPr id="269" name="Shape 269"/>
          <p:cNvSpPr/>
          <p:nvPr/>
        </p:nvSpPr>
        <p:spPr>
          <a:xfrm>
            <a:off x="6324600" y="3124200"/>
            <a:ext cx="76200" cy="5334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Shape 270"/>
          <p:cNvSpPr/>
          <p:nvPr/>
        </p:nvSpPr>
        <p:spPr>
          <a:xfrm>
            <a:off x="7391400" y="3124200"/>
            <a:ext cx="76200" cy="53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7451725" y="32877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.789</a:t>
            </a:r>
            <a:endParaRPr/>
          </a:p>
        </p:txBody>
      </p:sp>
      <p:sp>
        <p:nvSpPr>
          <p:cNvPr id="272" name="Shape 272"/>
          <p:cNvSpPr/>
          <p:nvPr/>
        </p:nvSpPr>
        <p:spPr>
          <a:xfrm>
            <a:off x="4724400" y="4191000"/>
            <a:ext cx="76200" cy="6096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Shape 273"/>
          <p:cNvSpPr/>
          <p:nvPr/>
        </p:nvSpPr>
        <p:spPr>
          <a:xfrm>
            <a:off x="5867400" y="4191000"/>
            <a:ext cx="76200" cy="6096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Shape 274"/>
          <p:cNvSpPr txBox="1"/>
          <p:nvPr/>
        </p:nvSpPr>
        <p:spPr>
          <a:xfrm>
            <a:off x="4191000" y="438626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.892</a:t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6248400" y="4114800"/>
            <a:ext cx="76200" cy="7620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Shape 276"/>
          <p:cNvSpPr/>
          <p:nvPr/>
        </p:nvSpPr>
        <p:spPr>
          <a:xfrm>
            <a:off x="7391400" y="4114800"/>
            <a:ext cx="76200" cy="685800"/>
          </a:xfrm>
          <a:prstGeom prst="righ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Shape 277"/>
          <p:cNvSpPr txBox="1"/>
          <p:nvPr/>
        </p:nvSpPr>
        <p:spPr>
          <a:xfrm>
            <a:off x="7451725" y="4354512"/>
            <a:ext cx="565150" cy="214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8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 = .911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Machine Learning?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Programs that get better with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experience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given a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some </a:t>
            </a:r>
            <a:r>
              <a:rPr lang="en-US"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performance measure.</a:t>
            </a:r>
            <a:endParaRPr i="1"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classify news articles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recognize spoken words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play board games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Learning to navigate </a:t>
            </a:r>
            <a:r>
              <a:rPr lang="en-US" sz="2000"/>
              <a:t>(e.g. self-driving cars)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Usually involves some sort of </a:t>
            </a: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step.</a:t>
            </a:r>
            <a:endParaRPr/>
          </a:p>
          <a:p>
            <a:pPr marL="342900" marR="0" lvl="0" indent="-22733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None/>
            </a:pPr>
            <a:endParaRPr sz="26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 (ID3)</a:t>
            </a:r>
            <a:endParaRPr dirty="0"/>
          </a:p>
        </p:txBody>
      </p:sp>
      <p:pic>
        <p:nvPicPr>
          <p:cNvPr id="283" name="Shape 2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7800" y="1828800"/>
            <a:ext cx="5487987" cy="36925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</p:pic>
      <p:sp>
        <p:nvSpPr>
          <p:cNvPr id="284" name="Shape 284"/>
          <p:cNvSpPr txBox="1"/>
          <p:nvPr/>
        </p:nvSpPr>
        <p:spPr>
          <a:xfrm>
            <a:off x="1651000" y="6172200"/>
            <a:ext cx="4521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Times New Roman"/>
              <a:buNone/>
            </a:pPr>
            <a:r>
              <a:rPr lang="en-US" sz="900" b="0" i="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material from the book: "Machine Learning", Tom M. Mitchell. McGraw-Hill, 1997.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1" name="Shape 291"/>
          <p:cNvSpPr txBox="1"/>
          <p:nvPr/>
        </p:nvSpPr>
        <p:spPr>
          <a:xfrm>
            <a:off x="746125" y="2260600"/>
            <a:ext cx="992187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Our data set:</a:t>
            </a:r>
            <a:endParaRPr/>
          </a:p>
        </p:txBody>
      </p:sp>
      <p:graphicFrame>
        <p:nvGraphicFramePr>
          <p:cNvPr id="292" name="Shape 292"/>
          <p:cNvGraphicFramePr/>
          <p:nvPr/>
        </p:nvGraphicFramePr>
        <p:xfrm>
          <a:off x="1323975" y="2622550"/>
          <a:ext cx="4543400" cy="37146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Outlook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Temperature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Humidity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Windy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PlayTennis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299" name="Shape 299"/>
          <p:cNvSpPr txBox="1"/>
          <p:nvPr/>
        </p:nvSpPr>
        <p:spPr>
          <a:xfrm>
            <a:off x="3821112" y="39497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00" name="Shape 300"/>
          <p:cNvGraphicFramePr/>
          <p:nvPr/>
        </p:nvGraphicFramePr>
        <p:xfrm>
          <a:off x="533400" y="45593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01" name="Shape 301"/>
          <p:cNvGraphicFramePr/>
          <p:nvPr/>
        </p:nvGraphicFramePr>
        <p:xfrm>
          <a:off x="3276600" y="57785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2" name="Shape 302"/>
          <p:cNvGraphicFramePr/>
          <p:nvPr/>
        </p:nvGraphicFramePr>
        <p:xfrm>
          <a:off x="5715000" y="44831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03" name="Shape 303"/>
          <p:cNvCxnSpPr/>
          <p:nvPr/>
        </p:nvCxnSpPr>
        <p:spPr>
          <a:xfrm rot="10800000" flipH="1">
            <a:off x="2667000" y="42195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triangle" w="lg" len="lg"/>
            <a:tailEnd type="none" w="med" len="med"/>
          </a:ln>
        </p:spPr>
      </p:cxnSp>
      <p:cxnSp>
        <p:nvCxnSpPr>
          <p:cNvPr id="304" name="Shape 304"/>
          <p:cNvCxnSpPr/>
          <p:nvPr/>
        </p:nvCxnSpPr>
        <p:spPr>
          <a:xfrm>
            <a:off x="4159250" y="42195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305" name="Shape 305"/>
          <p:cNvCxnSpPr/>
          <p:nvPr/>
        </p:nvCxnSpPr>
        <p:spPr>
          <a:xfrm>
            <a:off x="4159250" y="42195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  <p:graphicFrame>
        <p:nvGraphicFramePr>
          <p:cNvPr id="306" name="Shape 306"/>
          <p:cNvGraphicFramePr/>
          <p:nvPr/>
        </p:nvGraphicFramePr>
        <p:xfrm>
          <a:off x="5638800" y="609600"/>
          <a:ext cx="3200400" cy="29781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7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cxnSp>
        <p:nvCxnSpPr>
          <p:cNvPr id="307" name="Shape 307"/>
          <p:cNvCxnSpPr/>
          <p:nvPr/>
        </p:nvCxnSpPr>
        <p:spPr>
          <a:xfrm flipH="1">
            <a:off x="4159250" y="2098675"/>
            <a:ext cx="1479550" cy="18510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14" name="Shape 314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15" name="Shape 315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6" name="Shape 316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7" name="Shape 317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8" name="Shape 318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19" name="Shape 319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20" name="Shape 320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27" name="Shape 327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28" name="Shape 328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29" name="Shape 329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30" name="Shape 330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31" name="Shape 331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2" name="Shape 332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3" name="Shape 333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34" name="Shape 334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35" name="Shape 335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36" name="Shape 336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7" name="Shape 337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38" name="Shape 338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39" name="Shape 339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Shape 34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Recursive Partitioning</a:t>
            </a:r>
            <a:endParaRPr/>
          </a:p>
        </p:txBody>
      </p:sp>
      <p:sp>
        <p:nvSpPr>
          <p:cNvPr id="346" name="Shape 346"/>
          <p:cNvSpPr txBox="1"/>
          <p:nvPr/>
        </p:nvSpPr>
        <p:spPr>
          <a:xfrm>
            <a:off x="3821112" y="1295400"/>
            <a:ext cx="674687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Outlook</a:t>
            </a:r>
            <a:endParaRPr/>
          </a:p>
        </p:txBody>
      </p:sp>
      <p:graphicFrame>
        <p:nvGraphicFramePr>
          <p:cNvPr id="347" name="Shape 347"/>
          <p:cNvGraphicFramePr/>
          <p:nvPr/>
        </p:nvGraphicFramePr>
        <p:xfrm>
          <a:off x="533400" y="1905000"/>
          <a:ext cx="2590775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8" name="Shape 348"/>
          <p:cNvGraphicFramePr/>
          <p:nvPr/>
        </p:nvGraphicFramePr>
        <p:xfrm>
          <a:off x="3276600" y="3124200"/>
          <a:ext cx="2666975" cy="8540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9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accen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Overcast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9" name="Shape 349"/>
          <p:cNvGraphicFramePr/>
          <p:nvPr/>
        </p:nvGraphicFramePr>
        <p:xfrm>
          <a:off x="5715000" y="1828800"/>
          <a:ext cx="3200400" cy="106677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50" name="Shape 350"/>
          <p:cNvCxnSpPr/>
          <p:nvPr/>
        </p:nvCxnSpPr>
        <p:spPr>
          <a:xfrm rot="10800000" flipH="1">
            <a:off x="2667000" y="1565275"/>
            <a:ext cx="1492250" cy="3397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>
            <a:off x="4159250" y="1565275"/>
            <a:ext cx="184150" cy="15589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>
            <a:off x="4159250" y="1565275"/>
            <a:ext cx="2165350" cy="263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3" name="Shape 353"/>
          <p:cNvSpPr txBox="1"/>
          <p:nvPr/>
        </p:nvSpPr>
        <p:spPr>
          <a:xfrm>
            <a:off x="1244600" y="3327400"/>
            <a:ext cx="736600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Humidity</a:t>
            </a:r>
            <a:endParaRPr/>
          </a:p>
        </p:txBody>
      </p:sp>
      <p:cxnSp>
        <p:nvCxnSpPr>
          <p:cNvPr id="354" name="Shape 354"/>
          <p:cNvCxnSpPr/>
          <p:nvPr/>
        </p:nvCxnSpPr>
        <p:spPr>
          <a:xfrm>
            <a:off x="1600200" y="2968625"/>
            <a:ext cx="12700" cy="3587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55" name="Shape 355"/>
          <p:cNvGraphicFramePr/>
          <p:nvPr/>
        </p:nvGraphicFramePr>
        <p:xfrm>
          <a:off x="76200" y="5229225"/>
          <a:ext cx="2590775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Hot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6" name="Shape 356"/>
          <p:cNvGraphicFramePr/>
          <p:nvPr/>
        </p:nvGraphicFramePr>
        <p:xfrm>
          <a:off x="1752600" y="4527550"/>
          <a:ext cx="2590775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5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Sunny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57" name="Shape 357"/>
          <p:cNvCxnSpPr/>
          <p:nvPr/>
        </p:nvCxnSpPr>
        <p:spPr>
          <a:xfrm flipH="1">
            <a:off x="1143000" y="3597275"/>
            <a:ext cx="469900" cy="16319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cxnSp>
        <p:nvCxnSpPr>
          <p:cNvPr id="358" name="Shape 358"/>
          <p:cNvCxnSpPr/>
          <p:nvPr/>
        </p:nvCxnSpPr>
        <p:spPr>
          <a:xfrm>
            <a:off x="1612900" y="3597275"/>
            <a:ext cx="700087" cy="9302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sp>
        <p:nvSpPr>
          <p:cNvPr id="359" name="Shape 359"/>
          <p:cNvSpPr txBox="1"/>
          <p:nvPr/>
        </p:nvSpPr>
        <p:spPr>
          <a:xfrm>
            <a:off x="7419975" y="3327400"/>
            <a:ext cx="581025" cy="2698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"/>
            <a:headEnd type="none" w="med" len="med"/>
            <a:tailEnd type="none" w="med" len="med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Windy</a:t>
            </a:r>
            <a:endParaRPr/>
          </a:p>
        </p:txBody>
      </p:sp>
      <p:cxnSp>
        <p:nvCxnSpPr>
          <p:cNvPr id="360" name="Shape 360"/>
          <p:cNvCxnSpPr/>
          <p:nvPr/>
        </p:nvCxnSpPr>
        <p:spPr>
          <a:xfrm>
            <a:off x="7696200" y="2892425"/>
            <a:ext cx="14287" cy="4349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1" name="Shape 361"/>
          <p:cNvGraphicFramePr/>
          <p:nvPr/>
        </p:nvGraphicFramePr>
        <p:xfrm>
          <a:off x="4343400" y="5305425"/>
          <a:ext cx="3200400" cy="639750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Yes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62" name="Shape 362"/>
          <p:cNvCxnSpPr/>
          <p:nvPr/>
        </p:nvCxnSpPr>
        <p:spPr>
          <a:xfrm flipH="1">
            <a:off x="7010400" y="3597275"/>
            <a:ext cx="700087" cy="17081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  <p:graphicFrame>
        <p:nvGraphicFramePr>
          <p:cNvPr id="363" name="Shape 363"/>
          <p:cNvGraphicFramePr/>
          <p:nvPr/>
        </p:nvGraphicFramePr>
        <p:xfrm>
          <a:off x="5791200" y="6127750"/>
          <a:ext cx="3200400" cy="427025"/>
        </p:xfrm>
        <a:graphic>
          <a:graphicData uri="http://schemas.openxmlformats.org/drawingml/2006/table">
            <a:tbl>
              <a:tblPr>
                <a:noFill/>
                <a:tableStyleId>{2A75E2E9-AE83-4610-A6CF-1835E850B8F5}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Cool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Rainy</a:t>
                      </a:r>
                      <a:endParaRPr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Mild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High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chemeClr val="lt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Font typeface="Arial"/>
                        <a:buNone/>
                      </a:pPr>
                      <a:r>
                        <a:rPr lang="en-US" sz="800" b="0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</a:t>
                      </a:r>
                      <a:endParaRPr/>
                    </a:p>
                  </a:txBody>
                  <a:tcPr marL="0" marR="0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7710487" y="3597275"/>
            <a:ext cx="747712" cy="25304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Machine Learning in Python - Scikit-Learn</a:t>
            </a:r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We will be using the </a:t>
            </a:r>
            <a:r>
              <a:rPr lang="en" dirty="0" err="1"/>
              <a:t>Scikit</a:t>
            </a:r>
            <a:r>
              <a:rPr lang="en" dirty="0"/>
              <a:t>-Learn module to build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 err="1"/>
              <a:t>Scikit</a:t>
            </a:r>
            <a:r>
              <a:rPr lang="en" dirty="0"/>
              <a:t>-learn or </a:t>
            </a:r>
            <a:r>
              <a:rPr lang="en" dirty="0" err="1"/>
              <a:t>sklearn</a:t>
            </a:r>
            <a:r>
              <a:rPr lang="en" dirty="0"/>
              <a:t> for short provides all kinds of models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Neural networks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Support vector machines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Clustering algorithms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Linear regression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i="1" dirty="0" err="1"/>
              <a:t>etc</a:t>
            </a:r>
            <a:endParaRPr i="1" dirty="0"/>
          </a:p>
          <a:p>
            <a:r>
              <a:rPr lang="en" dirty="0"/>
              <a:t>We will be using the </a:t>
            </a:r>
            <a:r>
              <a:rPr lang="en-US" dirty="0"/>
              <a:t>tree</a:t>
            </a:r>
            <a:r>
              <a:rPr lang="en" dirty="0" err="1"/>
              <a:t>viz</a:t>
            </a:r>
            <a:r>
              <a:rPr lang="en" dirty="0"/>
              <a:t> module to visualize decision trees.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A simple ASCII based tree visualizer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12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SKlearn Decision Tree Basics</a:t>
            </a:r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311700" y="2009725"/>
            <a:ext cx="3961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600" dirty="0"/>
              <a:t>Training data needs to be structured into a </a:t>
            </a:r>
            <a:r>
              <a:rPr lang="en" sz="1600" i="1" dirty="0"/>
              <a:t>feature matrix</a:t>
            </a:r>
            <a:r>
              <a:rPr lang="en" sz="1600" dirty="0"/>
              <a:t> and a </a:t>
            </a:r>
            <a:r>
              <a:rPr lang="en" sz="1600" i="1" dirty="0"/>
              <a:t>target vector</a:t>
            </a:r>
            <a:r>
              <a:rPr lang="en" sz="1600" dirty="0"/>
              <a:t>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feature matrix one row for each observations.</a:t>
            </a:r>
            <a:endParaRPr sz="1600" dirty="0"/>
          </a:p>
          <a:p>
            <a:pPr marL="0" indent="0">
              <a:spcBef>
                <a:spcPts val="1600"/>
              </a:spcBef>
              <a:buNone/>
            </a:pPr>
            <a:r>
              <a:rPr lang="en" sz="1600" dirty="0"/>
              <a:t>In the target vector one entry for each observation.</a:t>
            </a:r>
            <a:endParaRPr sz="16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dirty="0"/>
              <a:t>NOTE: rows and vector entries have to be consistent!</a:t>
            </a:r>
            <a:endParaRPr sz="1600" dirty="0"/>
          </a:p>
        </p:txBody>
      </p:sp>
      <p:pic>
        <p:nvPicPr>
          <p:cNvPr id="62" name="Shape 62" descr="feature-targe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000" y="2408375"/>
            <a:ext cx="3790950" cy="3333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Shape 63"/>
          <p:cNvCxnSpPr/>
          <p:nvPr/>
        </p:nvCxnSpPr>
        <p:spPr>
          <a:xfrm>
            <a:off x="5886725" y="2200700"/>
            <a:ext cx="819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>
            <a:off x="4848075" y="4024675"/>
            <a:ext cx="12900" cy="75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5" name="Shape 65"/>
          <p:cNvSpPr txBox="1"/>
          <p:nvPr/>
        </p:nvSpPr>
        <p:spPr>
          <a:xfrm>
            <a:off x="4971000" y="2009925"/>
            <a:ext cx="1050925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Columns</a:t>
            </a:r>
            <a:endParaRPr dirty="0"/>
          </a:p>
        </p:txBody>
      </p:sp>
      <p:sp>
        <p:nvSpPr>
          <p:cNvPr id="66" name="Shape 66"/>
          <p:cNvSpPr txBox="1"/>
          <p:nvPr/>
        </p:nvSpPr>
        <p:spPr>
          <a:xfrm rot="-5400000">
            <a:off x="4669525" y="3076725"/>
            <a:ext cx="8190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Index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6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91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reasoning (rule based reasoning)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general to the specific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reasoning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the specific to the general</a:t>
            </a:r>
            <a:endParaRPr/>
          </a:p>
        </p:txBody>
      </p:sp>
      <p:sp>
        <p:nvSpPr>
          <p:cNvPr id="74" name="Shape 74"/>
          <p:cNvSpPr txBox="1"/>
          <p:nvPr/>
        </p:nvSpPr>
        <p:spPr>
          <a:xfrm>
            <a:off x="1524000" y="4314825"/>
            <a:ext cx="1557337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/>
          </a:p>
        </p:txBody>
      </p:sp>
      <p:sp>
        <p:nvSpPr>
          <p:cNvPr id="75" name="Shape 75"/>
          <p:cNvSpPr txBox="1"/>
          <p:nvPr/>
        </p:nvSpPr>
        <p:spPr>
          <a:xfrm>
            <a:off x="5775325" y="4283075"/>
            <a:ext cx="1433858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Facts</a:t>
            </a:r>
            <a:endParaRPr dirty="0"/>
          </a:p>
        </p:txBody>
      </p:sp>
      <p:cxnSp>
        <p:nvCxnSpPr>
          <p:cNvPr id="76" name="Shape 76"/>
          <p:cNvCxnSpPr/>
          <p:nvPr/>
        </p:nvCxnSpPr>
        <p:spPr>
          <a:xfrm>
            <a:off x="3581400" y="45720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00FF"/>
            </a:solidFill>
            <a:prstDash val="solid"/>
            <a:miter lim="8000"/>
            <a:headEnd type="none" w="med" len="med"/>
            <a:tailEnd type="triangle" w="lg" len="lg"/>
          </a:ln>
        </p:spPr>
      </p:cxnSp>
      <p:cxnSp>
        <p:nvCxnSpPr>
          <p:cNvPr id="77" name="Shape 77"/>
          <p:cNvCxnSpPr/>
          <p:nvPr/>
        </p:nvCxnSpPr>
        <p:spPr>
          <a:xfrm rot="10800000">
            <a:off x="350520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78" name="Shape 78"/>
          <p:cNvSpPr txBox="1"/>
          <p:nvPr/>
        </p:nvSpPr>
        <p:spPr>
          <a:xfrm>
            <a:off x="3740150" y="4005262"/>
            <a:ext cx="12128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Deduction</a:t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71792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80" name="Shape 80"/>
          <p:cNvSpPr txBox="1"/>
          <p:nvPr/>
        </p:nvSpPr>
        <p:spPr>
          <a:xfrm>
            <a:off x="2649521" y="6299200"/>
            <a:ext cx="47691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lang="en-US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to be confused with mathematical induction!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Deduction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Rules: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If Betty wears a white dress then it is Sunday.</a:t>
            </a:r>
          </a:p>
          <a:p>
            <a:pPr marL="800100" lvl="1" indent="-34290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Betty wears a white dress.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Deductive step: 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buClr>
                <a:schemeClr val="dk1"/>
              </a:buClr>
              <a:buFont typeface="Noto Sans Symbols"/>
              <a:buChar char="•"/>
            </a:pPr>
            <a:r>
              <a:rPr lang="en-US" dirty="0"/>
              <a:t>Y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 infer or </a:t>
            </a:r>
            <a:r>
              <a:rPr lang="en-US" sz="2800" b="0" i="1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deduce</a:t>
            </a:r>
            <a:r>
              <a:rPr lang="en-US" sz="2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today is Sunday.</a:t>
            </a:r>
            <a:endParaRPr dirty="0"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090426" y="4717678"/>
            <a:ext cx="1496429" cy="28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Today </a:t>
            </a:r>
            <a:r>
              <a:rPr lang="en-US" sz="1200">
                <a:solidFill>
                  <a:schemeClr val="dk1"/>
                </a:solidFill>
              </a:rPr>
              <a:t>is Sunday.</a:t>
            </a:r>
            <a:endParaRPr sz="1200" dirty="0"/>
          </a:p>
        </p:txBody>
      </p:sp>
      <p:cxnSp>
        <p:nvCxnSpPr>
          <p:cNvPr id="90" name="Shape 90"/>
          <p:cNvCxnSpPr/>
          <p:nvPr/>
        </p:nvCxnSpPr>
        <p:spPr>
          <a:xfrm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4" y="5148262"/>
            <a:ext cx="1218193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rgbClr val="0070C0"/>
                </a:solidFill>
                <a:sym typeface="Arial"/>
              </a:rPr>
              <a:t>Deduction</a:t>
            </a:r>
            <a:endParaRPr dirty="0">
              <a:solidFill>
                <a:srgbClr val="0070C0"/>
              </a:solidFill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858644" y="4656484"/>
            <a:ext cx="3364106" cy="4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If Betty wears a white dress then it is Sunday.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Betty wears a white dress.</a:t>
            </a: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 - Induction</a:t>
            </a:r>
            <a:endParaRPr dirty="0"/>
          </a:p>
        </p:txBody>
      </p:sp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Facts: every time you see a swan you notice that the swan is white.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Inductive step: you infer that all swans are white.</a:t>
            </a:r>
            <a:endParaRPr/>
          </a:p>
        </p:txBody>
      </p:sp>
      <p:sp>
        <p:nvSpPr>
          <p:cNvPr id="88" name="Shape 88"/>
          <p:cNvSpPr txBox="1"/>
          <p:nvPr/>
        </p:nvSpPr>
        <p:spPr>
          <a:xfrm>
            <a:off x="517525" y="6415087"/>
            <a:ext cx="7813675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Inference</a:t>
            </a:r>
            <a:r>
              <a:rPr lang="en-US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act or process of drawing a conclusion based solely on what one already knows.</a:t>
            </a:r>
            <a:endParaRPr/>
          </a:p>
        </p:txBody>
      </p:sp>
      <p:sp>
        <p:nvSpPr>
          <p:cNvPr id="89" name="Shape 89"/>
          <p:cNvSpPr txBox="1"/>
          <p:nvPr/>
        </p:nvSpPr>
        <p:spPr>
          <a:xfrm>
            <a:off x="6346903" y="4550413"/>
            <a:ext cx="1925637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  <p:cxnSp>
        <p:nvCxnSpPr>
          <p:cNvPr id="90" name="Shape 90"/>
          <p:cNvCxnSpPr/>
          <p:nvPr/>
        </p:nvCxnSpPr>
        <p:spPr>
          <a:xfrm flipH="1">
            <a:off x="4222750" y="4876800"/>
            <a:ext cx="1676400" cy="0"/>
          </a:xfrm>
          <a:prstGeom prst="straightConnector1">
            <a:avLst/>
          </a:prstGeom>
          <a:noFill/>
          <a:ln w="57150" cap="flat" cmpd="sng">
            <a:solidFill>
              <a:srgbClr val="FF0000"/>
            </a:solidFill>
            <a:prstDash val="solid"/>
            <a:miter lim="8000"/>
            <a:headEnd type="none" w="med" len="med"/>
            <a:tailEnd type="triangle" w="lg" len="lg"/>
          </a:ln>
        </p:spPr>
      </p:cxnSp>
      <p:sp>
        <p:nvSpPr>
          <p:cNvPr id="91" name="Shape 91"/>
          <p:cNvSpPr txBox="1"/>
          <p:nvPr/>
        </p:nvSpPr>
        <p:spPr>
          <a:xfrm>
            <a:off x="4435475" y="5148262"/>
            <a:ext cx="111125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Arial"/>
              <a:buNone/>
            </a:pPr>
            <a:r>
              <a:rPr lang="en-US" sz="18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Induction</a:t>
            </a:r>
            <a:endParaRPr/>
          </a:p>
        </p:txBody>
      </p:sp>
      <p:sp>
        <p:nvSpPr>
          <p:cNvPr id="92" name="Shape 92"/>
          <p:cNvSpPr txBox="1"/>
          <p:nvPr/>
        </p:nvSpPr>
        <p:spPr>
          <a:xfrm>
            <a:off x="2447847" y="4556125"/>
            <a:ext cx="11874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Swans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white.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55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Deduction is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rules employed in the deductive reasoning process are sound, then, what holds in the theory will hold for the deduced facts.</a:t>
            </a:r>
            <a:endParaRPr dirty="0"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Induction is NOT “truth preserving”</a:t>
            </a:r>
            <a:endParaRPr dirty="0"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more of a statistical argument</a:t>
            </a:r>
            <a:endParaRPr dirty="0"/>
          </a:p>
          <a:p>
            <a:pPr marL="742950" lvl="1" indent="-285750">
              <a:lnSpc>
                <a:spcPct val="90000"/>
              </a:lnSpc>
              <a:spcBef>
                <a:spcPts val="480"/>
              </a:spcBef>
              <a:buSzPts val="1800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more swans you see that are white, the more probable it is that all swans are white..</a:t>
            </a:r>
            <a:r>
              <a:rPr lang="en-US" b="1" dirty="0"/>
              <a:t> </a:t>
            </a:r>
            <a:r>
              <a:rPr lang="en-US" sz="2400" b="1" dirty="0"/>
              <a:t>But this does not exclude the existence of black swans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EB4966-8654-464A-9B82-BB1ADD647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143" y="3901385"/>
            <a:ext cx="7609142" cy="2363248"/>
          </a:xfrm>
        </p:spPr>
        <p:txBody>
          <a:bodyPr/>
          <a:lstStyle/>
          <a:p>
            <a:pPr marL="152400" indent="0">
              <a:buNone/>
            </a:pPr>
            <a:r>
              <a:rPr lang="en-US" sz="1800" dirty="0"/>
              <a:t>This is called the </a:t>
            </a:r>
            <a:r>
              <a:rPr lang="en-US" sz="1800" dirty="0">
                <a:hlinkClick r:id="rId3"/>
              </a:rPr>
              <a:t>Black Swan Problem</a:t>
            </a:r>
            <a:r>
              <a:rPr lang="en-US" sz="1800" dirty="0"/>
              <a:t> and is the classic example posed by the philosopher of science </a:t>
            </a:r>
            <a:r>
              <a:rPr lang="en-US" sz="1800" dirty="0">
                <a:hlinkClick r:id="rId4"/>
              </a:rPr>
              <a:t>Karl Popper</a:t>
            </a:r>
            <a:r>
              <a:rPr lang="en-US" sz="1800" dirty="0"/>
              <a:t> in the early twentieth century.  It roughly states that learning/induction is always a probabilistic argument since we can only learn from a limited number of observations (D) and make generalization from those on the universe at large (X).  On a more technical level it argues this point based on </a:t>
            </a:r>
            <a:r>
              <a:rPr lang="en-US" sz="1800" i="1" dirty="0"/>
              <a:t>falsifiability of a hypothesis</a:t>
            </a:r>
            <a:r>
              <a:rPr lang="en-US" sz="1800" dirty="0"/>
              <a:t>.</a:t>
            </a:r>
          </a:p>
        </p:txBody>
      </p:sp>
      <p:pic>
        <p:nvPicPr>
          <p:cNvPr id="106" name="Shape 106" descr="swans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72000" y="593367"/>
            <a:ext cx="3262658" cy="283563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 txBox="1"/>
          <p:nvPr/>
        </p:nvSpPr>
        <p:spPr>
          <a:xfrm>
            <a:off x="2214521" y="2315265"/>
            <a:ext cx="3262658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 ≡ observations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 ≡ universe of all swans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Different Styles of Machine Learning</a:t>
            </a:r>
            <a:endParaRPr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learning needs explicit examples of the concept to be learned (e.g. white swans, playing tenni</a:t>
            </a:r>
            <a:r>
              <a:rPr lang="en-US"/>
              <a:t>s, </a:t>
            </a:r>
            <a:r>
              <a:rPr lang="en-US" i="1"/>
              <a:t>etc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•"/>
            </a:pPr>
            <a:r>
              <a:rPr lang="en-US" sz="30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Unsupervised</a:t>
            </a:r>
            <a:r>
              <a:rPr lang="en-US"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Learning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Noto Sans Symbols"/>
              <a:buChar char="●"/>
            </a:pP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learner discovers autonomously any structure in </a:t>
            </a:r>
            <a:r>
              <a:rPr lang="en-US"/>
              <a:t>a</a:t>
            </a:r>
            <a:r>
              <a:rPr lang="en-US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domain that might represent an interesting concept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Knowledge - Representing what has been learned </a:t>
            </a:r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1524000" y="1905000"/>
            <a:ext cx="73152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If-then-else rules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Association rules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Noto Sans Symbols"/>
              <a:buChar char="•"/>
            </a:pPr>
            <a:r>
              <a:rPr lang="en-US" sz="2600" b="0" i="0" u="sng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Sub-Symbolic</a:t>
            </a:r>
            <a:r>
              <a:rPr lang="en-US" sz="2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Learners (non-transparent models)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/>
              <a:t>(Deep) 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Neural Networks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Clustering (Self-Organizing Maps, k-Means)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</a:pP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Support Vector Machines</a:t>
            </a:r>
            <a:endParaRPr/>
          </a:p>
          <a:p>
            <a:pPr marL="342900" marR="0" lvl="0" indent="-2362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13226</TotalTime>
  <Words>1767</Words>
  <Application>Microsoft Macintosh PowerPoint</Application>
  <PresentationFormat>On-screen Show (4:3)</PresentationFormat>
  <Paragraphs>842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Noto Sans Symbols</vt:lpstr>
      <vt:lpstr>Times New Roman</vt:lpstr>
      <vt:lpstr>Simple Light</vt:lpstr>
      <vt:lpstr>The Pipeline</vt:lpstr>
      <vt:lpstr>Machine Learning</vt:lpstr>
      <vt:lpstr>Inductive Reasoning</vt:lpstr>
      <vt:lpstr>Example - Deduction</vt:lpstr>
      <vt:lpstr>Example - Induction</vt:lpstr>
      <vt:lpstr>Observation</vt:lpstr>
      <vt:lpstr>Observation</vt:lpstr>
      <vt:lpstr>Different Styles of Machine Learning</vt:lpstr>
      <vt:lpstr>Knowledge - Representing what has been learned </vt:lpstr>
      <vt:lpstr>Decision Trees</vt:lpstr>
      <vt:lpstr>Play Tennis Example</vt:lpstr>
      <vt:lpstr>Decision Tree Learning</vt:lpstr>
      <vt:lpstr>Interpreting a DT</vt:lpstr>
      <vt:lpstr>Interpreting a DT</vt:lpstr>
      <vt:lpstr>DT: Explanation &amp; Prediction</vt:lpstr>
      <vt:lpstr>Constructing DTs</vt:lpstr>
      <vt:lpstr>Entropy</vt:lpstr>
      <vt:lpstr>Partitioning the Data Set</vt:lpstr>
      <vt:lpstr>Partitioning in Action</vt:lpstr>
      <vt:lpstr>Recursive Partitioning (ID3)</vt:lpstr>
      <vt:lpstr>Recursive Partitioning</vt:lpstr>
      <vt:lpstr>Recursive Partitioning</vt:lpstr>
      <vt:lpstr>Recursive Partitioning</vt:lpstr>
      <vt:lpstr>Recursive Partitioning</vt:lpstr>
      <vt:lpstr>Recursive Partitioning</vt:lpstr>
      <vt:lpstr>Machine Learning in Python - Scikit-Learn</vt:lpstr>
      <vt:lpstr>SKlearn Decision Tree Basics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cp:lastModifiedBy>Lutz Hamel</cp:lastModifiedBy>
  <cp:revision>9</cp:revision>
  <cp:lastPrinted>2019-02-13T11:24:10Z</cp:lastPrinted>
  <dcterms:modified xsi:type="dcterms:W3CDTF">2024-02-01T19:00:42Z</dcterms:modified>
</cp:coreProperties>
</file>