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s3SibVaP0ta0Z0LU7N6SVCyh+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a4929e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a4929e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16" name="Google Shape;16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Arial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Arial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rial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homepage.cs.uri.edu/faculty/hamel/" TargetMode="External"/><Relationship Id="rId4" Type="http://schemas.openxmlformats.org/officeDocument/2006/relationships/hyperlink" Target="mailto:lutzhamel@uri.edu" TargetMode="External"/><Relationship Id="rId5" Type="http://schemas.openxmlformats.org/officeDocument/2006/relationships/hyperlink" Target="https://lutzhamel.github.io/CSC310/" TargetMode="External"/><Relationship Id="rId6" Type="http://schemas.openxmlformats.org/officeDocument/2006/relationships/hyperlink" Target="https://jakevdp.github.io/PythonDataScienceHandbook/" TargetMode="External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ta-science-illustration-­Feature_1290x688_MS-940x501.jpg" id="54" name="Google Shape;54;p1"/>
          <p:cNvPicPr preferRelativeResize="0"/>
          <p:nvPr/>
        </p:nvPicPr>
        <p:blipFill rotWithShape="1">
          <a:blip r:embed="rId3">
            <a:alphaModFix amt="46000"/>
          </a:blip>
          <a:srcRect b="0" l="0" r="0" t="0"/>
          <a:stretch/>
        </p:blipFill>
        <p:spPr>
          <a:xfrm>
            <a:off x="95250" y="185750"/>
            <a:ext cx="8934301" cy="47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</a:pPr>
            <a:r>
              <a:rPr lang="en"/>
              <a:t>Programming for Data Science</a:t>
            </a:r>
            <a:endParaRPr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CSC310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a4929e36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vs. Inferential Statistics</a:t>
            </a:r>
            <a:endParaRPr/>
          </a:p>
        </p:txBody>
      </p:sp>
      <p:sp>
        <p:nvSpPr>
          <p:cNvPr id="126" name="Google Shape;126;g2ba4929e367_0_0"/>
          <p:cNvSpPr txBox="1"/>
          <p:nvPr>
            <p:ph idx="1" type="body"/>
          </p:nvPr>
        </p:nvSpPr>
        <p:spPr>
          <a:xfrm>
            <a:off x="311700" y="1152475"/>
            <a:ext cx="8520600" cy="3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Purpose</a:t>
            </a:r>
            <a:r>
              <a:rPr lang="en"/>
              <a:t>: Descriptive statistics aim to summarize data, while inferential statistics aim to make predictions or generalizations about a population from a sample.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coverage</a:t>
            </a:r>
            <a:r>
              <a:rPr lang="en"/>
              <a:t>: Descriptive statistics deal with the entire dataset, whereas inferential statistics focus on samples from which to generalize about a population.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Analysis outcome</a:t>
            </a:r>
            <a:r>
              <a:rPr lang="en"/>
              <a:t>: The outcome of descriptive statistics is a summary of data, while the outcome of inferential statistics is predictions, decisions, or inferences about population 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In summary</a:t>
            </a:r>
            <a:r>
              <a:rPr lang="en"/>
              <a:t>, descriptive statistics help describe, show, or summarize data in a meaningful way, allowing the data to be visualized easily, whereas inferential statistics take data from a sample and make inferences or predictions about a population.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32" name="Google Shape;132;p11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do we ask the right questions?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☞ Domain Expertise!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Knowledge cannot be generated in a vacuum.  You need the context of a domain in order to generate new insights. E.g. bioinformatics, climate modeling, sales forecasting, </a:t>
            </a:r>
            <a:r>
              <a:rPr i="1" lang="en" sz="1100">
                <a:solidFill>
                  <a:schemeClr val="dk1"/>
                </a:solidFill>
              </a:rPr>
              <a:t>etc.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1"/>
          <p:cNvSpPr/>
          <p:nvPr/>
        </p:nvSpPr>
        <p:spPr>
          <a:xfrm rot="1256811">
            <a:off x="5665500" y="2068198"/>
            <a:ext cx="1225168" cy="3655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Course Details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57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Dr Lutz Hamel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Best way to get in touch - email: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lutzhamel@uri.edu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Everything is online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/>
              <a:t>Assignments &amp; Gradebook &amp; Syllabus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/>
              <a:t>BrightSpace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/>
              <a:t>Lecture Notes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https://lutzhamel.github.io/CSC310/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Book</a:t>
            </a:r>
            <a:endParaRPr/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Python Data Science Handbook</a:t>
            </a:r>
            <a:endParaRPr/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79955" y="445025"/>
            <a:ext cx="2552345" cy="3369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It relies on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computer science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AI, data structures, algorithms, visualization, big data support, and general programming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statistics/mathematics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</a:t>
            </a:r>
            <a:r>
              <a:rPr lang="en">
                <a:solidFill>
                  <a:schemeClr val="dk1"/>
                </a:solidFill>
              </a:rPr>
              <a:t>data models</a:t>
            </a:r>
            <a:r>
              <a:rPr lang="en" sz="1200">
                <a:solidFill>
                  <a:schemeClr val="dk1"/>
                </a:solidFill>
              </a:rPr>
              <a:t> and inference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</a:rPr>
              <a:t>domain expertise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for asking questions and interpreting results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77" name="Google Shape;77;p4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do we do that?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☞ We build MODELS of data!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"/>
          <p:cNvSpPr/>
          <p:nvPr/>
        </p:nvSpPr>
        <p:spPr>
          <a:xfrm>
            <a:off x="5793950" y="3744675"/>
            <a:ext cx="12252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152400" y="572325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184250" y="2242725"/>
            <a:ext cx="38016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Lots of data - very little information!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model -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decision tree!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layTennis.jpg"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98725"/>
            <a:ext cx="4591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152400" y="712350"/>
            <a:ext cx="401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Models: Play Tennis</a:t>
            </a:r>
            <a:endParaRPr/>
          </a:p>
        </p:txBody>
      </p:sp>
      <p:pic>
        <p:nvPicPr>
          <p:cNvPr descr="figure3.1.jpg"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8300" y="1627325"/>
            <a:ext cx="4403300" cy="268988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yTennis.jpg" id="94" name="Google Shape;9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398725"/>
            <a:ext cx="4283500" cy="300378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690050" y="4489675"/>
            <a:ext cx="73332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☞This model summarizes the whole table correctly!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935400" y="1097450"/>
            <a:ext cx="3056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ID3 Decision Tree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Where does the data come from?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☞ The data pipeline!</a:t>
            </a: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/>
          <p:nvPr/>
        </p:nvSpPr>
        <p:spPr>
          <a:xfrm rot="5400000">
            <a:off x="7165550" y="2068275"/>
            <a:ext cx="12252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The Data Pipeline</a:t>
            </a:r>
            <a:endParaRPr/>
          </a:p>
        </p:txBody>
      </p:sp>
      <p:pic>
        <p:nvPicPr>
          <p:cNvPr descr="data-pipline.png"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398725"/>
            <a:ext cx="61912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"/>
              <a:t>What is Data Science?</a:t>
            </a:r>
            <a:endParaRPr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311700" y="2159250"/>
            <a:ext cx="4312200" cy="19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do we preprocess our data for model building?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☞ Statistics!</a:t>
            </a: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Descriptive Statistics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Missing Value Processing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</a:rPr>
              <a:t>Normalization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843375" y="1128400"/>
            <a:ext cx="6773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☞ Data science is the discipline of the extraction of knowledge from data.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575" y="1949363"/>
            <a:ext cx="2590800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/>
          <p:nvPr/>
        </p:nvSpPr>
        <p:spPr>
          <a:xfrm>
            <a:off x="5284487" y="2830275"/>
            <a:ext cx="1225200" cy="36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