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79" r:id="rId13"/>
    <p:sldId id="263" r:id="rId14"/>
    <p:sldId id="262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 so easy in multi-layer neural networks – the error can occur deep in the network!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16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signal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 at the output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 by propagating the error back</a:t>
            </a:r>
            <a:r>
              <a:rPr lang="en-US" dirty="0">
                <a:solidFill>
                  <a:schemeClr val="dk1"/>
                </a:solidFill>
              </a:rPr>
              <a:t> through the network.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D7294-7CA7-6740-882F-8E044BD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Propagation Training</a:t>
            </a:r>
          </a:p>
        </p:txBody>
      </p:sp>
      <p:pic>
        <p:nvPicPr>
          <p:cNvPr id="1026" name="Picture 2" descr="Backpropagation GIF from machinelearningknowledge.ai">
            <a:extLst>
              <a:ext uri="{FF2B5EF4-FFF2-40B4-BE49-F238E27FC236}">
                <a16:creationId xmlns:a16="http://schemas.microsoft.com/office/drawing/2014/main" id="{1BB768DD-5D1F-1340-9372-3B78BBBC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27" y="1699162"/>
            <a:ext cx="5940301" cy="445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85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 dirty="0"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/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blipFill>
                <a:blip r:embed="rId3"/>
                <a:stretch>
                  <a:fillRect l="-363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/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blipFill>
                <a:blip r:embed="rId4"/>
                <a:stretch>
                  <a:fillRect l="-217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/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blipFill>
                <a:blip r:embed="rId5"/>
                <a:stretch>
                  <a:fillRect l="-2000" r="-1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/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blipFill>
                <a:blip r:embed="rId6"/>
                <a:stretch>
                  <a:fillRect l="-2970" t="-22222" r="-9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/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blipFill>
                <a:blip r:embed="rId7"/>
                <a:stretch>
                  <a:fillRect l="-156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/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blipFill>
                <a:blip r:embed="rId8"/>
                <a:stretch>
                  <a:fillRect l="-3093" t="-22222" r="-206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523A5-85F2-C342-933D-F69423F8AA3C}"/>
              </a:ext>
            </a:extLst>
          </p:cNvPr>
          <p:cNvSpPr txBox="1"/>
          <p:nvPr/>
        </p:nvSpPr>
        <p:spPr>
          <a:xfrm>
            <a:off x="2230582" y="164868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20F50-759C-2A4B-992B-5E1BA060903E}"/>
              </a:ext>
            </a:extLst>
          </p:cNvPr>
          <p:cNvSpPr txBox="1"/>
          <p:nvPr/>
        </p:nvSpPr>
        <p:spPr>
          <a:xfrm>
            <a:off x="2230582" y="224438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node error)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0D3B-CEFB-054D-A672-7FFCF0BC3E43}"/>
              </a:ext>
            </a:extLst>
          </p:cNvPr>
          <p:cNvSpPr txBox="1"/>
          <p:nvPr/>
        </p:nvSpPr>
        <p:spPr>
          <a:xfrm>
            <a:off x="2230582" y="259044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5E9F96-159D-594E-BA7A-B4B6F66BE754}"/>
              </a:ext>
            </a:extLst>
          </p:cNvPr>
          <p:cNvSpPr txBox="1"/>
          <p:nvPr/>
        </p:nvSpPr>
        <p:spPr>
          <a:xfrm>
            <a:off x="2230582" y="3116286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(hidden node error)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1600B8-98F3-684D-86CE-ECE05484668E}"/>
              </a:ext>
            </a:extLst>
          </p:cNvPr>
          <p:cNvSpPr txBox="1"/>
          <p:nvPr/>
        </p:nvSpPr>
        <p:spPr>
          <a:xfrm>
            <a:off x="2230582" y="346233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/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1800" dirty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blipFill>
                <a:blip r:embed="rId9"/>
                <a:stretch>
                  <a:fillRect l="-11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0038DD-6EE8-A846-BDDC-89591B0509AE}"/>
              </a:ext>
            </a:extLst>
          </p:cNvPr>
          <p:cNvSpPr txBox="1"/>
          <p:nvPr/>
        </p:nvSpPr>
        <p:spPr>
          <a:xfrm>
            <a:off x="6483927" y="418407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to work transfer</a:t>
            </a:r>
          </a:p>
          <a:p>
            <a:r>
              <a:rPr lang="en-US" dirty="0"/>
              <a:t>Function has to be smooth!!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EFD1F-B3C5-054C-AD7F-0379A8097D53}"/>
              </a:ext>
            </a:extLst>
          </p:cNvPr>
          <p:cNvCxnSpPr/>
          <p:nvPr/>
        </p:nvCxnSpPr>
        <p:spPr>
          <a:xfrm flipH="1">
            <a:off x="6148390" y="4495800"/>
            <a:ext cx="22066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y’ = label for e from training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(y’ - y)</a:t>
            </a:r>
            <a:r>
              <a:rPr lang="en-US" sz="14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hidden node h using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in terms of weights w as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instance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478556" y="4553668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i="1" dirty="0">
                  <a:latin typeface="Times New Roman"/>
                  <a:cs typeface="Times New Roman"/>
                  <a:sym typeface="Times New Roman"/>
                </a:rPr>
                <a:t>E</a:t>
              </a:r>
              <a:endParaRPr dirty="0"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dirty="0"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 dirty="0"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dirty="0"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dirty="0"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 err="1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 dirty="0"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/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blipFill>
                <a:blip r:embed="rId6"/>
                <a:stretch>
                  <a:fillRect l="-1596" t="-35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C94913-3B3E-AD46-A806-974DF72A3675}"/>
              </a:ext>
            </a:extLst>
          </p:cNvPr>
          <p:cNvSpPr txBox="1"/>
          <p:nvPr/>
        </p:nvSpPr>
        <p:spPr>
          <a:xfrm>
            <a:off x="1080556" y="5869561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☞ Backpropagation can be understood as a </a:t>
            </a:r>
            <a:r>
              <a:rPr lang="en-US" sz="2000" u="sng" dirty="0"/>
              <a:t>stochastic gradient </a:t>
            </a:r>
          </a:p>
          <a:p>
            <a:r>
              <a:rPr lang="en-US" sz="2000" u="sng" dirty="0"/>
              <a:t>search</a:t>
            </a:r>
            <a:r>
              <a:rPr lang="en-US" sz="2000" dirty="0"/>
              <a:t> on the error surface of the network.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E290E-67DD-EF48-ACA9-7DDB2F93A0C8}"/>
              </a:ext>
            </a:extLst>
          </p:cNvPr>
          <p:cNvSpPr txBox="1"/>
          <p:nvPr/>
        </p:nvSpPr>
        <p:spPr>
          <a:xfrm>
            <a:off x="904168" y="5374301"/>
            <a:ext cx="7335663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architecture is sometimes also called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ability to invent new representations of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is a popular building block in deep-learning.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(linear) classification tasks.</a:t>
            </a:r>
            <a:endParaRPr dirty="0"/>
          </a:p>
        </p:txBody>
      </p:sp>
      <p:pic>
        <p:nvPicPr>
          <p:cNvPr id="5" name="Shape 76">
            <a:extLst>
              <a:ext uri="{FF2B5EF4-FFF2-40B4-BE49-F238E27FC236}">
                <a16:creationId xmlns:a16="http://schemas.microsoft.com/office/drawing/2014/main" id="{BFA5DABC-7C8A-4748-860F-24F230EFB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825" y="4507778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76">
            <a:extLst>
              <a:ext uri="{FF2B5EF4-FFF2-40B4-BE49-F238E27FC236}">
                <a16:creationId xmlns:a16="http://schemas.microsoft.com/office/drawing/2014/main" id="{21D2BEE9-5E65-2C48-9718-93ADEDFBA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819" y="2024280"/>
            <a:ext cx="3562350" cy="21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2989118" y="3941654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2501900" y="4088552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 dirty="0"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4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(ANNs)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Linear/Input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77963-37E7-5947-92AE-E16CC5BDD67D}"/>
              </a:ext>
            </a:extLst>
          </p:cNvPr>
          <p:cNvSpPr txBox="1"/>
          <p:nvPr/>
        </p:nvSpPr>
        <p:spPr>
          <a:xfrm>
            <a:off x="6816436" y="41009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smooth</a:t>
            </a:r>
          </a:p>
          <a:p>
            <a:r>
              <a:rPr lang="en-US" dirty="0"/>
              <a:t>Transfer function!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F1011C-B8F4-FC48-AFCB-E211EBF2C513}"/>
              </a:ext>
            </a:extLst>
          </p:cNvPr>
          <p:cNvCxnSpPr/>
          <p:nvPr/>
        </p:nvCxnSpPr>
        <p:spPr>
          <a:xfrm flipH="1">
            <a:off x="7024255" y="4624165"/>
            <a:ext cx="138545" cy="33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1066</Words>
  <Application>Microsoft Macintosh PowerPoint</Application>
  <PresentationFormat>On-screen Show (4:3)</PresentationFormat>
  <Paragraphs>214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Noto Sans Symbols</vt:lpstr>
      <vt:lpstr>Times New Roman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 (ANNs)</vt:lpstr>
      <vt:lpstr>How do we train?</vt:lpstr>
      <vt:lpstr>Artificial Neural Networks</vt:lpstr>
      <vt:lpstr>Back Propagation Training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16</cp:revision>
  <dcterms:modified xsi:type="dcterms:W3CDTF">2024-03-03T13:43:59Z</dcterms:modified>
</cp:coreProperties>
</file>