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82" r:id="rId2"/>
    <p:sldId id="256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3" r:id="rId21"/>
    <p:sldId id="275" r:id="rId22"/>
    <p:sldId id="276" r:id="rId23"/>
    <p:sldId id="277" r:id="rId24"/>
    <p:sldId id="278" r:id="rId25"/>
    <p:sldId id="284" r:id="rId26"/>
    <p:sldId id="280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056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lsifiabil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Karl_Popp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BA441-CF2B-8B4C-80C3-A8BCB1F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BB8F4-FC9C-CF4E-B5F9-11EB8D4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0291"/>
            <a:ext cx="8520600" cy="3071542"/>
          </a:xfrm>
        </p:spPr>
        <p:txBody>
          <a:bodyPr/>
          <a:lstStyle/>
          <a:p>
            <a:r>
              <a:rPr lang="en-US" dirty="0"/>
              <a:t>We have looked at importing, exploring and transforming data.</a:t>
            </a:r>
          </a:p>
          <a:p>
            <a:r>
              <a:rPr lang="en-US" dirty="0"/>
              <a:t>Now it is time to do something with our data: </a:t>
            </a:r>
            <a:r>
              <a:rPr lang="en-US" b="1" dirty="0"/>
              <a:t>MODELS</a:t>
            </a:r>
            <a:r>
              <a:rPr lang="en-US" dirty="0"/>
              <a:t>!</a:t>
            </a:r>
          </a:p>
          <a:p>
            <a:r>
              <a:rPr lang="en-US" dirty="0"/>
              <a:t>Here we discuss one of the most straight forward machine learning models: </a:t>
            </a:r>
            <a:r>
              <a:rPr lang="en-US" b="1" dirty="0"/>
              <a:t>the decision tree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212FD-A8AC-3140-B1F4-CCCE8A03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6266"/>
            <a:ext cx="8534400" cy="1320800"/>
          </a:xfrm>
          <a:prstGeom prst="rect">
            <a:avLst/>
          </a:prstGeom>
        </p:spPr>
      </p:pic>
      <p:sp>
        <p:nvSpPr>
          <p:cNvPr id="7" name="Sun 6">
            <a:extLst>
              <a:ext uri="{FF2B5EF4-FFF2-40B4-BE49-F238E27FC236}">
                <a16:creationId xmlns:a16="http://schemas.microsoft.com/office/drawing/2014/main" id="{81342CB6-FCA6-284C-9308-3CEB3BF9DCB6}"/>
              </a:ext>
            </a:extLst>
          </p:cNvPr>
          <p:cNvSpPr/>
          <p:nvPr/>
        </p:nvSpPr>
        <p:spPr>
          <a:xfrm>
            <a:off x="5375563" y="1166083"/>
            <a:ext cx="1953491" cy="1826498"/>
          </a:xfrm>
          <a:prstGeom prst="sun">
            <a:avLst/>
          </a:prstGeom>
          <a:solidFill>
            <a:srgbClr val="FF0000">
              <a:alpha val="12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pic>
        <p:nvPicPr>
          <p:cNvPr id="143" name="Shape 143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971800"/>
            <a:ext cx="18859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956BE-18B9-2941-B245-55870346D1C0}"/>
              </a:ext>
            </a:extLst>
          </p:cNvPr>
          <p:cNvSpPr txBox="1"/>
          <p:nvPr/>
        </p:nvSpPr>
        <p:spPr>
          <a:xfrm>
            <a:off x="7433953" y="85502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ID3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2971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 that get better with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given a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some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measure.</a:t>
            </a:r>
            <a:endParaRPr i="1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classify news articles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recognize spoken words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play board games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navigate </a:t>
            </a:r>
            <a:r>
              <a:rPr lang="en-US" sz="2000"/>
              <a:t>(e.g. self-driving cars)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Usually involves some sort of </a:t>
            </a: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step.</a:t>
            </a:r>
            <a:endParaRPr/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88A81D-006F-CC4B-9DBC-B68FB746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ID3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3BBE8-059B-E341-952F-992556AA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43791"/>
            <a:ext cx="8520600" cy="2790703"/>
          </a:xfrm>
          <a:ln>
            <a:solidFill>
              <a:schemeClr val="dk2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/>
              <a:t>Function ID3 (</a:t>
            </a:r>
            <a:r>
              <a:rPr lang="en-US" dirty="0" err="1"/>
              <a:t>S:Dataset</a:t>
            </a:r>
            <a:r>
              <a:rPr lang="en-US" dirty="0"/>
              <a:t>) return </a:t>
            </a:r>
            <a:r>
              <a:rPr lang="en-US" dirty="0" err="1"/>
              <a:t>T:Tree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Calculate the entropy of every variable in S </a:t>
            </a:r>
          </a:p>
          <a:p>
            <a:pPr>
              <a:buFont typeface="+mj-lt"/>
              <a:buAutoNum type="arabicPeriod"/>
            </a:pPr>
            <a:r>
              <a:rPr lang="en-US" dirty="0"/>
              <a:t>Partition ("split") the S into subsets using the variable for which the resulting entropy after splitting is minimized.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a decision tree node containing that variable.  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branch for each label in the variable.</a:t>
            </a:r>
          </a:p>
          <a:p>
            <a:pPr>
              <a:buFont typeface="+mj-lt"/>
              <a:buAutoNum type="arabicPeriod"/>
            </a:pPr>
            <a:r>
              <a:rPr lang="en-US" dirty="0"/>
              <a:t>Recurse on subsets using the </a:t>
            </a:r>
            <a:r>
              <a:rPr lang="en-US" i="1" dirty="0"/>
              <a:t>remaining variables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 the resulting tree.</a:t>
            </a:r>
          </a:p>
        </p:txBody>
      </p:sp>
    </p:spTree>
    <p:extLst>
      <p:ext uri="{BB962C8B-B14F-4D97-AF65-F5344CB8AC3E}">
        <p14:creationId xmlns:p14="http://schemas.microsoft.com/office/powerpoint/2010/main" val="1386768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>
            <p:extLst>
              <p:ext uri="{D42A27DB-BD31-4B8C-83A1-F6EECF244321}">
                <p14:modId xmlns:p14="http://schemas.microsoft.com/office/powerpoint/2010/main" val="3699141792"/>
              </p:ext>
            </p:extLst>
          </p:nvPr>
        </p:nvGraphicFramePr>
        <p:xfrm>
          <a:off x="533400" y="4559300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01242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1" name="Shape 301"/>
          <p:cNvGraphicFramePr/>
          <p:nvPr>
            <p:extLst>
              <p:ext uri="{D42A27DB-BD31-4B8C-83A1-F6EECF244321}">
                <p14:modId xmlns:p14="http://schemas.microsoft.com/office/powerpoint/2010/main" val="498288412"/>
              </p:ext>
            </p:extLst>
          </p:nvPr>
        </p:nvGraphicFramePr>
        <p:xfrm>
          <a:off x="3276600" y="5778500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3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4795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2" name="Shape 302"/>
          <p:cNvGraphicFramePr/>
          <p:nvPr>
            <p:extLst>
              <p:ext uri="{D42A27DB-BD31-4B8C-83A1-F6EECF244321}">
                <p14:modId xmlns:p14="http://schemas.microsoft.com/office/powerpoint/2010/main" val="4008570109"/>
              </p:ext>
            </p:extLst>
          </p:nvPr>
        </p:nvGraphicFramePr>
        <p:xfrm>
          <a:off x="5715000" y="4483100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2918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>
            <p:extLst>
              <p:ext uri="{D42A27DB-BD31-4B8C-83A1-F6EECF244321}">
                <p14:modId xmlns:p14="http://schemas.microsoft.com/office/powerpoint/2010/main" val="994539846"/>
              </p:ext>
            </p:extLst>
          </p:nvPr>
        </p:nvGraphicFramePr>
        <p:xfrm>
          <a:off x="5638800" y="609600"/>
          <a:ext cx="3200400" cy="31908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47985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>
            <p:extLst>
              <p:ext uri="{D42A27DB-BD31-4B8C-83A1-F6EECF244321}">
                <p14:modId xmlns:p14="http://schemas.microsoft.com/office/powerpoint/2010/main" val="2170434877"/>
              </p:ext>
            </p:extLst>
          </p:nvPr>
        </p:nvGraphicFramePr>
        <p:xfrm>
          <a:off x="533400" y="1905000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52038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6" name="Shape 316"/>
          <p:cNvGraphicFramePr/>
          <p:nvPr>
            <p:extLst>
              <p:ext uri="{D42A27DB-BD31-4B8C-83A1-F6EECF244321}">
                <p14:modId xmlns:p14="http://schemas.microsoft.com/office/powerpoint/2010/main" val="3921175366"/>
              </p:ext>
            </p:extLst>
          </p:nvPr>
        </p:nvGraphicFramePr>
        <p:xfrm>
          <a:off x="3276600" y="3124200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16847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2188979317"/>
              </p:ext>
            </p:extLst>
          </p:nvPr>
        </p:nvGraphicFramePr>
        <p:xfrm>
          <a:off x="5715000" y="1828800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0978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>
            <p:extLst>
              <p:ext uri="{D42A27DB-BD31-4B8C-83A1-F6EECF244321}">
                <p14:modId xmlns:p14="http://schemas.microsoft.com/office/powerpoint/2010/main" val="3587910877"/>
              </p:ext>
            </p:extLst>
          </p:nvPr>
        </p:nvGraphicFramePr>
        <p:xfrm>
          <a:off x="533400" y="1905000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46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1586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9" name="Shape 329"/>
          <p:cNvGraphicFramePr/>
          <p:nvPr>
            <p:extLst>
              <p:ext uri="{D42A27DB-BD31-4B8C-83A1-F6EECF244321}">
                <p14:modId xmlns:p14="http://schemas.microsoft.com/office/powerpoint/2010/main" val="2070479031"/>
              </p:ext>
            </p:extLst>
          </p:nvPr>
        </p:nvGraphicFramePr>
        <p:xfrm>
          <a:off x="3276600" y="3124200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2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57461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0" name="Shape 330"/>
          <p:cNvGraphicFramePr/>
          <p:nvPr>
            <p:extLst>
              <p:ext uri="{D42A27DB-BD31-4B8C-83A1-F6EECF244321}">
                <p14:modId xmlns:p14="http://schemas.microsoft.com/office/powerpoint/2010/main" val="3545539690"/>
              </p:ext>
            </p:extLst>
          </p:nvPr>
        </p:nvGraphicFramePr>
        <p:xfrm>
          <a:off x="5715000" y="1828800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6264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>
            <p:extLst>
              <p:ext uri="{D42A27DB-BD31-4B8C-83A1-F6EECF244321}">
                <p14:modId xmlns:p14="http://schemas.microsoft.com/office/powerpoint/2010/main" val="3655496543"/>
              </p:ext>
            </p:extLst>
          </p:nvPr>
        </p:nvGraphicFramePr>
        <p:xfrm>
          <a:off x="76200" y="5252981"/>
          <a:ext cx="2590775" cy="8524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53392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7" name="Shape 337"/>
          <p:cNvGraphicFramePr/>
          <p:nvPr>
            <p:extLst>
              <p:ext uri="{D42A27DB-BD31-4B8C-83A1-F6EECF244321}">
                <p14:modId xmlns:p14="http://schemas.microsoft.com/office/powerpoint/2010/main" val="1287343673"/>
              </p:ext>
            </p:extLst>
          </p:nvPr>
        </p:nvGraphicFramePr>
        <p:xfrm>
          <a:off x="1752600" y="4527550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6394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8" name="Shape 338"/>
          <p:cNvCxnSpPr>
            <a:cxnSpLocks/>
            <a:stCxn id="334" idx="2"/>
            <a:endCxn id="336" idx="0"/>
          </p:cNvCxnSpPr>
          <p:nvPr/>
        </p:nvCxnSpPr>
        <p:spPr>
          <a:xfrm flipH="1">
            <a:off x="1371587" y="3597275"/>
            <a:ext cx="241313" cy="16557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>
            <a:cxnSpLocks/>
            <a:stCxn id="334" idx="2"/>
            <a:endCxn id="337" idx="0"/>
          </p:cNvCxnSpPr>
          <p:nvPr/>
        </p:nvCxnSpPr>
        <p:spPr>
          <a:xfrm>
            <a:off x="1612900" y="3597275"/>
            <a:ext cx="1435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10" descr="decision-tree">
            <a:extLst>
              <a:ext uri="{FF2B5EF4-FFF2-40B4-BE49-F238E27FC236}">
                <a16:creationId xmlns:a16="http://schemas.microsoft.com/office/drawing/2014/main" id="{6251B7A6-31D4-024C-AF54-5F590256FE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1756" y="5033083"/>
            <a:ext cx="2792388" cy="14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235499" y="-1813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 dirty="0"/>
          </a:p>
        </p:txBody>
      </p:sp>
      <p:sp>
        <p:nvSpPr>
          <p:cNvPr id="346" name="Shape 346"/>
          <p:cNvSpPr txBox="1"/>
          <p:nvPr/>
        </p:nvSpPr>
        <p:spPr>
          <a:xfrm>
            <a:off x="3821112" y="345381"/>
            <a:ext cx="674687" cy="269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 dirty="0"/>
          </a:p>
        </p:txBody>
      </p:sp>
      <p:graphicFrame>
        <p:nvGraphicFramePr>
          <p:cNvPr id="347" name="Shape 347"/>
          <p:cNvGraphicFramePr/>
          <p:nvPr>
            <p:extLst>
              <p:ext uri="{D42A27DB-BD31-4B8C-83A1-F6EECF244321}">
                <p14:modId xmlns:p14="http://schemas.microsoft.com/office/powerpoint/2010/main" val="2928764154"/>
              </p:ext>
            </p:extLst>
          </p:nvPr>
        </p:nvGraphicFramePr>
        <p:xfrm>
          <a:off x="533400" y="954981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37337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8" name="Shape 348"/>
          <p:cNvGraphicFramePr/>
          <p:nvPr>
            <p:extLst>
              <p:ext uri="{D42A27DB-BD31-4B8C-83A1-F6EECF244321}">
                <p14:modId xmlns:p14="http://schemas.microsoft.com/office/powerpoint/2010/main" val="2422478989"/>
              </p:ext>
            </p:extLst>
          </p:nvPr>
        </p:nvGraphicFramePr>
        <p:xfrm>
          <a:off x="3276600" y="2174181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07203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9" name="Shape 349"/>
          <p:cNvGraphicFramePr/>
          <p:nvPr>
            <p:extLst>
              <p:ext uri="{D42A27DB-BD31-4B8C-83A1-F6EECF244321}">
                <p14:modId xmlns:p14="http://schemas.microsoft.com/office/powerpoint/2010/main" val="736683586"/>
              </p:ext>
            </p:extLst>
          </p:nvPr>
        </p:nvGraphicFramePr>
        <p:xfrm>
          <a:off x="5715000" y="878781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6626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615256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615256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615256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2377381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018606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>
            <p:extLst>
              <p:ext uri="{D42A27DB-BD31-4B8C-83A1-F6EECF244321}">
                <p14:modId xmlns:p14="http://schemas.microsoft.com/office/powerpoint/2010/main" val="192471803"/>
              </p:ext>
            </p:extLst>
          </p:nvPr>
        </p:nvGraphicFramePr>
        <p:xfrm>
          <a:off x="76200" y="4279206"/>
          <a:ext cx="2590775" cy="8524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8845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739629991"/>
              </p:ext>
            </p:extLst>
          </p:nvPr>
        </p:nvGraphicFramePr>
        <p:xfrm>
          <a:off x="1752600" y="3577531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1986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7" name="Shape 357"/>
          <p:cNvCxnSpPr>
            <a:cxnSpLocks/>
            <a:endCxn id="355" idx="0"/>
          </p:cNvCxnSpPr>
          <p:nvPr/>
        </p:nvCxnSpPr>
        <p:spPr>
          <a:xfrm flipH="1">
            <a:off x="1371587" y="2647256"/>
            <a:ext cx="241314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>
            <a:cxnSpLocks/>
            <a:endCxn id="356" idx="0"/>
          </p:cNvCxnSpPr>
          <p:nvPr/>
        </p:nvCxnSpPr>
        <p:spPr>
          <a:xfrm>
            <a:off x="1612900" y="2647256"/>
            <a:ext cx="1435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2377381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1942406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>
            <p:extLst>
              <p:ext uri="{D42A27DB-BD31-4B8C-83A1-F6EECF244321}">
                <p14:modId xmlns:p14="http://schemas.microsoft.com/office/powerpoint/2010/main" val="632590920"/>
              </p:ext>
            </p:extLst>
          </p:nvPr>
        </p:nvGraphicFramePr>
        <p:xfrm>
          <a:off x="4343400" y="4260406"/>
          <a:ext cx="3200400" cy="8524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Windy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23455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2" name="Shape 362"/>
          <p:cNvCxnSpPr>
            <a:cxnSpLocks/>
          </p:cNvCxnSpPr>
          <p:nvPr/>
        </p:nvCxnSpPr>
        <p:spPr>
          <a:xfrm flipH="1">
            <a:off x="6911439" y="2647256"/>
            <a:ext cx="799049" cy="1613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>
            <p:extLst>
              <p:ext uri="{D42A27DB-BD31-4B8C-83A1-F6EECF244321}">
                <p14:modId xmlns:p14="http://schemas.microsoft.com/office/powerpoint/2010/main" val="1727768595"/>
              </p:ext>
            </p:extLst>
          </p:nvPr>
        </p:nvGraphicFramePr>
        <p:xfrm>
          <a:off x="5814950" y="5296483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Windy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21364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>
            <a:cxnSpLocks/>
          </p:cNvCxnSpPr>
          <p:nvPr/>
        </p:nvCxnSpPr>
        <p:spPr>
          <a:xfrm>
            <a:off x="7710487" y="2647256"/>
            <a:ext cx="768495" cy="264922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8BEE98-57D2-C64F-94A6-0E59478E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err="1"/>
              <a:t>Partioning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A5C62-4A4C-EF41-A330-37F0F497D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hand-simulated algorithm created exactly the same tree that we have shown before for the tennis dataset.</a:t>
            </a:r>
          </a:p>
        </p:txBody>
      </p:sp>
    </p:spTree>
    <p:extLst>
      <p:ext uri="{BB962C8B-B14F-4D97-AF65-F5344CB8AC3E}">
        <p14:creationId xmlns:p14="http://schemas.microsoft.com/office/powerpoint/2010/main" val="49714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SKlearn Decision Tree Basics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Training data needs to be structured into a </a:t>
            </a:r>
            <a:r>
              <a:rPr lang="en" sz="1600" i="1" dirty="0"/>
              <a:t>feature matrix</a:t>
            </a:r>
            <a:r>
              <a:rPr lang="en" sz="1600" dirty="0"/>
              <a:t> and a </a:t>
            </a:r>
            <a:r>
              <a:rPr lang="en" sz="1600" i="1" dirty="0"/>
              <a:t>target vector</a:t>
            </a:r>
            <a:r>
              <a:rPr lang="en" sz="1600" dirty="0"/>
              <a:t>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feature matrix one row for each observations.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target vector one entry for each observation.</a:t>
            </a:r>
            <a:endParaRPr sz="1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NOTE: rows and vector entries have to be consistent!</a:t>
            </a:r>
            <a:endParaRPr sz="1600" dirty="0"/>
          </a:p>
        </p:txBody>
      </p:sp>
      <p:pic>
        <p:nvPicPr>
          <p:cNvPr id="62" name="Shape 62" descr="feature-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2408375"/>
            <a:ext cx="379095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5886725" y="2200700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4848075" y="4024675"/>
            <a:ext cx="129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4971000" y="2009925"/>
            <a:ext cx="1050925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Columns</a:t>
            </a:r>
            <a:endParaRPr dirty="0"/>
          </a:p>
        </p:txBody>
      </p:sp>
      <p:sp>
        <p:nvSpPr>
          <p:cNvPr id="66" name="Shape 66"/>
          <p:cNvSpPr txBox="1"/>
          <p:nvPr/>
        </p:nvSpPr>
        <p:spPr>
          <a:xfrm rot="-5400000">
            <a:off x="4669525" y="30767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6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reasoning (rule based reasoning)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general to the specific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specific to the general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24000" y="4314825"/>
            <a:ext cx="15573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75325" y="4283075"/>
            <a:ext cx="143385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dirty="0"/>
          </a:p>
        </p:txBody>
      </p:sp>
      <p:cxnSp>
        <p:nvCxnSpPr>
          <p:cNvPr id="76" name="Shape 76"/>
          <p:cNvCxnSpPr/>
          <p:nvPr/>
        </p:nvCxnSpPr>
        <p:spPr>
          <a:xfrm>
            <a:off x="3581400" y="45720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350520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3740150" y="40052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71792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9521" y="6299200"/>
            <a:ext cx="4769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to be confused with mathematical induction!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Deduction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If Betty wears a white dress then it is Sunday.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Betty wears a white dress.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step: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Y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 infer or </a:t>
            </a:r>
            <a:r>
              <a:rPr lang="en-US" sz="28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deduce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today is Sunday.</a:t>
            </a: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090426" y="4717678"/>
            <a:ext cx="1496429" cy="28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Today </a:t>
            </a:r>
            <a:r>
              <a:rPr lang="en-US" sz="1200">
                <a:solidFill>
                  <a:schemeClr val="dk1"/>
                </a:solidFill>
              </a:rPr>
              <a:t>is Sunday.</a:t>
            </a:r>
            <a:endParaRPr sz="1200" dirty="0"/>
          </a:p>
        </p:txBody>
      </p:sp>
      <p:cxnSp>
        <p:nvCxnSpPr>
          <p:cNvPr id="90" name="Shape 90"/>
          <p:cNvCxnSpPr/>
          <p:nvPr/>
        </p:nvCxnSpPr>
        <p:spPr>
          <a:xfrm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4" y="5148262"/>
            <a:ext cx="121819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sym typeface="Arial"/>
              </a:rPr>
              <a:t>Deduction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58644" y="4656484"/>
            <a:ext cx="3364106" cy="4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If Betty wears a white dress then it is Sunday.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Betty wears a white dress.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Induction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Facts: every time you see a swan you notice that the swan is white.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step: you infer that all swans are white.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346903" y="4550413"/>
            <a:ext cx="1925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  <p:cxnSp>
        <p:nvCxnSpPr>
          <p:cNvPr id="90" name="Shape 90"/>
          <p:cNvCxnSpPr/>
          <p:nvPr/>
        </p:nvCxnSpPr>
        <p:spPr>
          <a:xfrm flipH="1"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447847" y="4556125"/>
            <a:ext cx="1187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Deduction is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rules employed in the deductive reasoning process are sound, then, what holds in the theory will hold for the deduced facts.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is NOT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more of a statistical argument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1800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more swans you see that are white, the more probable it is that all swans are white..</a:t>
            </a:r>
            <a:r>
              <a:rPr lang="en-US" b="1" dirty="0"/>
              <a:t> </a:t>
            </a:r>
            <a:r>
              <a:rPr lang="en-US" sz="2400" b="1" dirty="0"/>
              <a:t>But this does not exclude the existence of black swans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B4966-8654-464A-9B82-BB1ADD64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43" y="3901385"/>
            <a:ext cx="7609142" cy="2363248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/>
              <a:t>This is called the </a:t>
            </a:r>
            <a:r>
              <a:rPr lang="en-US" sz="1800" dirty="0">
                <a:hlinkClick r:id="rId3"/>
              </a:rPr>
              <a:t>Black Swan Problem</a:t>
            </a:r>
            <a:r>
              <a:rPr lang="en-US" sz="1800" dirty="0"/>
              <a:t> and is the classic example posed by the philosopher of science </a:t>
            </a:r>
            <a:r>
              <a:rPr lang="en-US" sz="1800" dirty="0">
                <a:hlinkClick r:id="rId4"/>
              </a:rPr>
              <a:t>Karl Popper</a:t>
            </a:r>
            <a:r>
              <a:rPr lang="en-US" sz="1800" dirty="0"/>
              <a:t> in the early twentieth century.  It roughly states that learning/induction is always a probabilistic argument since we can only learn from a limited number of observations (D) and make generalization from those on the universe at large (X).  On a more technical level it argues this point based on </a:t>
            </a:r>
            <a:r>
              <a:rPr lang="en-US" sz="1800" i="1" dirty="0"/>
              <a:t>falsifiability of a hypothesis</a:t>
            </a:r>
            <a:r>
              <a:rPr lang="en-US" sz="1800" dirty="0"/>
              <a:t>.</a:t>
            </a:r>
          </a:p>
        </p:txBody>
      </p:sp>
      <p:pic>
        <p:nvPicPr>
          <p:cNvPr id="106" name="Shape 106" descr="swa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593367"/>
            <a:ext cx="3262658" cy="28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214521" y="2315265"/>
            <a:ext cx="326265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 ≡ observations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≡ universe of all swans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Styles of Machine Learning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learning needs explicit examples of the concept to be learned (e.g. white swans, playing tenni</a:t>
            </a:r>
            <a:r>
              <a:rPr lang="en-US"/>
              <a:t>s, </a:t>
            </a:r>
            <a:r>
              <a:rPr lang="en-US" i="1"/>
              <a:t>etc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learner discovers autonomously any structure in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domain that might represent an interesting concept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Knowledge - Representing what has been learned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If-then-else rules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(non-transparent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/>
              <a:t>(Deep)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Clustering (Self-Organizing Maps, k-Means)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13274</TotalTime>
  <Words>1793</Words>
  <Application>Microsoft Macintosh PowerPoint</Application>
  <PresentationFormat>On-screen Show (4:3)</PresentationFormat>
  <Paragraphs>857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Noto Sans Symbols</vt:lpstr>
      <vt:lpstr>Times New Roman</vt:lpstr>
      <vt:lpstr>Simple Light</vt:lpstr>
      <vt:lpstr>The Pipeline</vt:lpstr>
      <vt:lpstr>Machine Learning</vt:lpstr>
      <vt:lpstr>Inductive Reasoning</vt:lpstr>
      <vt:lpstr>Example - Deduction</vt:lpstr>
      <vt:lpstr>Example - Induction</vt:lpstr>
      <vt:lpstr>Observation</vt:lpstr>
      <vt:lpstr>Observation</vt:lpstr>
      <vt:lpstr>Different Styles of Machine Learning</vt:lpstr>
      <vt:lpstr>Knowledge - Representing what has been learned 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The ID3 Algorithm</vt:lpstr>
      <vt:lpstr>Recursive Partitioning</vt:lpstr>
      <vt:lpstr>Recursive Partitioning</vt:lpstr>
      <vt:lpstr>Recursive Partitioning</vt:lpstr>
      <vt:lpstr>Recursive Partitioning</vt:lpstr>
      <vt:lpstr>Recursive Partioning</vt:lpstr>
      <vt:lpstr>SKlearn Decision Tree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12</cp:revision>
  <cp:lastPrinted>2019-02-13T11:24:10Z</cp:lastPrinted>
  <dcterms:modified xsi:type="dcterms:W3CDTF">2024-02-03T19:03:20Z</dcterms:modified>
</cp:coreProperties>
</file>