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9"/>
  </p:notesMasterIdLst>
  <p:sldIdLst>
    <p:sldId id="282" r:id="rId2"/>
    <p:sldId id="256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5E2E9-AE83-4610-A6CF-1835E850B8F5}">
  <a:tblStyle styleId="{2A75E2E9-AE83-4610-A6CF-1835E850B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7" cy="3424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375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9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8056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BA441-CF2B-8B4C-80C3-A8BCB1FD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BB8F4-FC9C-CF4E-B5F9-11EB8D477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20291"/>
            <a:ext cx="8520600" cy="3071542"/>
          </a:xfrm>
        </p:spPr>
        <p:txBody>
          <a:bodyPr/>
          <a:lstStyle/>
          <a:p>
            <a:r>
              <a:rPr lang="en-US" dirty="0"/>
              <a:t>We have looked at importing, exploring and transforming data.</a:t>
            </a:r>
          </a:p>
          <a:p>
            <a:r>
              <a:rPr lang="en-US" dirty="0"/>
              <a:t>Now it is time to do something with our data: </a:t>
            </a:r>
            <a:r>
              <a:rPr lang="en-US" b="1" dirty="0"/>
              <a:t>MODELS</a:t>
            </a:r>
            <a:r>
              <a:rPr lang="en-US" dirty="0"/>
              <a:t>!</a:t>
            </a:r>
          </a:p>
          <a:p>
            <a:r>
              <a:rPr lang="en-US" dirty="0"/>
              <a:t>Here we discuss one of the most straight forward machine learning models: </a:t>
            </a:r>
            <a:r>
              <a:rPr lang="en-US" b="1" dirty="0"/>
              <a:t>the decision tree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212FD-A8AC-3140-B1F4-CCCE8A03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6266"/>
            <a:ext cx="8534400" cy="1320800"/>
          </a:xfrm>
          <a:prstGeom prst="rect">
            <a:avLst/>
          </a:prstGeom>
        </p:spPr>
      </p:pic>
      <p:sp>
        <p:nvSpPr>
          <p:cNvPr id="7" name="Sun 6">
            <a:extLst>
              <a:ext uri="{FF2B5EF4-FFF2-40B4-BE49-F238E27FC236}">
                <a16:creationId xmlns:a16="http://schemas.microsoft.com/office/drawing/2014/main" id="{81342CB6-FCA6-284C-9308-3CEB3BF9DCB6}"/>
              </a:ext>
            </a:extLst>
          </p:cNvPr>
          <p:cNvSpPr/>
          <p:nvPr/>
        </p:nvSpPr>
        <p:spPr>
          <a:xfrm>
            <a:off x="5375563" y="1166083"/>
            <a:ext cx="1953491" cy="1826498"/>
          </a:xfrm>
          <a:prstGeom prst="sun">
            <a:avLst/>
          </a:prstGeom>
          <a:solidFill>
            <a:srgbClr val="FF0000">
              <a:alpha val="12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from labeled observations - supervised learning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the knowledge learned in form of a tree</a:t>
            </a:r>
            <a:endParaRPr/>
          </a:p>
          <a:p>
            <a:pPr marL="342900" marR="0" lvl="0" indent="-209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learning when to play tennis.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Examples/observations are days with their observed characteristics and whether we played tennis or not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 Tennis Example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304800" y="167640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38600"/>
            <a:ext cx="403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 Learning</a:t>
            </a:r>
            <a:endParaRPr/>
          </a:p>
        </p:txBody>
      </p:sp>
      <p:pic>
        <p:nvPicPr>
          <p:cNvPr id="143" name="Shape 143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971800"/>
            <a:ext cx="18859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810000" y="3505200"/>
            <a:ext cx="1981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070350" y="41576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2133600" y="3733800"/>
            <a:ext cx="152400" cy="1828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990600" y="4767262"/>
            <a:ext cx="24209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 or Observations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5400000">
            <a:off x="7353300" y="3390900"/>
            <a:ext cx="152400" cy="2514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000875" y="4767262"/>
            <a:ext cx="895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pic>
        <p:nvPicPr>
          <p:cNvPr id="150" name="Shape 150" descr="decision-tree-sm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3060700"/>
            <a:ext cx="2095500" cy="1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57" name="Shape 157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11455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190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3400" y="2209800"/>
            <a:ext cx="38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91200" y="2133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764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196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23900" y="2133600"/>
            <a:ext cx="5676900" cy="1295400"/>
            <a:chOff x="723900" y="2133600"/>
            <a:chExt cx="5676900" cy="1295400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3524250" y="-666750"/>
              <a:ext cx="76200" cy="5676900"/>
            </a:xfrm>
            <a:prstGeom prst="curvedConnector3">
              <a:avLst>
                <a:gd name="adj1" fmla="val 864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781300" y="1257300"/>
              <a:ext cx="1219200" cy="3124200"/>
            </a:xfrm>
            <a:prstGeom prst="curvedConnector3">
              <a:avLst>
                <a:gd name="adj1" fmla="val -40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22098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3914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300" y="5730875"/>
            <a:ext cx="88323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DT uses the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an observation table as nodes and the </a:t>
            </a:r>
            <a:r>
              <a:rPr lang="en-US" sz="1600" u="sng">
                <a:solidFill>
                  <a:schemeClr val="dk2"/>
                </a:solidFill>
              </a:rPr>
              <a:t>feature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of a particular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need to be represented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target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special - its values show up as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DT.</a:t>
            </a:r>
            <a:endParaRPr sz="1600"/>
          </a:p>
        </p:txBody>
      </p:sp>
      <p:grpSp>
        <p:nvGrpSpPr>
          <p:cNvPr id="169" name="Shape 169"/>
          <p:cNvGrpSpPr/>
          <p:nvPr/>
        </p:nvGrpSpPr>
        <p:grpSpPr>
          <a:xfrm>
            <a:off x="542925" y="2514600"/>
            <a:ext cx="5324475" cy="2057400"/>
            <a:chOff x="542925" y="2514600"/>
            <a:chExt cx="5324475" cy="2057400"/>
          </a:xfrm>
        </p:grpSpPr>
        <p:sp>
          <p:nvSpPr>
            <p:cNvPr id="170" name="Shape 170"/>
            <p:cNvSpPr/>
            <p:nvPr/>
          </p:nvSpPr>
          <p:spPr>
            <a:xfrm>
              <a:off x="542925" y="2514600"/>
              <a:ext cx="3048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1600" y="2971800"/>
              <a:ext cx="685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Shape 172"/>
            <p:cNvCxnSpPr/>
            <p:nvPr/>
          </p:nvCxnSpPr>
          <p:spPr>
            <a:xfrm rot="-5400000" flipH="1">
              <a:off x="2862262" y="585787"/>
              <a:ext cx="360362" cy="4478337"/>
            </a:xfrm>
            <a:prstGeom prst="curvedConnector3">
              <a:avLst>
                <a:gd name="adj1" fmla="val 104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1704975" y="3790950"/>
              <a:ext cx="2286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14825" y="42672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933575" y="3867150"/>
              <a:ext cx="2447925" cy="444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819400" y="4038600"/>
            <a:ext cx="1676400" cy="990600"/>
            <a:chOff x="2819400" y="4038600"/>
            <a:chExt cx="1676400" cy="990600"/>
          </a:xfrm>
        </p:grpSpPr>
        <p:sp>
          <p:nvSpPr>
            <p:cNvPr id="177" name="Shape 177"/>
            <p:cNvSpPr/>
            <p:nvPr/>
          </p:nvSpPr>
          <p:spPr>
            <a:xfrm>
              <a:off x="2819400" y="4038600"/>
              <a:ext cx="1524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91000" y="4800600"/>
              <a:ext cx="304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2971800" y="4114800"/>
              <a:ext cx="1219200" cy="800100"/>
            </a:xfrm>
            <a:prstGeom prst="curvedConnector3">
              <a:avLst>
                <a:gd name="adj1" fmla="val 108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7332662" y="1143000"/>
            <a:ext cx="1277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 ≡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87" name="Shape 187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981200"/>
            <a:ext cx="4606925" cy="281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2590800" y="2362200"/>
            <a:ext cx="5715000" cy="3200400"/>
            <a:chOff x="1752600" y="2362200"/>
            <a:chExt cx="5715000" cy="3200400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895600" y="2362200"/>
              <a:ext cx="762000" cy="533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429000" y="3581400"/>
              <a:ext cx="533400" cy="762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3352800" y="4495800"/>
              <a:ext cx="533400" cy="381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52600" y="5257800"/>
              <a:ext cx="5715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Humidity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574925" y="2590800"/>
            <a:ext cx="3781425" cy="3276600"/>
            <a:chOff x="1736725" y="2590800"/>
            <a:chExt cx="3781425" cy="3276600"/>
          </a:xfrm>
        </p:grpSpPr>
        <p:cxnSp>
          <p:nvCxnSpPr>
            <p:cNvPr id="194" name="Shape 194"/>
            <p:cNvCxnSpPr/>
            <p:nvPr/>
          </p:nvCxnSpPr>
          <p:spPr>
            <a:xfrm>
              <a:off x="4667250" y="2590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191000" y="32766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36725" y="5562600"/>
              <a:ext cx="37814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Overcast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574925" y="2362200"/>
            <a:ext cx="5011737" cy="3810000"/>
            <a:chOff x="1736725" y="2362200"/>
            <a:chExt cx="5011737" cy="3810000"/>
          </a:xfrm>
        </p:grpSpPr>
        <p:cxnSp>
          <p:nvCxnSpPr>
            <p:cNvPr id="198" name="Shape 198"/>
            <p:cNvCxnSpPr/>
            <p:nvPr/>
          </p:nvCxnSpPr>
          <p:spPr>
            <a:xfrm>
              <a:off x="5029200" y="2362200"/>
              <a:ext cx="9144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9" name="Shape 199"/>
            <p:cNvCxnSpPr/>
            <p:nvPr/>
          </p:nvCxnSpPr>
          <p:spPr>
            <a:xfrm flipH="1">
              <a:off x="4953000" y="3733800"/>
              <a:ext cx="4572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200" name="Shape 200"/>
            <p:cNvSpPr/>
            <p:nvPr/>
          </p:nvSpPr>
          <p:spPr>
            <a:xfrm>
              <a:off x="5029200" y="4572000"/>
              <a:ext cx="381000" cy="228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36725" y="5867400"/>
              <a:ext cx="50117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Rain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Wind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Strong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04800" y="2079625"/>
            <a:ext cx="2525712" cy="73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from the root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DT to a leaf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interpreted as a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rule.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DT: Explanation &amp; Prediction</a:t>
            </a:r>
            <a:endParaRPr/>
          </a:p>
        </p:txBody>
      </p:sp>
      <p:pic>
        <p:nvPicPr>
          <p:cNvPr id="209" name="Shape 209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8120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809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17525" y="4975225"/>
            <a:ext cx="830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DT summarizes (explains) all the observations in the table perfectly ⇒ 100% Accuracy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17525" y="5500687"/>
            <a:ext cx="7448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once we have a DT (or model) we can use it to make predictions on observations</a:t>
            </a:r>
            <a:b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are not in the original training table, consider: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Outlook = Sunny, Temperature = Mild, Humidity = Normal, Windy = False, Playtennis =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Constructing DTs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choose the attributes and the order in which they appear in a DT?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of the original data table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Heuristic - each generated partition has to be “less random” (entropy reduction) than previously generated partitions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52400" y="1905000"/>
            <a:ext cx="4840287" cy="1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sample of training examples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positive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negative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measures the impurity (randomness) of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905000"/>
            <a:ext cx="3725862" cy="31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81800" y="4976812"/>
            <a:ext cx="4016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1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0" i="1" u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00600" y="5638800"/>
            <a:ext cx="3725700" cy="3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30" name="Shape 230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5" y="3733800"/>
            <a:ext cx="2895600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854075" y="3810000"/>
            <a:ext cx="76200" cy="1981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3400" y="4648200"/>
            <a:ext cx="30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133475" y="6019800"/>
            <a:ext cx="2143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9+,5-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]) = .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Shape 239"/>
          <p:cNvGraphicFramePr/>
          <p:nvPr/>
        </p:nvGraphicFramePr>
        <p:xfrm>
          <a:off x="2209800" y="1600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2222500" y="3429000"/>
          <a:ext cx="4543400" cy="12763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2225675" y="5029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304800" y="3733800"/>
            <a:ext cx="990600" cy="533400"/>
            <a:chOff x="457200" y="3733800"/>
            <a:chExt cx="990600" cy="533400"/>
          </a:xfrm>
        </p:grpSpPr>
        <p:sp>
          <p:nvSpPr>
            <p:cNvPr id="243" name="Shape 243"/>
            <p:cNvSpPr/>
            <p:nvPr/>
          </p:nvSpPr>
          <p:spPr>
            <a:xfrm>
              <a:off x="457200" y="3733800"/>
              <a:ext cx="990600" cy="5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609600" y="3860800"/>
              <a:ext cx="711200" cy="26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-US" sz="1100" b="1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endParaRPr/>
            </a:p>
          </p:txBody>
        </p:sp>
      </p:grpSp>
      <p:cxnSp>
        <p:nvCxnSpPr>
          <p:cNvPr id="245" name="Shape 245"/>
          <p:cNvCxnSpPr/>
          <p:nvPr/>
        </p:nvCxnSpPr>
        <p:spPr>
          <a:xfrm rot="10800000" flipH="1">
            <a:off x="1150937" y="2362200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295400" y="4000500"/>
            <a:ext cx="838200" cy="3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1150937" y="4189412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1279525" y="3022600"/>
            <a:ext cx="581025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Sunny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355725" y="3784600"/>
            <a:ext cx="7429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Overcast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355725" y="4775200"/>
            <a:ext cx="541337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Rainy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6918325" y="2184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918325" y="4013200"/>
            <a:ext cx="5143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0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918325" y="5613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467600" y="2057400"/>
            <a:ext cx="304800" cy="411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908925" y="3914775"/>
            <a:ext cx="106997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= .64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(weighted .69)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the Data Set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52400"/>
            <a:ext cx="36957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in Action</a:t>
            </a:r>
            <a:endParaRPr/>
          </a:p>
        </p:txBody>
      </p:sp>
      <p:pic>
        <p:nvPicPr>
          <p:cNvPr id="264" name="Shape 264" descr="dt-toplev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438400"/>
            <a:ext cx="2714625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667000"/>
            <a:ext cx="29718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4648200" y="3124200"/>
            <a:ext cx="762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791200" y="3124200"/>
            <a:ext cx="76200" cy="45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130675" y="3263900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.640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324600" y="3124200"/>
            <a:ext cx="76200" cy="533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391400" y="3124200"/>
            <a:ext cx="762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451725" y="32877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.789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724400" y="4191000"/>
            <a:ext cx="762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867400" y="4191000"/>
            <a:ext cx="762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191000" y="438626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.892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248400" y="41148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391400" y="4114800"/>
            <a:ext cx="76200" cy="68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451725" y="43545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Machine Learning?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Programs that get better with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given a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some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measure.</a:t>
            </a:r>
            <a:endParaRPr i="1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classify news articles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recognize spoken words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play board games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navigate </a:t>
            </a:r>
            <a:r>
              <a:rPr lang="en-US" sz="2000"/>
              <a:t>(e.g. self-driving cars)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Usually involves some sort of </a:t>
            </a: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step.</a:t>
            </a:r>
            <a:endParaRPr/>
          </a:p>
          <a:p>
            <a:pPr marL="342900" marR="0" lvl="0" indent="-22733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endParaRPr sz="2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828800"/>
            <a:ext cx="5487987" cy="3692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pic>
      <p:sp>
        <p:nvSpPr>
          <p:cNvPr id="284" name="Shape 284"/>
          <p:cNvSpPr txBox="1"/>
          <p:nvPr/>
        </p:nvSpPr>
        <p:spPr>
          <a:xfrm>
            <a:off x="1651000" y="6172200"/>
            <a:ext cx="452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9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material from the book: "Machine Learning", Tom M. Mitchell. McGraw-Hill, 1997.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746125" y="2260600"/>
            <a:ext cx="99218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data set:</a:t>
            </a:r>
            <a:endParaRPr/>
          </a:p>
        </p:txBody>
      </p:sp>
      <p:graphicFrame>
        <p:nvGraphicFramePr>
          <p:cNvPr id="292" name="Shape 292"/>
          <p:cNvGraphicFramePr/>
          <p:nvPr/>
        </p:nvGraphicFramePr>
        <p:xfrm>
          <a:off x="1323975" y="262255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821112" y="39497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00" name="Shape 300"/>
          <p:cNvGraphicFramePr/>
          <p:nvPr/>
        </p:nvGraphicFramePr>
        <p:xfrm>
          <a:off x="533400" y="45593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1" name="Shape 301"/>
          <p:cNvGraphicFramePr/>
          <p:nvPr/>
        </p:nvGraphicFramePr>
        <p:xfrm>
          <a:off x="3276600" y="57785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2" name="Shape 302"/>
          <p:cNvGraphicFramePr/>
          <p:nvPr/>
        </p:nvGraphicFramePr>
        <p:xfrm>
          <a:off x="5715000" y="44831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3" name="Shape 303"/>
          <p:cNvCxnSpPr/>
          <p:nvPr/>
        </p:nvCxnSpPr>
        <p:spPr>
          <a:xfrm rot="10800000" flipH="1">
            <a:off x="2667000" y="42195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lg" len="lg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159250" y="42195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305" name="Shape 305"/>
          <p:cNvCxnSpPr/>
          <p:nvPr/>
        </p:nvCxnSpPr>
        <p:spPr>
          <a:xfrm>
            <a:off x="4159250" y="42195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graphicFrame>
        <p:nvGraphicFramePr>
          <p:cNvPr id="306" name="Shape 306"/>
          <p:cNvGraphicFramePr/>
          <p:nvPr/>
        </p:nvGraphicFramePr>
        <p:xfrm>
          <a:off x="5638800" y="609600"/>
          <a:ext cx="3200400" cy="29781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07" name="Shape 307"/>
          <p:cNvCxnSpPr/>
          <p:nvPr/>
        </p:nvCxnSpPr>
        <p:spPr>
          <a:xfrm flipH="1">
            <a:off x="4159250" y="2098675"/>
            <a:ext cx="1479550" cy="1851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15" name="Shape 315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6" name="Shape 316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Shape 317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8" name="Shape 318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28" name="Shape 328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1" name="Shape 331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2" name="Shape 332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34" name="Shape 334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35" name="Shape 335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36" name="Shape 336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7" name="Shape 337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8" name="Shape 338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47" name="Shape 347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8" name="Shape 348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9" name="Shape 349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0" name="Shape 350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54" name="Shape 354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55" name="Shape 355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6" name="Shape 356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7" name="Shape 357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8" name="Shape 358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7419975" y="3327400"/>
            <a:ext cx="581025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Windy</a:t>
            </a:r>
            <a:endParaRPr/>
          </a:p>
        </p:txBody>
      </p:sp>
      <p:cxnSp>
        <p:nvCxnSpPr>
          <p:cNvPr id="360" name="Shape 360"/>
          <p:cNvCxnSpPr/>
          <p:nvPr/>
        </p:nvCxnSpPr>
        <p:spPr>
          <a:xfrm>
            <a:off x="7696200" y="2892425"/>
            <a:ext cx="14287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1" name="Shape 361"/>
          <p:cNvGraphicFramePr/>
          <p:nvPr/>
        </p:nvGraphicFramePr>
        <p:xfrm>
          <a:off x="4343400" y="5305425"/>
          <a:ext cx="3200400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2" name="Shape 362"/>
          <p:cNvCxnSpPr/>
          <p:nvPr/>
        </p:nvCxnSpPr>
        <p:spPr>
          <a:xfrm flipH="1">
            <a:off x="7010400" y="3597275"/>
            <a:ext cx="700087" cy="170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3" name="Shape 363"/>
          <p:cNvGraphicFramePr/>
          <p:nvPr/>
        </p:nvGraphicFramePr>
        <p:xfrm>
          <a:off x="5791200" y="6127750"/>
          <a:ext cx="3200400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7710487" y="3597275"/>
            <a:ext cx="747712" cy="2530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Machine Learning in Python - Scikit-Learn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We will be using the </a:t>
            </a:r>
            <a:r>
              <a:rPr lang="en" dirty="0" err="1"/>
              <a:t>Scikit</a:t>
            </a:r>
            <a:r>
              <a:rPr lang="en" dirty="0"/>
              <a:t>-Learn module to build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Scikit</a:t>
            </a:r>
            <a:r>
              <a:rPr lang="en" dirty="0"/>
              <a:t>-learn or </a:t>
            </a:r>
            <a:r>
              <a:rPr lang="en" dirty="0" err="1"/>
              <a:t>sklearn</a:t>
            </a:r>
            <a:r>
              <a:rPr lang="en" dirty="0"/>
              <a:t> for short provides all kinds of models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Neural networks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Support vector machines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Clustering algorithms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Linear regression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i="1" dirty="0" err="1"/>
              <a:t>etc</a:t>
            </a:r>
            <a:endParaRPr i="1" dirty="0"/>
          </a:p>
          <a:p>
            <a:r>
              <a:rPr lang="en" dirty="0"/>
              <a:t>We will be using the </a:t>
            </a:r>
            <a:r>
              <a:rPr lang="en-US" dirty="0"/>
              <a:t>tree</a:t>
            </a:r>
            <a:r>
              <a:rPr lang="en" dirty="0" err="1"/>
              <a:t>viz</a:t>
            </a:r>
            <a:r>
              <a:rPr lang="en" dirty="0"/>
              <a:t> module to visualize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 simple ASCII based tree visualizer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123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SKlearn Decision Tree Basics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6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 dirty="0"/>
              <a:t>Training data needs to be structured into a </a:t>
            </a:r>
            <a:r>
              <a:rPr lang="en" sz="1600" i="1" dirty="0"/>
              <a:t>feature matrix</a:t>
            </a:r>
            <a:r>
              <a:rPr lang="en" sz="1600" dirty="0"/>
              <a:t> and a </a:t>
            </a:r>
            <a:r>
              <a:rPr lang="en" sz="1600" i="1" dirty="0"/>
              <a:t>target vector</a:t>
            </a:r>
            <a:r>
              <a:rPr lang="en" sz="1600" dirty="0"/>
              <a:t>.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/>
              <a:t>In the feature matrix one row for each observations.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/>
              <a:t>In the target vector one entry for each observation.</a:t>
            </a:r>
            <a:endParaRPr sz="16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NOTE: rows and vector entries have to be consistent!</a:t>
            </a:r>
            <a:endParaRPr sz="1600" dirty="0"/>
          </a:p>
        </p:txBody>
      </p:sp>
      <p:pic>
        <p:nvPicPr>
          <p:cNvPr id="62" name="Shape 62" descr="feature-targ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00" y="2408375"/>
            <a:ext cx="3790950" cy="33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5886725" y="2200700"/>
            <a:ext cx="8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>
            <a:off x="4848075" y="4024675"/>
            <a:ext cx="129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4971000" y="2009925"/>
            <a:ext cx="1050925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Columns</a:t>
            </a:r>
            <a:endParaRPr dirty="0"/>
          </a:p>
        </p:txBody>
      </p:sp>
      <p:sp>
        <p:nvSpPr>
          <p:cNvPr id="66" name="Shape 66"/>
          <p:cNvSpPr txBox="1"/>
          <p:nvPr/>
        </p:nvSpPr>
        <p:spPr>
          <a:xfrm rot="-5400000">
            <a:off x="4669525" y="3076725"/>
            <a:ext cx="819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Index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6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reasoning (rule based reasoning)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general to the specific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specific to the general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524000" y="4314825"/>
            <a:ext cx="155733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775325" y="4283075"/>
            <a:ext cx="1433858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 dirty="0"/>
          </a:p>
        </p:txBody>
      </p:sp>
      <p:cxnSp>
        <p:nvCxnSpPr>
          <p:cNvPr id="76" name="Shape 76"/>
          <p:cNvCxnSpPr/>
          <p:nvPr/>
        </p:nvCxnSpPr>
        <p:spPr>
          <a:xfrm>
            <a:off x="3581400" y="45720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 rot="10800000">
            <a:off x="350520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3740150" y="4005262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Deduction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71792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649521" y="6299200"/>
            <a:ext cx="4769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to be confused with mathematical induction!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Deduction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If Betty wears a white dress then it is Sunday.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Betty wears a white dress.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step: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Y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 infer or </a:t>
            </a:r>
            <a:r>
              <a:rPr lang="en-US" sz="28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deduce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that today is Sunday.</a:t>
            </a:r>
            <a:endParaRPr dirty="0"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090426" y="4717678"/>
            <a:ext cx="1496429" cy="28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Today </a:t>
            </a:r>
            <a:r>
              <a:rPr lang="en-US" sz="1200">
                <a:solidFill>
                  <a:schemeClr val="dk1"/>
                </a:solidFill>
              </a:rPr>
              <a:t>is Sunday.</a:t>
            </a:r>
            <a:endParaRPr sz="1200" dirty="0"/>
          </a:p>
        </p:txBody>
      </p:sp>
      <p:cxnSp>
        <p:nvCxnSpPr>
          <p:cNvPr id="90" name="Shape 90"/>
          <p:cNvCxnSpPr/>
          <p:nvPr/>
        </p:nvCxnSpPr>
        <p:spPr>
          <a:xfrm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4" y="5148262"/>
            <a:ext cx="121819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70C0"/>
                </a:solidFill>
                <a:sym typeface="Arial"/>
              </a:rPr>
              <a:t>Deduction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58644" y="4656484"/>
            <a:ext cx="3364106" cy="4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If Betty wears a white dress then it is Sunday.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Betty wears a white dress.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Induction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Facts: every time you see a swan you notice that the swan is white.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step: you infer that all swans are white.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346903" y="4550413"/>
            <a:ext cx="19256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  <p:cxnSp>
        <p:nvCxnSpPr>
          <p:cNvPr id="90" name="Shape 90"/>
          <p:cNvCxnSpPr/>
          <p:nvPr/>
        </p:nvCxnSpPr>
        <p:spPr>
          <a:xfrm flipH="1"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2447847" y="4556125"/>
            <a:ext cx="11874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5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Deduction is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rules employed in the deductive reasoning process are sound, then, what holds in the theory will hold for the deduced facts.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Induction is NOT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more of a statistical argument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1800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more swans you see that are white, the more probable it is that all swans are white..</a:t>
            </a:r>
            <a:r>
              <a:rPr lang="en-US" b="1" dirty="0"/>
              <a:t> </a:t>
            </a:r>
            <a:r>
              <a:rPr lang="en-US" sz="2400" b="1" dirty="0"/>
              <a:t>But this does not exclude the existence of black swans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pic>
        <p:nvPicPr>
          <p:cNvPr id="106" name="Shape 106" descr="sw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1600200"/>
            <a:ext cx="4545012" cy="375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898525" y="5614987"/>
            <a:ext cx="326265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 ≡ observations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≡ universe of all swans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Styles of Machine Learning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learning needs explicit examples of the concept to be learned (e.g. white swans, playing tenni</a:t>
            </a:r>
            <a:r>
              <a:rPr lang="en-US"/>
              <a:t>s, </a:t>
            </a:r>
            <a:r>
              <a:rPr lang="en-US" i="1"/>
              <a:t>etc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learner discovers autonomously any structure in </a:t>
            </a:r>
            <a:r>
              <a:rPr lang="en-US"/>
              <a:t>a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domain that might represent an interesting concept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Knowledge - Representing what has been learned 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If-then-else rules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Association rules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(non-transparent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/>
              <a:t>(Deep) 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Clustering (Self-Organizing Maps, k-Means)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Machines</a:t>
            </a:r>
            <a:endParaRPr/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12961</TotalTime>
  <Words>1681</Words>
  <Application>Microsoft Macintosh PowerPoint</Application>
  <PresentationFormat>On-screen Show (4:3)</PresentationFormat>
  <Paragraphs>840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Noto Sans Symbols</vt:lpstr>
      <vt:lpstr>Times New Roman</vt:lpstr>
      <vt:lpstr>Simple Light</vt:lpstr>
      <vt:lpstr>The Pipeline</vt:lpstr>
      <vt:lpstr>Machine Learning</vt:lpstr>
      <vt:lpstr>Inductive Reasoning</vt:lpstr>
      <vt:lpstr>Example - Deduction</vt:lpstr>
      <vt:lpstr>Example - Induction</vt:lpstr>
      <vt:lpstr>Observation</vt:lpstr>
      <vt:lpstr>Observation</vt:lpstr>
      <vt:lpstr>Different Styles of Machine Learning</vt:lpstr>
      <vt:lpstr>Knowledge - Representing what has been learned </vt:lpstr>
      <vt:lpstr>Decision Trees</vt:lpstr>
      <vt:lpstr>Play Tennis Example</vt:lpstr>
      <vt:lpstr>Decision Tree Learning</vt:lpstr>
      <vt:lpstr>Interpreting a DT</vt:lpstr>
      <vt:lpstr>Interpreting a DT</vt:lpstr>
      <vt:lpstr>DT: Explanation &amp; Prediction</vt:lpstr>
      <vt:lpstr>Constructing DTs</vt:lpstr>
      <vt:lpstr>Entropy</vt:lpstr>
      <vt:lpstr>Partitioning the Data Set</vt:lpstr>
      <vt:lpstr>Partitioning in Action</vt:lpstr>
      <vt:lpstr>Recursive Partitioning</vt:lpstr>
      <vt:lpstr>Recursive Partitioning</vt:lpstr>
      <vt:lpstr>Recursive Partitioning</vt:lpstr>
      <vt:lpstr>Recursive Partitioning</vt:lpstr>
      <vt:lpstr>Recursive Partitioning</vt:lpstr>
      <vt:lpstr>Recursive Partitioning</vt:lpstr>
      <vt:lpstr>Machine Learning in Python - Scikit-Learn</vt:lpstr>
      <vt:lpstr>SKlearn Decision Tree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Lutz Hamel</cp:lastModifiedBy>
  <cp:revision>6</cp:revision>
  <cp:lastPrinted>2019-02-13T11:24:10Z</cp:lastPrinted>
  <dcterms:modified xsi:type="dcterms:W3CDTF">2024-01-28T12:03:33Z</dcterms:modified>
</cp:coreProperties>
</file>