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75" r:id="rId9"/>
    <p:sldId id="264" r:id="rId10"/>
    <p:sldId id="265" r:id="rId11"/>
    <p:sldId id="266" r:id="rId12"/>
    <p:sldId id="267" r:id="rId13"/>
    <p:sldId id="268" r:id="rId14"/>
    <p:sldId id="269" r:id="rId15"/>
    <p:sldId id="270" r:id="rId16"/>
    <p:sldId id="271" r:id="rId17"/>
    <p:sldId id="272" r:id="rId18"/>
    <p:sldId id="273" r:id="rId19"/>
    <p:sldId id="274" r:id="rId20"/>
    <p:sldId id="277"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9"/>
  </p:normalViewPr>
  <p:slideViewPr>
    <p:cSldViewPr snapToGrid="0" snapToObjects="1">
      <p:cViewPr varScale="1">
        <p:scale>
          <a:sx n="92" d="100"/>
          <a:sy n="92" d="100"/>
        </p:scale>
        <p:origin x="16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6200" y="0"/>
            <a:ext cx="29718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6800"/>
            <a:ext cx="2971800"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2" name="Shape 14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12</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0" name="Shape 15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8" name="Shape 15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8" name="Shape 16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15</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Shape 17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0" name="Shape 19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17</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7" name="Shape 197"/>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18</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9" name="Shape 209"/>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19</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2268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3" name="Shape 7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0" name="Shape 8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4</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8" name="Shape 8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5</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6" name="Shape 96"/>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2" name="Shape 102"/>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16" name="Shape 116"/>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Shape 12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Shape 15"/>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Shape 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50" name="Shape 50"/>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Shape 5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on left, text on right">
  <p:cSld name="TITLE_AND_TWO_COLUMNS_1">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629400" y="6248400"/>
            <a:ext cx="19050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276600" y="6248400"/>
            <a:ext cx="2895600" cy="4572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None/>
              <a:defRPr sz="14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None/>
              <a:defRPr sz="14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None/>
              <a:defRPr sz="14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None/>
              <a:defRPr sz="14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None/>
              <a:defRPr sz="14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None/>
              <a:defRPr sz="14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None/>
              <a:defRPr sz="14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Shape 3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Shape 4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Shape 4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Shape 1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Shape 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a:solidFill>
                  <a:schemeClr val="dk2"/>
                </a:solidFill>
              </a:rPr>
              <a:t>Unsupervised Learning</a:t>
            </a:r>
            <a:endParaRPr/>
          </a:p>
        </p:txBody>
      </p:sp>
      <p:sp>
        <p:nvSpPr>
          <p:cNvPr id="63" name="Shape 63"/>
          <p:cNvSpPr txBox="1">
            <a:spLocks noGrp="1"/>
          </p:cNvSpPr>
          <p:nvPr>
            <p:ph type="body" idx="1"/>
          </p:nvPr>
        </p:nvSpPr>
        <p:spPr>
          <a:xfrm>
            <a:off x="311700" y="1511612"/>
            <a:ext cx="8520600" cy="4555200"/>
          </a:xfrm>
          <a:prstGeom prst="rect">
            <a:avLst/>
          </a:prstGeom>
          <a:noFill/>
          <a:ln>
            <a:noFill/>
          </a:ln>
        </p:spPr>
        <p:txBody>
          <a:bodyPr spcFirstLastPara="1" wrap="square" lIns="91425" tIns="45700" rIns="91425" bIns="45700" anchor="t" anchorCtr="0">
            <a:noAutofit/>
          </a:bodyPr>
          <a:lstStyle/>
          <a:p>
            <a:pPr marL="342900" marR="0" lvl="0" indent="-245109" algn="l" rtl="0">
              <a:lnSpc>
                <a:spcPct val="100000"/>
              </a:lnSpc>
              <a:spcBef>
                <a:spcPts val="440"/>
              </a:spcBef>
              <a:spcAft>
                <a:spcPts val="0"/>
              </a:spcAft>
              <a:buClr>
                <a:schemeClr val="dk1"/>
              </a:buClr>
              <a:buSzPts val="1540"/>
              <a:buFont typeface="Noto Sans Symbols"/>
              <a:buNone/>
            </a:pPr>
            <a:r>
              <a:rPr lang="en-US" sz="2200"/>
              <a:t>Unsupervised machine learning is the machine learning task of inferring a function to describe hidden structure from "unlabeled" data:</a:t>
            </a:r>
            <a:endParaRPr sz="2200"/>
          </a:p>
          <a:p>
            <a:pPr marL="1257300" marR="0" lvl="0" indent="-245110" algn="l" rtl="0">
              <a:lnSpc>
                <a:spcPct val="100000"/>
              </a:lnSpc>
              <a:spcBef>
                <a:spcPts val="440"/>
              </a:spcBef>
              <a:spcAft>
                <a:spcPts val="0"/>
              </a:spcAft>
              <a:buClr>
                <a:schemeClr val="dk1"/>
              </a:buClr>
              <a:buSzPts val="1540"/>
              <a:buFont typeface="Noto Sans Symbols"/>
              <a:buNone/>
            </a:pPr>
            <a:r>
              <a:rPr lang="en-US" sz="2200"/>
              <a:t>a classification or categorization is not included in the observations</a:t>
            </a:r>
            <a:endParaRPr sz="2200"/>
          </a:p>
          <a:p>
            <a:pPr marL="342900" marR="0" lvl="0" indent="-245109" algn="l" rtl="0">
              <a:lnSpc>
                <a:spcPct val="100000"/>
              </a:lnSpc>
              <a:spcBef>
                <a:spcPts val="440"/>
              </a:spcBef>
              <a:spcAft>
                <a:spcPts val="0"/>
              </a:spcAft>
              <a:buClr>
                <a:schemeClr val="dk1"/>
              </a:buClr>
              <a:buSzPts val="1540"/>
              <a:buFont typeface="Noto Sans Symbols"/>
              <a:buNone/>
            </a:pPr>
            <a:r>
              <a:rPr lang="en-US" sz="2200"/>
              <a:t>Since the examples given to the learner are unlabeled, there is no easy evaluation of the accuracy of the structure that is output by the relevant algorithm—which is one way of distinguishing unsupervised learning from supervised learning.</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selection of k</a:t>
            </a:r>
            <a:endParaRPr/>
          </a:p>
        </p:txBody>
      </p:sp>
      <p:sp>
        <p:nvSpPr>
          <p:cNvPr id="126" name="Shape 126"/>
          <p:cNvSpPr txBox="1">
            <a:spLocks noGrp="1"/>
          </p:cNvSpPr>
          <p:nvPr>
            <p:ph type="body" idx="1"/>
          </p:nvPr>
        </p:nvSpPr>
        <p:spPr>
          <a:xfrm>
            <a:off x="311700" y="1536632"/>
            <a:ext cx="8520600" cy="47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a:t>The selection of k can have a serious effect on the quality of your clusters.</a:t>
            </a:r>
            <a:endParaRPr/>
          </a:p>
        </p:txBody>
      </p:sp>
      <p:sp>
        <p:nvSpPr>
          <p:cNvPr id="127" name="Shape 127"/>
          <p:cNvSpPr txBox="1"/>
          <p:nvPr/>
        </p:nvSpPr>
        <p:spPr>
          <a:xfrm>
            <a:off x="311700" y="2192775"/>
            <a:ext cx="4657200" cy="1364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dirty="0"/>
              <a:t>import </a:t>
            </a:r>
            <a:r>
              <a:rPr lang="en-US" dirty="0" err="1"/>
              <a:t>matplotlib.pyplot</a:t>
            </a:r>
            <a:r>
              <a:rPr lang="en-US" dirty="0"/>
              <a:t> as </a:t>
            </a:r>
            <a:r>
              <a:rPr lang="en-US" dirty="0" err="1"/>
              <a:t>plt</a:t>
            </a:r>
            <a:br>
              <a:rPr lang="en-US" dirty="0"/>
            </a:br>
            <a:r>
              <a:rPr lang="en-US" dirty="0"/>
              <a:t>from </a:t>
            </a:r>
            <a:r>
              <a:rPr lang="en-US" dirty="0" err="1"/>
              <a:t>sklearn.cluster</a:t>
            </a:r>
            <a:r>
              <a:rPr lang="en-US" dirty="0"/>
              <a:t> import </a:t>
            </a:r>
            <a:r>
              <a:rPr lang="en-US" dirty="0" err="1"/>
              <a:t>KMeans</a:t>
            </a:r>
            <a:br>
              <a:rPr lang="en-US" dirty="0"/>
            </a:br>
            <a:endParaRPr dirty="0"/>
          </a:p>
          <a:p>
            <a:pPr marL="0" lvl="0" indent="0">
              <a:spcBef>
                <a:spcPts val="0"/>
              </a:spcBef>
              <a:spcAft>
                <a:spcPts val="0"/>
              </a:spcAft>
              <a:buNone/>
            </a:pPr>
            <a:r>
              <a:rPr lang="en-US" dirty="0"/>
              <a:t>labels = </a:t>
            </a:r>
            <a:r>
              <a:rPr lang="en-US" dirty="0" err="1"/>
              <a:t>KMeans</a:t>
            </a:r>
            <a:r>
              <a:rPr lang="en-US" dirty="0"/>
              <a:t>(6, </a:t>
            </a:r>
            <a:r>
              <a:rPr lang="en-US" dirty="0" err="1"/>
              <a:t>random_state</a:t>
            </a:r>
            <a:r>
              <a:rPr lang="en-US" dirty="0"/>
              <a:t>=0).</a:t>
            </a:r>
            <a:r>
              <a:rPr lang="en-US" dirty="0" err="1"/>
              <a:t>fit_predict</a:t>
            </a:r>
            <a:r>
              <a:rPr lang="en-US" dirty="0"/>
              <a:t>(X)</a:t>
            </a:r>
            <a:br>
              <a:rPr lang="en-US" dirty="0"/>
            </a:br>
            <a:r>
              <a:rPr lang="en-US" dirty="0" err="1"/>
              <a:t>plt.scatter</a:t>
            </a:r>
            <a:r>
              <a:rPr lang="en-US" dirty="0"/>
              <a:t>(X[:, 0], X[:, 1], c=labels, s=50, </a:t>
            </a:r>
            <a:r>
              <a:rPr lang="en-US" dirty="0" err="1"/>
              <a:t>cmap</a:t>
            </a:r>
            <a:r>
              <a:rPr lang="en-US" dirty="0"/>
              <a:t>='</a:t>
            </a:r>
            <a:r>
              <a:rPr lang="en-US" dirty="0" err="1"/>
              <a:t>viridis</a:t>
            </a:r>
            <a:r>
              <a:rPr lang="en-US" dirty="0"/>
              <a:t>')</a:t>
            </a:r>
            <a:endParaRPr dirty="0"/>
          </a:p>
          <a:p>
            <a:pPr marL="0" lvl="0" indent="0">
              <a:spcBef>
                <a:spcPts val="0"/>
              </a:spcBef>
              <a:spcAft>
                <a:spcPts val="0"/>
              </a:spcAft>
              <a:buNone/>
            </a:pPr>
            <a:r>
              <a:rPr lang="en-US" dirty="0" err="1"/>
              <a:t>plt.show</a:t>
            </a:r>
            <a:r>
              <a:rPr lang="en-US" dirty="0"/>
              <a:t>()</a:t>
            </a:r>
            <a:endParaRPr dirty="0"/>
          </a:p>
        </p:txBody>
      </p:sp>
      <p:pic>
        <p:nvPicPr>
          <p:cNvPr id="128" name="Shape 128" descr="Unknown-8"/>
          <p:cNvPicPr preferRelativeResize="0"/>
          <p:nvPr/>
        </p:nvPicPr>
        <p:blipFill>
          <a:blip r:embed="rId3">
            <a:alphaModFix/>
          </a:blip>
          <a:stretch>
            <a:fillRect/>
          </a:stretch>
        </p:blipFill>
        <p:spPr>
          <a:xfrm>
            <a:off x="4195550" y="3737225"/>
            <a:ext cx="4234427" cy="299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The Elbow method</a:t>
            </a:r>
            <a:endParaRPr/>
          </a:p>
        </p:txBody>
      </p:sp>
      <p:sp>
        <p:nvSpPr>
          <p:cNvPr id="135" name="Shape 135"/>
          <p:cNvSpPr txBox="1">
            <a:spLocks noGrp="1"/>
          </p:cNvSpPr>
          <p:nvPr>
            <p:ph type="body" idx="1"/>
          </p:nvPr>
        </p:nvSpPr>
        <p:spPr>
          <a:xfrm>
            <a:off x="311700" y="1536630"/>
            <a:ext cx="8520600" cy="1636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Elbow method is a method of interpretation and validation of consistency within cluster analysis designed to help finding the appropriate number of clusters in a dataset.</a:t>
            </a:r>
            <a:endParaRPr/>
          </a:p>
          <a:p>
            <a:pPr marL="0" lvl="0" indent="0">
              <a:spcBef>
                <a:spcPts val="1600"/>
              </a:spcBef>
              <a:spcAft>
                <a:spcPts val="1600"/>
              </a:spcAft>
              <a:buNone/>
            </a:pPr>
            <a:r>
              <a:rPr lang="en-US"/>
              <a:t>Looking for the ‘elbow’ in a plot</a:t>
            </a:r>
            <a:endParaRPr/>
          </a:p>
        </p:txBody>
      </p:sp>
      <p:pic>
        <p:nvPicPr>
          <p:cNvPr id="136" name="Shape 136" descr="Unknown-5"/>
          <p:cNvPicPr preferRelativeResize="0"/>
          <p:nvPr/>
        </p:nvPicPr>
        <p:blipFill>
          <a:blip r:embed="rId3">
            <a:alphaModFix/>
          </a:blip>
          <a:stretch>
            <a:fillRect/>
          </a:stretch>
        </p:blipFill>
        <p:spPr>
          <a:xfrm>
            <a:off x="310500" y="3502825"/>
            <a:ext cx="4125025" cy="2918325"/>
          </a:xfrm>
          <a:prstGeom prst="rect">
            <a:avLst/>
          </a:prstGeom>
          <a:noFill/>
          <a:ln>
            <a:noFill/>
          </a:ln>
        </p:spPr>
      </p:pic>
      <p:pic>
        <p:nvPicPr>
          <p:cNvPr id="137" name="Shape 137" descr="figure_1.png"/>
          <p:cNvPicPr preferRelativeResize="0"/>
          <p:nvPr/>
        </p:nvPicPr>
        <p:blipFill>
          <a:blip r:embed="rId4">
            <a:alphaModFix/>
          </a:blip>
          <a:stretch>
            <a:fillRect/>
          </a:stretch>
        </p:blipFill>
        <p:spPr>
          <a:xfrm>
            <a:off x="4587925" y="3325530"/>
            <a:ext cx="4403675" cy="3302756"/>
          </a:xfrm>
          <a:prstGeom prst="rect">
            <a:avLst/>
          </a:prstGeom>
          <a:noFill/>
          <a:ln>
            <a:noFill/>
          </a:ln>
        </p:spPr>
      </p:pic>
      <p:sp>
        <p:nvSpPr>
          <p:cNvPr id="138" name="Shape 138"/>
          <p:cNvSpPr/>
          <p:nvPr/>
        </p:nvSpPr>
        <p:spPr>
          <a:xfrm>
            <a:off x="5947000" y="4103425"/>
            <a:ext cx="324300" cy="528900"/>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k-Means: The Elbow method</a:t>
            </a:r>
            <a:endParaRPr/>
          </a:p>
        </p:txBody>
      </p:sp>
      <p:sp>
        <p:nvSpPr>
          <p:cNvPr id="145" name="Shape 145"/>
          <p:cNvSpPr txBox="1"/>
          <p:nvPr/>
        </p:nvSpPr>
        <p:spPr>
          <a:xfrm>
            <a:off x="307075" y="1688900"/>
            <a:ext cx="6124500" cy="4776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def elbow(df, n):</a:t>
            </a:r>
            <a:br>
              <a:rPr lang="en-US"/>
            </a:br>
            <a:r>
              <a:rPr lang="en-US"/>
              <a:t>    import matplotlib.pyplot as plt</a:t>
            </a:r>
            <a:br>
              <a:rPr lang="en-US"/>
            </a:br>
            <a:r>
              <a:rPr lang="en-US"/>
              <a:t>    from sklearn.cluster import KMeans</a:t>
            </a:r>
            <a:br>
              <a:rPr lang="en-US"/>
            </a:br>
            <a:r>
              <a:rPr lang="en-US"/>
              <a:t>    import numpy as np</a:t>
            </a:r>
            <a:br>
              <a:rPr lang="en-US"/>
            </a:br>
            <a:r>
              <a:rPr lang="en-US"/>
              <a:t>    from scipy.spatial.distance import cdist, pdist</a:t>
            </a:r>
            <a:br>
              <a:rPr lang="en-US"/>
            </a:br>
            <a:r>
              <a:rPr lang="en-US"/>
              <a:t>    </a:t>
            </a:r>
            <a:r>
              <a:rPr lang="en-US">
                <a:solidFill>
                  <a:srgbClr val="FF0000"/>
                </a:solidFill>
              </a:rPr>
              <a:t># kmeans models for each k </a:t>
            </a:r>
            <a:r>
              <a:rPr lang="en-US"/>
              <a:t>                                                                                          </a:t>
            </a:r>
            <a:br>
              <a:rPr lang="en-US"/>
            </a:br>
            <a:r>
              <a:rPr lang="en-US"/>
              <a:t>    kMeansVar = [KMeans(n_clusters=k).fit(df.values) for k in range(1, n)]</a:t>
            </a:r>
            <a:br>
              <a:rPr lang="en-US"/>
            </a:br>
            <a:r>
              <a:rPr lang="en-US"/>
              <a:t>    </a:t>
            </a:r>
            <a:r>
              <a:rPr lang="en-US">
                <a:solidFill>
                  <a:srgbClr val="FF0000"/>
                </a:solidFill>
              </a:rPr>
              <a:t># get the centroids of the models</a:t>
            </a:r>
            <a:r>
              <a:rPr lang="en-US"/>
              <a:t>                                                                                    </a:t>
            </a:r>
            <a:br>
              <a:rPr lang="en-US"/>
            </a:br>
            <a:r>
              <a:rPr lang="en-US"/>
              <a:t>    centroids = [X.cluster_centers_ for X in kMeansVar]</a:t>
            </a:r>
            <a:br>
              <a:rPr lang="en-US"/>
            </a:br>
            <a:r>
              <a:rPr lang="en-US"/>
              <a:t>    </a:t>
            </a:r>
            <a:r>
              <a:rPr lang="en-US">
                <a:solidFill>
                  <a:srgbClr val="FF0000"/>
                </a:solidFill>
              </a:rPr>
              <a:t># find the distances of the values to the centroids  </a:t>
            </a:r>
            <a:r>
              <a:rPr lang="en-US"/>
              <a:t>                                                                </a:t>
            </a:r>
            <a:br>
              <a:rPr lang="en-US"/>
            </a:br>
            <a:r>
              <a:rPr lang="en-US"/>
              <a:t>    k_euclid = [cdist(df.values, cent) for cent in centroids]</a:t>
            </a:r>
            <a:br>
              <a:rPr lang="en-US"/>
            </a:br>
            <a:r>
              <a:rPr lang="en-US"/>
              <a:t>    </a:t>
            </a:r>
            <a:r>
              <a:rPr lang="en-US">
                <a:solidFill>
                  <a:srgbClr val="FF0000"/>
                </a:solidFill>
              </a:rPr>
              <a:t># find the distance of each point to its cluster center    </a:t>
            </a:r>
            <a:r>
              <a:rPr lang="en-US"/>
              <a:t>                                                          </a:t>
            </a:r>
            <a:br>
              <a:rPr lang="en-US"/>
            </a:br>
            <a:r>
              <a:rPr lang="en-US"/>
              <a:t>    dist = [np.min(ke, axis=1) for ke in k_euclid]</a:t>
            </a:r>
            <a:br>
              <a:rPr lang="en-US"/>
            </a:br>
            <a:r>
              <a:rPr lang="en-US"/>
              <a:t>    </a:t>
            </a:r>
            <a:r>
              <a:rPr lang="en-US">
                <a:solidFill>
                  <a:srgbClr val="FF0000"/>
                </a:solidFill>
              </a:rPr>
              <a:t># total within cluster sum of squares  </a:t>
            </a:r>
            <a:r>
              <a:rPr lang="en-US"/>
              <a:t>                                                                              </a:t>
            </a:r>
            <a:br>
              <a:rPr lang="en-US"/>
            </a:br>
            <a:r>
              <a:rPr lang="en-US"/>
              <a:t>    wcss = [sum(d**2) for d in dist]</a:t>
            </a:r>
            <a:br>
              <a:rPr lang="en-US"/>
            </a:br>
            <a:r>
              <a:rPr lang="en-US"/>
              <a:t>    </a:t>
            </a:r>
            <a:r>
              <a:rPr lang="en-US">
                <a:solidFill>
                  <a:srgbClr val="FF0000"/>
                </a:solidFill>
              </a:rPr>
              <a:t># total sum of squares </a:t>
            </a:r>
            <a:r>
              <a:rPr lang="en-US"/>
              <a:t>                                                                                              </a:t>
            </a:r>
            <a:br>
              <a:rPr lang="en-US"/>
            </a:br>
            <a:r>
              <a:rPr lang="en-US"/>
              <a:t>    tss = sum(pdist(df.values)**2)/df.values.shape[0]</a:t>
            </a:r>
            <a:br>
              <a:rPr lang="en-US"/>
            </a:br>
            <a:r>
              <a:rPr lang="en-US"/>
              <a:t>    </a:t>
            </a:r>
            <a:r>
              <a:rPr lang="en-US">
                <a:solidFill>
                  <a:srgbClr val="FF0000"/>
                </a:solidFill>
              </a:rPr>
              <a:t># between clusters sum of squares  </a:t>
            </a:r>
            <a:r>
              <a:rPr lang="en-US"/>
              <a:t>                                                                                  </a:t>
            </a:r>
            <a:br>
              <a:rPr lang="en-US"/>
            </a:br>
            <a:r>
              <a:rPr lang="en-US"/>
              <a:t>    bss = tss - wcss</a:t>
            </a:r>
            <a:br>
              <a:rPr lang="en-US"/>
            </a:br>
            <a:r>
              <a:rPr lang="en-US"/>
              <a:t>    plt.plot(list(range(1,n)),bss)</a:t>
            </a:r>
            <a:br>
              <a:rPr lang="en-US"/>
            </a:br>
            <a:r>
              <a:rPr lang="en-US"/>
              <a:t>    plt.show()</a:t>
            </a:r>
            <a:br>
              <a:rPr lang="en-US"/>
            </a:br>
            <a:endParaRPr/>
          </a:p>
        </p:txBody>
      </p:sp>
      <p:sp>
        <p:nvSpPr>
          <p:cNvPr id="146" name="Shape 146"/>
          <p:cNvSpPr txBox="1"/>
          <p:nvPr/>
        </p:nvSpPr>
        <p:spPr>
          <a:xfrm>
            <a:off x="7079775" y="2064225"/>
            <a:ext cx="16377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Demo elbow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non-linear boundaries</a:t>
            </a:r>
            <a:endParaRPr/>
          </a:p>
        </p:txBody>
      </p:sp>
      <p:sp>
        <p:nvSpPr>
          <p:cNvPr id="153" name="Shape 153"/>
          <p:cNvSpPr txBox="1"/>
          <p:nvPr/>
        </p:nvSpPr>
        <p:spPr>
          <a:xfrm>
            <a:off x="435600" y="1317000"/>
            <a:ext cx="4733400" cy="1637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dirty="0"/>
              <a:t>import </a:t>
            </a:r>
            <a:r>
              <a:rPr lang="en-US" dirty="0" err="1"/>
              <a:t>matplotlib.pyplot</a:t>
            </a:r>
            <a:r>
              <a:rPr lang="en-US" dirty="0"/>
              <a:t> as </a:t>
            </a:r>
            <a:r>
              <a:rPr lang="en-US" dirty="0" err="1"/>
              <a:t>plt</a:t>
            </a:r>
            <a:endParaRPr dirty="0"/>
          </a:p>
          <a:p>
            <a:pPr marL="0" lvl="0" indent="0">
              <a:spcBef>
                <a:spcPts val="0"/>
              </a:spcBef>
              <a:spcAft>
                <a:spcPts val="0"/>
              </a:spcAft>
              <a:buNone/>
            </a:pPr>
            <a:r>
              <a:rPr lang="en-US" dirty="0"/>
              <a:t>from </a:t>
            </a:r>
            <a:r>
              <a:rPr lang="en-US" dirty="0" err="1"/>
              <a:t>sklearn.cluster</a:t>
            </a:r>
            <a:r>
              <a:rPr lang="en-US" dirty="0"/>
              <a:t> import </a:t>
            </a:r>
            <a:r>
              <a:rPr lang="en-US" dirty="0" err="1"/>
              <a:t>KMeans</a:t>
            </a:r>
            <a:endParaRPr dirty="0"/>
          </a:p>
          <a:p>
            <a:pPr marL="0" lvl="0" indent="0">
              <a:spcBef>
                <a:spcPts val="0"/>
              </a:spcBef>
              <a:spcAft>
                <a:spcPts val="0"/>
              </a:spcAft>
              <a:buNone/>
            </a:pPr>
            <a:r>
              <a:rPr lang="en-US" dirty="0"/>
              <a:t>from </a:t>
            </a:r>
            <a:r>
              <a:rPr lang="en-US" dirty="0" err="1"/>
              <a:t>sklearn.datasets</a:t>
            </a:r>
            <a:r>
              <a:rPr lang="en-US" dirty="0"/>
              <a:t> import </a:t>
            </a:r>
            <a:r>
              <a:rPr lang="en-US" dirty="0" err="1"/>
              <a:t>make_moons</a:t>
            </a:r>
            <a:br>
              <a:rPr lang="en-US" dirty="0"/>
            </a:br>
            <a:endParaRPr dirty="0"/>
          </a:p>
          <a:p>
            <a:pPr marL="0" lvl="0" indent="0">
              <a:spcBef>
                <a:spcPts val="0"/>
              </a:spcBef>
              <a:spcAft>
                <a:spcPts val="0"/>
              </a:spcAft>
              <a:buNone/>
            </a:pPr>
            <a:r>
              <a:rPr lang="en-US" dirty="0"/>
              <a:t>X, y = </a:t>
            </a:r>
            <a:r>
              <a:rPr lang="en-US" dirty="0" err="1"/>
              <a:t>make_moons</a:t>
            </a:r>
            <a:r>
              <a:rPr lang="en-US" dirty="0"/>
              <a:t>(200, noise=.05, </a:t>
            </a:r>
            <a:r>
              <a:rPr lang="en-US" dirty="0" err="1"/>
              <a:t>random_state</a:t>
            </a:r>
            <a:r>
              <a:rPr lang="en-US" dirty="0"/>
              <a:t>=0)</a:t>
            </a:r>
            <a:br>
              <a:rPr lang="en-US" dirty="0"/>
            </a:br>
            <a:r>
              <a:rPr lang="en-US" dirty="0"/>
              <a:t>labels = </a:t>
            </a:r>
            <a:r>
              <a:rPr lang="en-US" dirty="0" err="1"/>
              <a:t>KMeans</a:t>
            </a:r>
            <a:r>
              <a:rPr lang="en-US" dirty="0"/>
              <a:t>(2, </a:t>
            </a:r>
            <a:r>
              <a:rPr lang="en-US" dirty="0" err="1"/>
              <a:t>random_state</a:t>
            </a:r>
            <a:r>
              <a:rPr lang="en-US" dirty="0"/>
              <a:t>=0).</a:t>
            </a:r>
            <a:r>
              <a:rPr lang="en-US" dirty="0" err="1"/>
              <a:t>fit_predict</a:t>
            </a:r>
            <a:r>
              <a:rPr lang="en-US" dirty="0"/>
              <a:t>(X)</a:t>
            </a:r>
            <a:br>
              <a:rPr lang="en-US" dirty="0"/>
            </a:br>
            <a:r>
              <a:rPr lang="en-US" dirty="0" err="1"/>
              <a:t>plt.scatter</a:t>
            </a:r>
            <a:r>
              <a:rPr lang="en-US" dirty="0"/>
              <a:t>(X[:, 0], X[:, 1], c=labels, s=50, </a:t>
            </a:r>
            <a:r>
              <a:rPr lang="en-US" dirty="0" err="1"/>
              <a:t>cmap</a:t>
            </a:r>
            <a:r>
              <a:rPr lang="en-US" dirty="0"/>
              <a:t>='</a:t>
            </a:r>
            <a:r>
              <a:rPr lang="en-US" dirty="0" err="1"/>
              <a:t>viridis</a:t>
            </a:r>
            <a:r>
              <a:rPr lang="en-US" dirty="0"/>
              <a:t>');</a:t>
            </a:r>
            <a:endParaRPr dirty="0"/>
          </a:p>
        </p:txBody>
      </p:sp>
      <p:pic>
        <p:nvPicPr>
          <p:cNvPr id="154" name="Shape 154" descr="Unknown-7"/>
          <p:cNvPicPr preferRelativeResize="0"/>
          <p:nvPr/>
        </p:nvPicPr>
        <p:blipFill>
          <a:blip r:embed="rId3">
            <a:alphaModFix/>
          </a:blip>
          <a:stretch>
            <a:fillRect/>
          </a:stretch>
        </p:blipFill>
        <p:spPr>
          <a:xfrm>
            <a:off x="3598475" y="3328875"/>
            <a:ext cx="4705350" cy="324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Clustering Digits</a:t>
            </a:r>
            <a:endParaRPr/>
          </a:p>
        </p:txBody>
      </p:sp>
      <p:sp>
        <p:nvSpPr>
          <p:cNvPr id="161" name="Shape 16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digits data set consists of 1,797 samples each consisting of an 8 × 8 grid of pixels (64 features) representing a handwritten digits between 0 and 9.</a:t>
            </a:r>
            <a:endParaRPr/>
          </a:p>
          <a:p>
            <a:pPr marL="0" lvl="0" indent="0">
              <a:spcBef>
                <a:spcPts val="1600"/>
              </a:spcBef>
              <a:spcAft>
                <a:spcPts val="0"/>
              </a:spcAft>
              <a:buNone/>
            </a:pPr>
            <a:r>
              <a:rPr lang="en-US"/>
              <a:t>Here are a few samples from this data set.</a:t>
            </a:r>
            <a:endParaRPr/>
          </a:p>
          <a:p>
            <a:pPr marL="0" lvl="0" indent="0">
              <a:spcBef>
                <a:spcPts val="1600"/>
              </a:spcBef>
              <a:spcAft>
                <a:spcPts val="1600"/>
              </a:spcAft>
              <a:buNone/>
            </a:pPr>
            <a:endParaRPr/>
          </a:p>
        </p:txBody>
      </p:sp>
      <p:sp>
        <p:nvSpPr>
          <p:cNvPr id="162" name="Shape 162"/>
          <p:cNvSpPr txBox="1"/>
          <p:nvPr/>
        </p:nvSpPr>
        <p:spPr>
          <a:xfrm>
            <a:off x="384400" y="3091225"/>
            <a:ext cx="36678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from sklearn.datasets import load_digits</a:t>
            </a:r>
            <a:br>
              <a:rPr lang="en-US"/>
            </a:br>
            <a:r>
              <a:rPr lang="en-US"/>
              <a:t>digits = load_digits()</a:t>
            </a:r>
            <a:br>
              <a:rPr lang="en-US"/>
            </a:br>
            <a:endParaRPr/>
          </a:p>
        </p:txBody>
      </p:sp>
      <p:pic>
        <p:nvPicPr>
          <p:cNvPr id="163" name="Shape 163" descr="Unknown-9"/>
          <p:cNvPicPr preferRelativeResize="0"/>
          <p:nvPr/>
        </p:nvPicPr>
        <p:blipFill>
          <a:blip r:embed="rId3">
            <a:alphaModFix/>
          </a:blip>
          <a:stretch>
            <a:fillRect/>
          </a:stretch>
        </p:blipFill>
        <p:spPr>
          <a:xfrm>
            <a:off x="4738000" y="3053731"/>
            <a:ext cx="3499470" cy="3499470"/>
          </a:xfrm>
          <a:prstGeom prst="rect">
            <a:avLst/>
          </a:prstGeom>
          <a:noFill/>
          <a:ln>
            <a:noFill/>
          </a:ln>
        </p:spPr>
      </p:pic>
      <p:sp>
        <p:nvSpPr>
          <p:cNvPr id="164" name="Shape 164"/>
          <p:cNvSpPr txBox="1"/>
          <p:nvPr/>
        </p:nvSpPr>
        <p:spPr>
          <a:xfrm>
            <a:off x="460600" y="5152025"/>
            <a:ext cx="40773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a:t>Question</a:t>
            </a:r>
            <a:r>
              <a:rPr lang="en-US" sz="1800"/>
              <a:t>: can we use k-means to cluster in this data set and retrieve the digits?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Clustering Digits</a:t>
            </a:r>
            <a:endParaRPr/>
          </a:p>
        </p:txBody>
      </p:sp>
      <p:sp>
        <p:nvSpPr>
          <p:cNvPr id="171" name="Shape 17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idea is to set up 10 clusters and then each cluster should contain all the rows representing one of the digits.</a:t>
            </a:r>
            <a:endParaRPr/>
          </a:p>
          <a:p>
            <a:pPr marL="0" lvl="0" indent="0">
              <a:spcBef>
                <a:spcPts val="1600"/>
              </a:spcBef>
              <a:spcAft>
                <a:spcPts val="0"/>
              </a:spcAft>
              <a:buClr>
                <a:schemeClr val="dk1"/>
              </a:buClr>
              <a:buSzPts val="1100"/>
              <a:buFont typeface="Arial"/>
              <a:buNone/>
            </a:pPr>
            <a:r>
              <a:rPr lang="en-US"/>
              <a:t>The result is 10 clusters in 64 dimensions. Notice that the cluster centers themselves are 64-dimensional points, and can themselves be interpreted as the "typical" digit within the cluster.</a:t>
            </a:r>
            <a:endParaRPr/>
          </a:p>
          <a:p>
            <a:pPr marL="0" lvl="0" indent="0" rtl="0">
              <a:spcBef>
                <a:spcPts val="1600"/>
              </a:spcBef>
              <a:spcAft>
                <a:spcPts val="1600"/>
              </a:spcAft>
              <a:buNone/>
            </a:pPr>
            <a:endParaRPr/>
          </a:p>
        </p:txBody>
      </p:sp>
      <p:sp>
        <p:nvSpPr>
          <p:cNvPr id="172" name="Shape 172"/>
          <p:cNvSpPr txBox="1"/>
          <p:nvPr/>
        </p:nvSpPr>
        <p:spPr>
          <a:xfrm>
            <a:off x="232000" y="3624625"/>
            <a:ext cx="4664100" cy="16548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kmeans = KMeans(n_clusters=10, random_state=0)</a:t>
            </a:r>
            <a:endParaRPr sz="1200"/>
          </a:p>
          <a:p>
            <a:pPr marL="0" lvl="0" indent="0">
              <a:spcBef>
                <a:spcPts val="0"/>
              </a:spcBef>
              <a:spcAft>
                <a:spcPts val="0"/>
              </a:spcAft>
              <a:buClr>
                <a:schemeClr val="dk1"/>
              </a:buClr>
              <a:buSzPts val="1100"/>
              <a:buFont typeface="Arial"/>
              <a:buNone/>
            </a:pPr>
            <a:r>
              <a:rPr lang="en-US" sz="1200"/>
              <a:t>kmeans.fit(digits.data)</a:t>
            </a:r>
            <a:endParaRPr sz="1200"/>
          </a:p>
          <a:p>
            <a:pPr marL="0" lvl="0" indent="0">
              <a:spcBef>
                <a:spcPts val="0"/>
              </a:spcBef>
              <a:spcAft>
                <a:spcPts val="0"/>
              </a:spcAft>
              <a:buNone/>
            </a:pPr>
            <a:endParaRPr sz="1200"/>
          </a:p>
          <a:p>
            <a:pPr marL="0" lvl="0" indent="0" rtl="0">
              <a:spcBef>
                <a:spcPts val="0"/>
              </a:spcBef>
              <a:spcAft>
                <a:spcPts val="0"/>
              </a:spcAft>
              <a:buNone/>
            </a:pPr>
            <a:r>
              <a:rPr lang="en-US" sz="1200"/>
              <a:t>fig, ax = plt.subplots(2, 5, figsize=(8, 3))</a:t>
            </a:r>
            <a:br>
              <a:rPr lang="en-US" sz="1200"/>
            </a:br>
            <a:r>
              <a:rPr lang="en-US" sz="1200"/>
              <a:t>centers = kmeans.cluster_centers_.reshape(10, 8, 8)</a:t>
            </a:r>
            <a:br>
              <a:rPr lang="en-US" sz="1200"/>
            </a:br>
            <a:r>
              <a:rPr lang="en-US" sz="1200"/>
              <a:t>for axi, center in zip(ax.flat, centers):</a:t>
            </a:r>
            <a:br>
              <a:rPr lang="en-US" sz="1200"/>
            </a:br>
            <a:r>
              <a:rPr lang="en-US" sz="1200"/>
              <a:t>    axi.set(xticks=[], yticks=[])</a:t>
            </a:r>
            <a:br>
              <a:rPr lang="en-US" sz="1200"/>
            </a:br>
            <a:r>
              <a:rPr lang="en-US" sz="1200"/>
              <a:t>    axi.imshow(center, interpolation='nearest', cmap=plt.cm.binary)</a:t>
            </a:r>
            <a:br>
              <a:rPr lang="en-US" sz="1200"/>
            </a:br>
            <a:endParaRPr sz="1200"/>
          </a:p>
        </p:txBody>
      </p:sp>
      <p:pic>
        <p:nvPicPr>
          <p:cNvPr id="173" name="Shape 173" descr="Unknown-10"/>
          <p:cNvPicPr preferRelativeResize="0"/>
          <p:nvPr/>
        </p:nvPicPr>
        <p:blipFill>
          <a:blip r:embed="rId3">
            <a:alphaModFix/>
          </a:blip>
          <a:stretch>
            <a:fillRect/>
          </a:stretch>
        </p:blipFill>
        <p:spPr>
          <a:xfrm>
            <a:off x="4985067" y="3680374"/>
            <a:ext cx="3847231" cy="1517100"/>
          </a:xfrm>
          <a:prstGeom prst="rect">
            <a:avLst/>
          </a:prstGeom>
          <a:noFill/>
          <a:ln>
            <a:noFill/>
          </a:ln>
        </p:spPr>
      </p:pic>
      <p:sp>
        <p:nvSpPr>
          <p:cNvPr id="174" name="Shape 174"/>
          <p:cNvSpPr txBox="1"/>
          <p:nvPr/>
        </p:nvSpPr>
        <p:spPr>
          <a:xfrm>
            <a:off x="392375" y="5663825"/>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a:t>We see that even without the labels, KMeans is able to find clusters whose centers are recognizable digits, with perhaps the exception of 1 and 8.</a:t>
            </a:r>
            <a:br>
              <a:rPr lang="en-US" sz="1800"/>
            </a:br>
            <a:br>
              <a:rPr lang="en-US"/>
            </a:b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181" name="Shape 181"/>
          <p:cNvSpPr txBox="1">
            <a:spLocks noGrp="1"/>
          </p:cNvSpPr>
          <p:nvPr>
            <p:ph type="body" idx="1"/>
          </p:nvPr>
        </p:nvSpPr>
        <p:spPr>
          <a:xfrm>
            <a:off x="311700" y="1536626"/>
            <a:ext cx="8520600" cy="1500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a:t>In computer graphics, color quantization or color image quantization is a process that reduces the number of distinct colors used in an image, usually with the intention that the new image should be as visually similar as possible to the original image.</a:t>
            </a:r>
            <a:endParaRPr/>
          </a:p>
        </p:txBody>
      </p:sp>
      <p:pic>
        <p:nvPicPr>
          <p:cNvPr id="182" name="Shape 182" descr="Dithering_example_undithered.png"/>
          <p:cNvPicPr preferRelativeResize="0"/>
          <p:nvPr/>
        </p:nvPicPr>
        <p:blipFill>
          <a:blip r:embed="rId3">
            <a:alphaModFix/>
          </a:blip>
          <a:stretch>
            <a:fillRect/>
          </a:stretch>
        </p:blipFill>
        <p:spPr>
          <a:xfrm>
            <a:off x="920100" y="3308451"/>
            <a:ext cx="2381250" cy="1905000"/>
          </a:xfrm>
          <a:prstGeom prst="rect">
            <a:avLst/>
          </a:prstGeom>
          <a:noFill/>
          <a:ln>
            <a:noFill/>
          </a:ln>
        </p:spPr>
      </p:pic>
      <p:pic>
        <p:nvPicPr>
          <p:cNvPr id="183" name="Shape 183" descr="Dithering_example_undithered_16color_palette.png"/>
          <p:cNvPicPr preferRelativeResize="0"/>
          <p:nvPr/>
        </p:nvPicPr>
        <p:blipFill>
          <a:blip r:embed="rId4">
            <a:alphaModFix/>
          </a:blip>
          <a:stretch>
            <a:fillRect/>
          </a:stretch>
        </p:blipFill>
        <p:spPr>
          <a:xfrm>
            <a:off x="5330325" y="3232251"/>
            <a:ext cx="2381250" cy="2057400"/>
          </a:xfrm>
          <a:prstGeom prst="rect">
            <a:avLst/>
          </a:prstGeom>
          <a:noFill/>
          <a:ln>
            <a:noFill/>
          </a:ln>
        </p:spPr>
      </p:pic>
      <p:sp>
        <p:nvSpPr>
          <p:cNvPr id="184" name="Shape 184"/>
          <p:cNvSpPr txBox="1"/>
          <p:nvPr/>
        </p:nvSpPr>
        <p:spPr>
          <a:xfrm>
            <a:off x="221775"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An example image in 24-bit RGB color</a:t>
            </a:r>
            <a:endParaRPr/>
          </a:p>
        </p:txBody>
      </p:sp>
      <p:sp>
        <p:nvSpPr>
          <p:cNvPr id="185" name="Shape 185"/>
          <p:cNvSpPr txBox="1"/>
          <p:nvPr/>
        </p:nvSpPr>
        <p:spPr>
          <a:xfrm>
            <a:off x="4866150"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The same image reduced to a palette of 16 colors specifically chosen to best represent the image; the selected palette is shown by the squares above</a:t>
            </a:r>
            <a:endParaRPr/>
          </a:p>
          <a:p>
            <a:pPr marL="0" lvl="0" indent="0" rtl="0">
              <a:spcBef>
                <a:spcPts val="0"/>
              </a:spcBef>
              <a:spcAft>
                <a:spcPts val="0"/>
              </a:spcAft>
              <a:buNone/>
            </a:pPr>
            <a:endParaRPr/>
          </a:p>
        </p:txBody>
      </p:sp>
      <p:sp>
        <p:nvSpPr>
          <p:cNvPr id="186" name="Shape 186"/>
          <p:cNvSpPr txBox="1"/>
          <p:nvPr/>
        </p:nvSpPr>
        <p:spPr>
          <a:xfrm>
            <a:off x="272950" y="6397400"/>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Source: Wikipedia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193" name="Shape 193"/>
          <p:cNvSpPr txBox="1">
            <a:spLocks noGrp="1"/>
          </p:cNvSpPr>
          <p:nvPr>
            <p:ph type="body" idx="1"/>
          </p:nvPr>
        </p:nvSpPr>
        <p:spPr>
          <a:xfrm>
            <a:off x="311700" y="1536622"/>
            <a:ext cx="8520600" cy="433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Most standard techniques treat color quantization as a problem of clustering points in three-dimensional space, where the points represent colors found in the original image and the three axes represent the three color channels. </a:t>
            </a:r>
            <a:endParaRPr/>
          </a:p>
          <a:p>
            <a:pPr marL="0" lvl="0" indent="0">
              <a:spcBef>
                <a:spcPts val="1600"/>
              </a:spcBef>
              <a:spcAft>
                <a:spcPts val="0"/>
              </a:spcAft>
              <a:buNone/>
            </a:pPr>
            <a:r>
              <a:rPr lang="en-US"/>
              <a:t>Almost any three-dimensional clustering algorithm can be applied to color quantization, including k-Means. </a:t>
            </a:r>
            <a:endParaRPr/>
          </a:p>
          <a:p>
            <a:pPr marL="0" lvl="0" indent="0">
              <a:spcBef>
                <a:spcPts val="1600"/>
              </a:spcBef>
              <a:spcAft>
                <a:spcPts val="0"/>
              </a:spcAft>
              <a:buNone/>
            </a:pPr>
            <a:r>
              <a:rPr lang="en-US"/>
              <a:t>After the clusters are located, typically the points in each cluster are averaged to obtain the representative color that all colors in that cluster are mapped to. </a:t>
            </a:r>
            <a:endParaRPr/>
          </a:p>
          <a:p>
            <a:pPr marL="0" lvl="0" indent="0" rtl="0">
              <a:spcBef>
                <a:spcPts val="1600"/>
              </a:spcBef>
              <a:spcAft>
                <a:spcPts val="1600"/>
              </a:spcAft>
              <a:buNone/>
            </a:pPr>
            <a:r>
              <a:rPr lang="en-US"/>
              <a:t>The three color channels are usually red, green, and blue.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200" name="Shape 200"/>
          <p:cNvSpPr txBox="1">
            <a:spLocks noGrp="1"/>
          </p:cNvSpPr>
          <p:nvPr>
            <p:ph type="body" idx="1"/>
          </p:nvPr>
        </p:nvSpPr>
        <p:spPr>
          <a:xfrm>
            <a:off x="311700" y="1231823"/>
            <a:ext cx="8520600" cy="47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a:t>Let’s apply k-Means as a color quantizer.</a:t>
            </a:r>
            <a:endParaRPr/>
          </a:p>
        </p:txBody>
      </p:sp>
      <p:pic>
        <p:nvPicPr>
          <p:cNvPr id="201" name="Shape 201" descr="Unknown-11"/>
          <p:cNvPicPr preferRelativeResize="0"/>
          <p:nvPr/>
        </p:nvPicPr>
        <p:blipFill>
          <a:blip r:embed="rId3">
            <a:alphaModFix/>
          </a:blip>
          <a:stretch>
            <a:fillRect/>
          </a:stretch>
        </p:blipFill>
        <p:spPr>
          <a:xfrm>
            <a:off x="1066800" y="1632025"/>
            <a:ext cx="6572526" cy="2326100"/>
          </a:xfrm>
          <a:prstGeom prst="rect">
            <a:avLst/>
          </a:prstGeom>
          <a:noFill/>
          <a:ln>
            <a:noFill/>
          </a:ln>
        </p:spPr>
      </p:pic>
      <p:pic>
        <p:nvPicPr>
          <p:cNvPr id="202" name="Shape 202" descr="Rosa_Gold_Glow_2_small_noblue_color_space.png"/>
          <p:cNvPicPr preferRelativeResize="0"/>
          <p:nvPr/>
        </p:nvPicPr>
        <p:blipFill>
          <a:blip r:embed="rId4">
            <a:alphaModFix/>
          </a:blip>
          <a:stretch>
            <a:fillRect/>
          </a:stretch>
        </p:blipFill>
        <p:spPr>
          <a:xfrm>
            <a:off x="3085425" y="4145500"/>
            <a:ext cx="2630251" cy="2594226"/>
          </a:xfrm>
          <a:prstGeom prst="rect">
            <a:avLst/>
          </a:prstGeom>
          <a:noFill/>
          <a:ln>
            <a:noFill/>
          </a:ln>
        </p:spPr>
      </p:pic>
      <p:sp>
        <p:nvSpPr>
          <p:cNvPr id="203" name="Shape 203"/>
          <p:cNvSpPr/>
          <p:nvPr/>
        </p:nvSpPr>
        <p:spPr>
          <a:xfrm rot="5400000" flipH="1">
            <a:off x="5953850" y="4489075"/>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rot="10800000" flipH="1">
            <a:off x="2028975" y="4607350"/>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txBox="1"/>
          <p:nvPr/>
        </p:nvSpPr>
        <p:spPr>
          <a:xfrm>
            <a:off x="5373800" y="232000"/>
            <a:ext cx="36507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&gt;&gt;&gt; data = china / 255.0 # use 0...1 scale</a:t>
            </a:r>
            <a:br>
              <a:rPr lang="en-US" sz="1200"/>
            </a:br>
            <a:r>
              <a:rPr lang="en-US" sz="1200"/>
              <a:t>&gt;&gt;&gt; data = </a:t>
            </a:r>
            <a:r>
              <a:rPr lang="en-US" sz="1200">
                <a:solidFill>
                  <a:srgbClr val="FF0000"/>
                </a:solidFill>
              </a:rPr>
              <a:t>data.reshape(427 * 640, 3)</a:t>
            </a:r>
            <a:br>
              <a:rPr lang="en-US" sz="1200"/>
            </a:br>
            <a:r>
              <a:rPr lang="en-US" sz="1200"/>
              <a:t>&gt;&gt;&gt; data.shape</a:t>
            </a:r>
            <a:br>
              <a:rPr lang="en-US" sz="1200"/>
            </a:br>
            <a:r>
              <a:rPr lang="en-US" sz="1200"/>
              <a:t>(273280, 3)</a:t>
            </a:r>
            <a:br>
              <a:rPr lang="en-US" sz="1200"/>
            </a:b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212" name="Shape 212"/>
          <p:cNvSpPr txBox="1">
            <a:spLocks noGrp="1"/>
          </p:cNvSpPr>
          <p:nvPr>
            <p:ph type="body" idx="1"/>
          </p:nvPr>
        </p:nvSpPr>
        <p:spPr>
          <a:xfrm>
            <a:off x="311700" y="1536625"/>
            <a:ext cx="3833700" cy="276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cluster partition space into a </a:t>
            </a:r>
            <a:r>
              <a:rPr lang="en-US" i="1"/>
              <a:t>Voronoi diagram</a:t>
            </a:r>
            <a:r>
              <a:rPr lang="en-US"/>
              <a:t>.</a:t>
            </a:r>
            <a:endParaRPr/>
          </a:p>
          <a:p>
            <a:pPr marL="0" lvl="0" indent="0">
              <a:spcBef>
                <a:spcPts val="1600"/>
              </a:spcBef>
              <a:spcAft>
                <a:spcPts val="0"/>
              </a:spcAft>
              <a:buNone/>
            </a:pPr>
            <a:r>
              <a:rPr lang="en-US"/>
              <a:t>All the points in a particular Voronoi diagram partition will be coded with the average color for that partition.</a:t>
            </a:r>
            <a:endParaRPr/>
          </a:p>
          <a:p>
            <a:pPr marL="0" lvl="0" indent="0">
              <a:spcBef>
                <a:spcPts val="1600"/>
              </a:spcBef>
              <a:spcAft>
                <a:spcPts val="1600"/>
              </a:spcAft>
              <a:buNone/>
            </a:pPr>
            <a:r>
              <a:rPr lang="en-US"/>
              <a:t>Compressing millions of colors into 16 colors.</a:t>
            </a:r>
            <a:endParaRPr/>
          </a:p>
        </p:txBody>
      </p:sp>
      <p:pic>
        <p:nvPicPr>
          <p:cNvPr id="213" name="Shape 213" descr="Rosa_Gold_Glow_2_small_noblue_color_space.png"/>
          <p:cNvPicPr preferRelativeResize="0"/>
          <p:nvPr/>
        </p:nvPicPr>
        <p:blipFill>
          <a:blip r:embed="rId3">
            <a:alphaModFix/>
          </a:blip>
          <a:stretch>
            <a:fillRect/>
          </a:stretch>
        </p:blipFill>
        <p:spPr>
          <a:xfrm>
            <a:off x="4484325" y="1231825"/>
            <a:ext cx="4347976" cy="4288423"/>
          </a:xfrm>
          <a:prstGeom prst="rect">
            <a:avLst/>
          </a:prstGeom>
          <a:noFill/>
          <a:ln>
            <a:noFill/>
          </a:ln>
        </p:spPr>
      </p:pic>
      <p:sp>
        <p:nvSpPr>
          <p:cNvPr id="214" name="Shape 214"/>
          <p:cNvSpPr txBox="1"/>
          <p:nvPr/>
        </p:nvSpPr>
        <p:spPr>
          <a:xfrm>
            <a:off x="222925" y="5322625"/>
            <a:ext cx="5338500" cy="100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from sklearn.cluster import MiniBatchKMeans</a:t>
            </a:r>
            <a:br>
              <a:rPr lang="en-US"/>
            </a:br>
            <a:r>
              <a:rPr lang="en-US"/>
              <a:t>kmeans = MiniBatchKMeans(16)</a:t>
            </a:r>
            <a:br>
              <a:rPr lang="en-US"/>
            </a:br>
            <a:r>
              <a:rPr lang="en-US"/>
              <a:t>kmeans.fit(data)</a:t>
            </a:r>
            <a:br>
              <a:rPr lang="en-US"/>
            </a:br>
            <a:r>
              <a:rPr lang="en-US"/>
              <a:t>new_colors = kmeans.cluster_centers_[kmeans.predict(data)]</a:t>
            </a: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a:solidFill>
                  <a:schemeClr val="dk2"/>
                </a:solidFill>
              </a:rPr>
              <a:t>Unsupervised Learning</a:t>
            </a:r>
            <a:endParaRPr/>
          </a:p>
        </p:txBody>
      </p:sp>
      <p:sp>
        <p:nvSpPr>
          <p:cNvPr id="69" name="Shape 6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245109" algn="l" rtl="0">
              <a:lnSpc>
                <a:spcPct val="100000"/>
              </a:lnSpc>
              <a:spcBef>
                <a:spcPts val="440"/>
              </a:spcBef>
              <a:spcAft>
                <a:spcPts val="0"/>
              </a:spcAft>
              <a:buClr>
                <a:schemeClr val="dk1"/>
              </a:buClr>
              <a:buSzPts val="1540"/>
              <a:buFont typeface="Noto Sans Symbols"/>
              <a:buNone/>
            </a:pPr>
            <a:r>
              <a:rPr lang="en-US" sz="2200"/>
              <a:t>Here we will discuss a class of unsupervised machine learning models: </a:t>
            </a:r>
            <a:r>
              <a:rPr lang="en-US" sz="2200" i="1"/>
              <a:t>clustering algorithms. </a:t>
            </a:r>
            <a:endParaRPr sz="2200" i="1"/>
          </a:p>
          <a:p>
            <a:pPr marL="342900" marR="0" lvl="0" indent="-245109" algn="l" rtl="0">
              <a:lnSpc>
                <a:spcPct val="100000"/>
              </a:lnSpc>
              <a:spcBef>
                <a:spcPts val="440"/>
              </a:spcBef>
              <a:spcAft>
                <a:spcPts val="0"/>
              </a:spcAft>
              <a:buClr>
                <a:schemeClr val="dk1"/>
              </a:buClr>
              <a:buSzPts val="1540"/>
              <a:buFont typeface="Noto Sans Symbols"/>
              <a:buNone/>
            </a:pPr>
            <a:r>
              <a:rPr lang="en-US" sz="2200"/>
              <a:t>Clustering algorithms seek to learn, from the properties of the data, an optimal </a:t>
            </a:r>
            <a:r>
              <a:rPr lang="en-US" sz="2200" i="1"/>
              <a:t>division</a:t>
            </a:r>
            <a:r>
              <a:rPr lang="en-US" sz="2200"/>
              <a:t> or discrete labeling of </a:t>
            </a:r>
            <a:r>
              <a:rPr lang="en-US" sz="2200" i="1"/>
              <a:t>groups of points</a:t>
            </a:r>
            <a:r>
              <a:rPr lang="en-US" sz="2200"/>
              <a:t>.</a:t>
            </a:r>
            <a:endParaRPr sz="2200"/>
          </a:p>
          <a:p>
            <a:pPr marL="342900" marR="0" lvl="0" indent="-245109" algn="l" rtl="0">
              <a:lnSpc>
                <a:spcPct val="100000"/>
              </a:lnSpc>
              <a:spcBef>
                <a:spcPts val="440"/>
              </a:spcBef>
              <a:spcAft>
                <a:spcPts val="0"/>
              </a:spcAft>
              <a:buClr>
                <a:schemeClr val="dk1"/>
              </a:buClr>
              <a:buSzPts val="1540"/>
              <a:buFont typeface="Noto Sans Symbols"/>
              <a:buNone/>
            </a:pPr>
            <a:r>
              <a:rPr lang="en-US" sz="2200"/>
              <a:t>Perhaps the most popular clustering algorithm is the </a:t>
            </a:r>
            <a:r>
              <a:rPr lang="en-US" sz="2200" i="1"/>
              <a:t>k-means</a:t>
            </a:r>
            <a:r>
              <a:rPr lang="en-US" sz="2200"/>
              <a:t> algorithm.</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1302275"/>
            <a:ext cx="8520600" cy="572700"/>
          </a:xfrm>
          <a:prstGeom prst="rect">
            <a:avLst/>
          </a:prstGeom>
        </p:spPr>
        <p:txBody>
          <a:bodyPr spcFirstLastPara="1" wrap="square" lIns="91425" tIns="91425" rIns="91425" bIns="91425" anchor="t" anchorCtr="0">
            <a:noAutofit/>
          </a:bodyPr>
          <a:lstStyle/>
          <a:p>
            <a:r>
              <a:rPr lang="en"/>
              <a:t>Final Project Proposals</a:t>
            </a:r>
            <a:endParaRPr/>
          </a:p>
        </p:txBody>
      </p:sp>
      <p:sp>
        <p:nvSpPr>
          <p:cNvPr id="201" name="Shape 201"/>
          <p:cNvSpPr txBox="1">
            <a:spLocks noGrp="1"/>
          </p:cNvSpPr>
          <p:nvPr>
            <p:ph type="body" idx="1"/>
          </p:nvPr>
        </p:nvSpPr>
        <p:spPr>
          <a:xfrm>
            <a:off x="311700" y="2009725"/>
            <a:ext cx="8520600" cy="4616362"/>
          </a:xfrm>
          <a:prstGeom prst="rect">
            <a:avLst/>
          </a:prstGeom>
        </p:spPr>
        <p:txBody>
          <a:bodyPr spcFirstLastPara="1" wrap="square" lIns="91425" tIns="91425" rIns="91425" bIns="91425" anchor="t" anchorCtr="0">
            <a:normAutofit/>
          </a:bodyPr>
          <a:lstStyle/>
          <a:p>
            <a:pPr marL="0" indent="0">
              <a:spcBef>
                <a:spcPts val="1600"/>
              </a:spcBef>
              <a:buNone/>
            </a:pPr>
            <a:r>
              <a:rPr lang="en-US" dirty="0"/>
              <a:t>The </a:t>
            </a:r>
            <a:r>
              <a:rPr lang="en" dirty="0"/>
              <a:t>final project could be a (team) app (</a:t>
            </a:r>
            <a:r>
              <a:rPr lang="en-US" dirty="0"/>
              <a:t>e.g. </a:t>
            </a:r>
            <a:r>
              <a:rPr lang="en" dirty="0"/>
              <a:t>Python script that implements some non-trivial functionality with/without visualization</a:t>
            </a:r>
            <a:r>
              <a:rPr lang="en-US" dirty="0"/>
              <a:t> or an app built on your favorite platform</a:t>
            </a:r>
            <a:r>
              <a:rPr lang="en" dirty="0"/>
              <a:t>) or it can be an individual analysis project.  </a:t>
            </a:r>
            <a:endParaRPr dirty="0"/>
          </a:p>
          <a:p>
            <a:pPr marL="0" indent="0">
              <a:spcBef>
                <a:spcPts val="1600"/>
              </a:spcBef>
              <a:spcAft>
                <a:spcPts val="1600"/>
              </a:spcAft>
              <a:buNone/>
            </a:pPr>
            <a:r>
              <a:rPr lang="en" dirty="0"/>
              <a:t>However, whether app or analysis you</a:t>
            </a:r>
            <a:r>
              <a:rPr lang="en-US" dirty="0"/>
              <a:t>r</a:t>
            </a:r>
            <a:r>
              <a:rPr lang="en" dirty="0"/>
              <a:t> final project has to include some modeling aspect</a:t>
            </a:r>
            <a:r>
              <a:rPr lang="en-US" dirty="0"/>
              <a:t> </a:t>
            </a:r>
            <a:r>
              <a:rPr lang="mr-IN" dirty="0"/>
              <a:t>–</a:t>
            </a:r>
            <a:r>
              <a:rPr lang="en-US" dirty="0"/>
              <a:t> classification, regression or clustering</a:t>
            </a:r>
          </a:p>
          <a:p>
            <a:pPr marL="0" indent="0">
              <a:spcAft>
                <a:spcPts val="1600"/>
              </a:spcAft>
              <a:buNone/>
            </a:pPr>
            <a:r>
              <a:rPr lang="en-US" dirty="0"/>
              <a:t>1 to 2 page project summary with the following sections:</a:t>
            </a:r>
            <a:br>
              <a:rPr lang="en-US" dirty="0"/>
            </a:br>
            <a:r>
              <a:rPr lang="en-US" dirty="0"/>
              <a:t>* Introduction</a:t>
            </a:r>
            <a:br>
              <a:rPr lang="en-US" dirty="0"/>
            </a:br>
            <a:r>
              <a:rPr lang="en-US" dirty="0"/>
              <a:t>* Architecture/data used</a:t>
            </a:r>
            <a:br>
              <a:rPr lang="en-US" dirty="0"/>
            </a:br>
            <a:r>
              <a:rPr lang="en-US" dirty="0"/>
              <a:t>* Technology used</a:t>
            </a:r>
            <a:br>
              <a:rPr lang="en-US" dirty="0"/>
            </a:br>
            <a:r>
              <a:rPr lang="en-US" dirty="0"/>
              <a:t>* Milestone schedule</a:t>
            </a:r>
            <a:br>
              <a:rPr lang="en-US" dirty="0"/>
            </a:br>
            <a:r>
              <a:rPr lang="en-US" dirty="0"/>
              <a:t>* Team members and responsibilities (if applicable, max 3 members)</a:t>
            </a:r>
          </a:p>
        </p:txBody>
      </p:sp>
    </p:spTree>
    <p:extLst>
      <p:ext uri="{BB962C8B-B14F-4D97-AF65-F5344CB8AC3E}">
        <p14:creationId xmlns:p14="http://schemas.microsoft.com/office/powerpoint/2010/main" val="37778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k-Means Algorithm</a:t>
            </a:r>
            <a:endParaRPr/>
          </a:p>
        </p:txBody>
      </p:sp>
      <p:sp>
        <p:nvSpPr>
          <p:cNvPr id="76" name="Shape 76"/>
          <p:cNvSpPr txBox="1">
            <a:spLocks noGrp="1"/>
          </p:cNvSpPr>
          <p:nvPr>
            <p:ph type="body" idx="1"/>
          </p:nvPr>
        </p:nvSpPr>
        <p:spPr>
          <a:xfrm>
            <a:off x="311700" y="1536624"/>
            <a:ext cx="8520600" cy="4843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000" dirty="0">
                <a:solidFill>
                  <a:schemeClr val="dk1"/>
                </a:solidFill>
              </a:rPr>
              <a:t>The </a:t>
            </a:r>
            <a:r>
              <a:rPr lang="en-US" sz="2000" i="1" dirty="0">
                <a:solidFill>
                  <a:schemeClr val="dk1"/>
                </a:solidFill>
              </a:rPr>
              <a:t>k</a:t>
            </a:r>
            <a:r>
              <a:rPr lang="en-US" sz="2000" dirty="0">
                <a:solidFill>
                  <a:schemeClr val="dk1"/>
                </a:solidFill>
              </a:rPr>
              <a:t>-means algorithm searches for a </a:t>
            </a:r>
            <a:r>
              <a:rPr lang="en-US" sz="2000" i="1" dirty="0">
                <a:solidFill>
                  <a:schemeClr val="dk1"/>
                </a:solidFill>
              </a:rPr>
              <a:t>pre-determined </a:t>
            </a:r>
            <a:r>
              <a:rPr lang="en-US" sz="2000" dirty="0">
                <a:solidFill>
                  <a:schemeClr val="dk1"/>
                </a:solidFill>
              </a:rPr>
              <a:t>number of clusters within an unlabeled multidimensional dataset. </a:t>
            </a:r>
            <a:endParaRPr sz="2000" dirty="0">
              <a:solidFill>
                <a:schemeClr val="dk1"/>
              </a:solidFill>
            </a:endParaRPr>
          </a:p>
          <a:p>
            <a:pPr marL="0" lvl="0" indent="0">
              <a:spcBef>
                <a:spcPts val="1600"/>
              </a:spcBef>
              <a:spcAft>
                <a:spcPts val="0"/>
              </a:spcAft>
              <a:buClr>
                <a:schemeClr val="dk1"/>
              </a:buClr>
              <a:buSzPts val="1100"/>
              <a:buFont typeface="Arial"/>
              <a:buNone/>
            </a:pPr>
            <a:r>
              <a:rPr lang="en-US" sz="2000" dirty="0">
                <a:solidFill>
                  <a:schemeClr val="dk1"/>
                </a:solidFill>
              </a:rPr>
              <a:t>It accomplishes this using a simple conception of what the optimal clustering looks like:</a:t>
            </a:r>
            <a:endParaRPr sz="2000" dirty="0">
              <a:solidFill>
                <a:schemeClr val="dk1"/>
              </a:solidFill>
            </a:endParaRPr>
          </a:p>
          <a:p>
            <a:pPr marL="457200" lvl="0" indent="-355600" rtl="0">
              <a:spcBef>
                <a:spcPts val="1600"/>
              </a:spcBef>
              <a:spcAft>
                <a:spcPts val="0"/>
              </a:spcAft>
              <a:buClr>
                <a:schemeClr val="dk1"/>
              </a:buClr>
              <a:buSzPts val="2000"/>
              <a:buChar char="●"/>
            </a:pPr>
            <a:r>
              <a:rPr lang="en-US" sz="2000" dirty="0">
                <a:solidFill>
                  <a:schemeClr val="dk1"/>
                </a:solidFill>
              </a:rPr>
              <a:t>The "cluster center" is the </a:t>
            </a:r>
            <a:r>
              <a:rPr lang="en-US" sz="2000" i="1" dirty="0">
                <a:solidFill>
                  <a:schemeClr val="dk1"/>
                </a:solidFill>
              </a:rPr>
              <a:t>arithmetic mean</a:t>
            </a:r>
            <a:r>
              <a:rPr lang="en-US" sz="2000" dirty="0">
                <a:solidFill>
                  <a:schemeClr val="dk1"/>
                </a:solidFill>
              </a:rPr>
              <a:t> of all the points belonging to the cluster.</a:t>
            </a:r>
            <a:endParaRPr sz="2000" dirty="0">
              <a:solidFill>
                <a:schemeClr val="dk1"/>
              </a:solidFill>
            </a:endParaRPr>
          </a:p>
          <a:p>
            <a:pPr marL="457200" lvl="0" indent="-355600" rtl="0">
              <a:spcBef>
                <a:spcPts val="0"/>
              </a:spcBef>
              <a:spcAft>
                <a:spcPts val="0"/>
              </a:spcAft>
              <a:buClr>
                <a:schemeClr val="dk1"/>
              </a:buClr>
              <a:buSzPts val="2000"/>
              <a:buChar char="●"/>
            </a:pPr>
            <a:r>
              <a:rPr lang="en-US" sz="2000" dirty="0">
                <a:solidFill>
                  <a:schemeClr val="dk1"/>
                </a:solidFill>
              </a:rPr>
              <a:t>Each point is closer to its own cluster center than to other cluster centers.</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None/>
            </a:pPr>
            <a:r>
              <a:rPr lang="en-US" sz="2000" dirty="0">
                <a:solidFill>
                  <a:schemeClr val="dk1"/>
                </a:solidFill>
              </a:rPr>
              <a:t>Those two assumptions are the basis of the </a:t>
            </a:r>
            <a:r>
              <a:rPr lang="en-US" sz="2000" i="1" dirty="0">
                <a:solidFill>
                  <a:schemeClr val="dk1"/>
                </a:solidFill>
              </a:rPr>
              <a:t>k</a:t>
            </a:r>
            <a:r>
              <a:rPr lang="en-US" sz="2000" dirty="0">
                <a:solidFill>
                  <a:schemeClr val="dk1"/>
                </a:solidFill>
              </a:rPr>
              <a:t>-means model. </a:t>
            </a:r>
            <a:endParaRPr sz="2000" dirty="0"/>
          </a:p>
        </p:txBody>
      </p:sp>
      <p:sp>
        <p:nvSpPr>
          <p:cNvPr id="2" name="TextBox 1"/>
          <p:cNvSpPr txBox="1"/>
          <p:nvPr/>
        </p:nvSpPr>
        <p:spPr>
          <a:xfrm>
            <a:off x="2239617" y="6228522"/>
            <a:ext cx="3996607" cy="307777"/>
          </a:xfrm>
          <a:prstGeom prst="rect">
            <a:avLst/>
          </a:prstGeom>
          <a:noFill/>
        </p:spPr>
        <p:txBody>
          <a:bodyPr wrap="none" rtlCol="0">
            <a:spAutoFit/>
          </a:bodyPr>
          <a:lstStyle/>
          <a:p>
            <a:r>
              <a:rPr lang="en-US" dirty="0"/>
              <a:t>https://</a:t>
            </a:r>
            <a:r>
              <a:rPr lang="en-US" dirty="0" err="1"/>
              <a:t>en.wikipedia.org</a:t>
            </a:r>
            <a:r>
              <a:rPr lang="en-US" dirty="0"/>
              <a:t>/wiki/K-</a:t>
            </a:r>
            <a:r>
              <a:rPr lang="en-US" dirty="0" err="1"/>
              <a:t>means_clustering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83" name="Shape 83"/>
          <p:cNvSpPr txBox="1"/>
          <p:nvPr/>
        </p:nvSpPr>
        <p:spPr>
          <a:xfrm>
            <a:off x="290025" y="1365925"/>
            <a:ext cx="5476200" cy="1245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100" b="1" dirty="0">
                <a:solidFill>
                  <a:schemeClr val="dk1"/>
                </a:solidFill>
              </a:rPr>
              <a:t>f</a:t>
            </a:r>
            <a:r>
              <a:rPr lang="en-US" b="1" dirty="0">
                <a:solidFill>
                  <a:schemeClr val="dk1"/>
                </a:solidFill>
              </a:rPr>
              <a:t>rom</a:t>
            </a:r>
            <a:r>
              <a:rPr lang="en-US" dirty="0">
                <a:solidFill>
                  <a:schemeClr val="dk1"/>
                </a:solidFill>
              </a:rPr>
              <a:t> </a:t>
            </a:r>
            <a:r>
              <a:rPr lang="en-US" b="1" dirty="0" err="1">
                <a:solidFill>
                  <a:schemeClr val="dk1"/>
                </a:solidFill>
              </a:rPr>
              <a:t>sklearn.datasets.samples_generator</a:t>
            </a:r>
            <a:r>
              <a:rPr lang="en-US" dirty="0">
                <a:solidFill>
                  <a:schemeClr val="dk1"/>
                </a:solidFill>
              </a:rPr>
              <a:t> </a:t>
            </a:r>
            <a:r>
              <a:rPr lang="en-US" b="1" dirty="0">
                <a:solidFill>
                  <a:schemeClr val="dk1"/>
                </a:solidFill>
              </a:rPr>
              <a:t>import</a:t>
            </a:r>
            <a:r>
              <a:rPr lang="en-US" dirty="0">
                <a:solidFill>
                  <a:schemeClr val="dk1"/>
                </a:solidFill>
              </a:rPr>
              <a:t> </a:t>
            </a:r>
            <a:r>
              <a:rPr lang="en-US" dirty="0" err="1">
                <a:solidFill>
                  <a:schemeClr val="dk1"/>
                </a:solidFill>
              </a:rPr>
              <a:t>make_blobs</a:t>
            </a:r>
            <a:endParaRPr dirty="0">
              <a:solidFill>
                <a:schemeClr val="dk1"/>
              </a:solidFill>
            </a:endParaRPr>
          </a:p>
          <a:p>
            <a:pPr marL="0" lvl="0" indent="0">
              <a:spcBef>
                <a:spcPts val="0"/>
              </a:spcBef>
              <a:spcAft>
                <a:spcPts val="0"/>
              </a:spcAft>
              <a:buClr>
                <a:schemeClr val="dk1"/>
              </a:buClr>
              <a:buSzPts val="1100"/>
              <a:buFont typeface="Arial"/>
              <a:buNone/>
            </a:pPr>
            <a:r>
              <a:rPr lang="en-US" dirty="0">
                <a:solidFill>
                  <a:schemeClr val="dk1"/>
                </a:solidFill>
              </a:rPr>
              <a:t>X, </a:t>
            </a:r>
            <a:r>
              <a:rPr lang="en-US" dirty="0" err="1">
                <a:solidFill>
                  <a:schemeClr val="dk1"/>
                </a:solidFill>
              </a:rPr>
              <a:t>y_true</a:t>
            </a:r>
            <a:r>
              <a:rPr lang="en-US" dirty="0">
                <a:solidFill>
                  <a:schemeClr val="dk1"/>
                </a:solidFill>
              </a:rPr>
              <a:t> = </a:t>
            </a:r>
            <a:r>
              <a:rPr lang="en-US" dirty="0" err="1">
                <a:solidFill>
                  <a:schemeClr val="dk1"/>
                </a:solidFill>
              </a:rPr>
              <a:t>make_blobs</a:t>
            </a:r>
            <a:r>
              <a:rPr lang="en-US" dirty="0">
                <a:solidFill>
                  <a:schemeClr val="dk1"/>
                </a:solidFill>
              </a:rPr>
              <a:t>(</a:t>
            </a:r>
            <a:r>
              <a:rPr lang="en-US" dirty="0" err="1">
                <a:solidFill>
                  <a:schemeClr val="dk1"/>
                </a:solidFill>
              </a:rPr>
              <a:t>n_samples</a:t>
            </a:r>
            <a:r>
              <a:rPr lang="en-US" dirty="0">
                <a:solidFill>
                  <a:schemeClr val="dk1"/>
                </a:solidFill>
              </a:rPr>
              <a:t>=300, centers=4,</a:t>
            </a:r>
            <a:endParaRPr dirty="0">
              <a:solidFill>
                <a:schemeClr val="dk1"/>
              </a:solidFill>
            </a:endParaRPr>
          </a:p>
          <a:p>
            <a:pPr marL="0" lvl="0" indent="0">
              <a:spcBef>
                <a:spcPts val="0"/>
              </a:spcBef>
              <a:spcAft>
                <a:spcPts val="0"/>
              </a:spcAft>
              <a:buClr>
                <a:schemeClr val="dk1"/>
              </a:buClr>
              <a:buSzPts val="1100"/>
              <a:buFont typeface="Arial"/>
              <a:buNone/>
            </a:pPr>
            <a:r>
              <a:rPr lang="en-US" dirty="0">
                <a:solidFill>
                  <a:schemeClr val="dk1"/>
                </a:solidFill>
              </a:rPr>
              <a:t>                       </a:t>
            </a:r>
            <a:r>
              <a:rPr lang="en-US" dirty="0" err="1">
                <a:solidFill>
                  <a:schemeClr val="dk1"/>
                </a:solidFill>
              </a:rPr>
              <a:t>cluster_std</a:t>
            </a:r>
            <a:r>
              <a:rPr lang="en-US" dirty="0">
                <a:solidFill>
                  <a:schemeClr val="dk1"/>
                </a:solidFill>
              </a:rPr>
              <a:t>=0.60, </a:t>
            </a:r>
            <a:r>
              <a:rPr lang="en-US" dirty="0" err="1">
                <a:solidFill>
                  <a:schemeClr val="dk1"/>
                </a:solidFill>
              </a:rPr>
              <a:t>random_state</a:t>
            </a:r>
            <a:r>
              <a:rPr lang="en-US" dirty="0">
                <a:solidFill>
                  <a:schemeClr val="dk1"/>
                </a:solidFill>
              </a:rPr>
              <a:t>=0)</a:t>
            </a:r>
            <a:endParaRPr dirty="0">
              <a:solidFill>
                <a:schemeClr val="dk1"/>
              </a:solidFill>
            </a:endParaRPr>
          </a:p>
          <a:p>
            <a:pPr marL="0" lvl="0" indent="0">
              <a:spcBef>
                <a:spcPts val="0"/>
              </a:spcBef>
              <a:spcAft>
                <a:spcPts val="0"/>
              </a:spcAft>
              <a:buClr>
                <a:schemeClr val="dk1"/>
              </a:buClr>
              <a:buSzPts val="1100"/>
              <a:buFont typeface="Arial"/>
              <a:buNone/>
            </a:pPr>
            <a:r>
              <a:rPr lang="en-US" dirty="0" err="1">
                <a:solidFill>
                  <a:schemeClr val="dk1"/>
                </a:solidFill>
              </a:rPr>
              <a:t>plt.scatter</a:t>
            </a:r>
            <a:r>
              <a:rPr lang="en-US" dirty="0">
                <a:solidFill>
                  <a:schemeClr val="dk1"/>
                </a:solidFill>
              </a:rPr>
              <a:t>(X[:, 0], X[:, 1], s=50);</a:t>
            </a:r>
            <a:endParaRPr dirty="0">
              <a:solidFill>
                <a:schemeClr val="dk1"/>
              </a:solidFill>
            </a:endParaRPr>
          </a:p>
          <a:p>
            <a:pPr marL="0" lvl="0" indent="0">
              <a:spcBef>
                <a:spcPts val="0"/>
              </a:spcBef>
              <a:spcAft>
                <a:spcPts val="0"/>
              </a:spcAft>
              <a:buClr>
                <a:schemeClr val="dk1"/>
              </a:buClr>
              <a:buSzPts val="1100"/>
              <a:buFont typeface="Arial"/>
              <a:buNone/>
            </a:pPr>
            <a:endParaRPr dirty="0">
              <a:solidFill>
                <a:schemeClr val="dk1"/>
              </a:solidFill>
            </a:endParaRPr>
          </a:p>
          <a:p>
            <a:pPr marL="0" lvl="0" indent="0">
              <a:spcBef>
                <a:spcPts val="0"/>
              </a:spcBef>
              <a:spcAft>
                <a:spcPts val="0"/>
              </a:spcAft>
              <a:buNone/>
            </a:pPr>
            <a:endParaRPr dirty="0"/>
          </a:p>
        </p:txBody>
      </p:sp>
      <p:pic>
        <p:nvPicPr>
          <p:cNvPr id="84" name="Shape 84" descr="Unknown-5"/>
          <p:cNvPicPr preferRelativeResize="0"/>
          <p:nvPr/>
        </p:nvPicPr>
        <p:blipFill>
          <a:blip r:embed="rId3">
            <a:alphaModFix/>
          </a:blip>
          <a:stretch>
            <a:fillRect/>
          </a:stretch>
        </p:blipFill>
        <p:spPr>
          <a:xfrm>
            <a:off x="3734950" y="3087775"/>
            <a:ext cx="4591050" cy="3248025"/>
          </a:xfrm>
          <a:prstGeom prst="rect">
            <a:avLst/>
          </a:prstGeom>
          <a:noFill/>
          <a:ln>
            <a:noFill/>
          </a:ln>
        </p:spPr>
      </p:pic>
      <p:sp>
        <p:nvSpPr>
          <p:cNvPr id="2" name="TextBox 1"/>
          <p:cNvSpPr txBox="1"/>
          <p:nvPr/>
        </p:nvSpPr>
        <p:spPr>
          <a:xfrm>
            <a:off x="424070" y="5420139"/>
            <a:ext cx="2483372" cy="523220"/>
          </a:xfrm>
          <a:prstGeom prst="rect">
            <a:avLst/>
          </a:prstGeom>
          <a:noFill/>
        </p:spPr>
        <p:txBody>
          <a:bodyPr wrap="none" rtlCol="0">
            <a:spAutoFit/>
          </a:bodyPr>
          <a:lstStyle/>
          <a:p>
            <a:r>
              <a:rPr lang="en-US" dirty="0"/>
              <a:t>Note: code for the slides is in</a:t>
            </a:r>
            <a:br>
              <a:rPr lang="en-US" dirty="0"/>
            </a:br>
            <a:r>
              <a:rPr lang="en-US" dirty="0"/>
              <a:t>notebook 17a.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91" name="Shape 91"/>
          <p:cNvSpPr txBox="1"/>
          <p:nvPr/>
        </p:nvSpPr>
        <p:spPr>
          <a:xfrm>
            <a:off x="290025" y="1365925"/>
            <a:ext cx="5476200" cy="1824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b="1" dirty="0">
                <a:solidFill>
                  <a:schemeClr val="dk1"/>
                </a:solidFill>
              </a:rPr>
              <a:t>from</a:t>
            </a:r>
            <a:r>
              <a:rPr lang="en-US" dirty="0">
                <a:solidFill>
                  <a:schemeClr val="dk1"/>
                </a:solidFill>
              </a:rPr>
              <a:t> </a:t>
            </a:r>
            <a:r>
              <a:rPr lang="en-US" b="1" dirty="0" err="1">
                <a:solidFill>
                  <a:schemeClr val="dk1"/>
                </a:solidFill>
              </a:rPr>
              <a:t>sklearn.cluster</a:t>
            </a:r>
            <a:r>
              <a:rPr lang="en-US" dirty="0">
                <a:solidFill>
                  <a:schemeClr val="dk1"/>
                </a:solidFill>
              </a:rPr>
              <a:t> </a:t>
            </a:r>
            <a:r>
              <a:rPr lang="en-US" b="1" dirty="0">
                <a:solidFill>
                  <a:schemeClr val="dk1"/>
                </a:solidFill>
              </a:rPr>
              <a:t>import</a:t>
            </a:r>
            <a:r>
              <a:rPr lang="en-US" dirty="0">
                <a:solidFill>
                  <a:schemeClr val="dk1"/>
                </a:solidFill>
              </a:rPr>
              <a:t> </a:t>
            </a:r>
            <a:r>
              <a:rPr lang="en-US" dirty="0" err="1">
                <a:solidFill>
                  <a:schemeClr val="dk1"/>
                </a:solidFill>
              </a:rPr>
              <a:t>KMeans</a:t>
            </a:r>
            <a:endParaRPr dirty="0">
              <a:solidFill>
                <a:schemeClr val="dk1"/>
              </a:solidFill>
            </a:endParaRPr>
          </a:p>
          <a:p>
            <a:pPr marL="0" lvl="0" indent="0">
              <a:spcBef>
                <a:spcPts val="0"/>
              </a:spcBef>
              <a:spcAft>
                <a:spcPts val="0"/>
              </a:spcAft>
              <a:buNone/>
            </a:pPr>
            <a:r>
              <a:rPr lang="en-US" dirty="0" err="1">
                <a:solidFill>
                  <a:schemeClr val="dk1"/>
                </a:solidFill>
              </a:rPr>
              <a:t>kmeans</a:t>
            </a:r>
            <a:r>
              <a:rPr lang="en-US" dirty="0">
                <a:solidFill>
                  <a:schemeClr val="dk1"/>
                </a:solidFill>
              </a:rPr>
              <a:t> = </a:t>
            </a:r>
            <a:r>
              <a:rPr lang="en-US" dirty="0" err="1">
                <a:solidFill>
                  <a:srgbClr val="FF0000"/>
                </a:solidFill>
              </a:rPr>
              <a:t>KMeans</a:t>
            </a:r>
            <a:r>
              <a:rPr lang="en-US" dirty="0">
                <a:solidFill>
                  <a:srgbClr val="FF0000"/>
                </a:solidFill>
              </a:rPr>
              <a:t>(</a:t>
            </a:r>
            <a:r>
              <a:rPr lang="en-US" dirty="0" err="1">
                <a:solidFill>
                  <a:srgbClr val="FF0000"/>
                </a:solidFill>
              </a:rPr>
              <a:t>n_clusters</a:t>
            </a:r>
            <a:r>
              <a:rPr lang="en-US" dirty="0">
                <a:solidFill>
                  <a:srgbClr val="FF0000"/>
                </a:solidFill>
              </a:rPr>
              <a:t>=4)</a:t>
            </a:r>
            <a:endParaRPr dirty="0">
              <a:solidFill>
                <a:srgbClr val="FF0000"/>
              </a:solidFill>
            </a:endParaRPr>
          </a:p>
          <a:p>
            <a:pPr marL="0" lvl="0" indent="0">
              <a:spcBef>
                <a:spcPts val="0"/>
              </a:spcBef>
              <a:spcAft>
                <a:spcPts val="0"/>
              </a:spcAft>
              <a:buNone/>
            </a:pPr>
            <a:r>
              <a:rPr lang="en-US" dirty="0" err="1">
                <a:solidFill>
                  <a:schemeClr val="dk1"/>
                </a:solidFill>
              </a:rPr>
              <a:t>kmeans.fit</a:t>
            </a:r>
            <a:r>
              <a:rPr lang="en-US" dirty="0">
                <a:solidFill>
                  <a:schemeClr val="dk1"/>
                </a:solidFill>
              </a:rPr>
              <a:t>(X)</a:t>
            </a:r>
            <a:endParaRPr dirty="0">
              <a:solidFill>
                <a:schemeClr val="dk1"/>
              </a:solidFill>
            </a:endParaRPr>
          </a:p>
          <a:p>
            <a:pPr marL="0" lvl="0" indent="0">
              <a:spcBef>
                <a:spcPts val="0"/>
              </a:spcBef>
              <a:spcAft>
                <a:spcPts val="0"/>
              </a:spcAft>
              <a:buNone/>
            </a:pPr>
            <a:r>
              <a:rPr lang="en-US" dirty="0" err="1">
                <a:solidFill>
                  <a:schemeClr val="dk1"/>
                </a:solidFill>
              </a:rPr>
              <a:t>y_kmeans</a:t>
            </a:r>
            <a:r>
              <a:rPr lang="en-US" dirty="0">
                <a:solidFill>
                  <a:schemeClr val="dk1"/>
                </a:solidFill>
              </a:rPr>
              <a:t> = </a:t>
            </a:r>
            <a:r>
              <a:rPr lang="en-US" dirty="0" err="1">
                <a:solidFill>
                  <a:schemeClr val="dk1"/>
                </a:solidFill>
              </a:rPr>
              <a:t>kmeans.predict</a:t>
            </a:r>
            <a:r>
              <a:rPr lang="en-US" dirty="0">
                <a:solidFill>
                  <a:schemeClr val="dk1"/>
                </a:solidFill>
              </a:rPr>
              <a:t>(X)</a:t>
            </a:r>
            <a:endParaRPr dirty="0">
              <a:solidFill>
                <a:schemeClr val="dk1"/>
              </a:solidFill>
            </a:endParaRPr>
          </a:p>
          <a:p>
            <a:pPr marL="0" lvl="0" indent="0" rtl="0">
              <a:spcBef>
                <a:spcPts val="0"/>
              </a:spcBef>
              <a:spcAft>
                <a:spcPts val="0"/>
              </a:spcAft>
              <a:buNone/>
            </a:pPr>
            <a:endParaRPr b="1" dirty="0">
              <a:solidFill>
                <a:schemeClr val="dk1"/>
              </a:solidFill>
            </a:endParaRPr>
          </a:p>
          <a:p>
            <a:pPr marL="0" lvl="0" indent="0" rtl="0">
              <a:spcBef>
                <a:spcPts val="0"/>
              </a:spcBef>
              <a:spcAft>
                <a:spcPts val="0"/>
              </a:spcAft>
              <a:buNone/>
            </a:pPr>
            <a:r>
              <a:rPr lang="en-US" dirty="0" err="1">
                <a:solidFill>
                  <a:schemeClr val="dk1"/>
                </a:solidFill>
              </a:rPr>
              <a:t>plt.scatter</a:t>
            </a:r>
            <a:r>
              <a:rPr lang="en-US" dirty="0">
                <a:solidFill>
                  <a:schemeClr val="dk1"/>
                </a:solidFill>
              </a:rPr>
              <a:t>(X[:, 0], X[:, 1], c=</a:t>
            </a:r>
            <a:r>
              <a:rPr lang="en-US" dirty="0" err="1">
                <a:solidFill>
                  <a:schemeClr val="dk1"/>
                </a:solidFill>
              </a:rPr>
              <a:t>y_kmeans</a:t>
            </a:r>
            <a:r>
              <a:rPr lang="en-US" dirty="0">
                <a:solidFill>
                  <a:schemeClr val="dk1"/>
                </a:solidFill>
              </a:rPr>
              <a:t>, s=50, </a:t>
            </a:r>
            <a:r>
              <a:rPr lang="en-US" dirty="0" err="1">
                <a:solidFill>
                  <a:schemeClr val="dk1"/>
                </a:solidFill>
              </a:rPr>
              <a:t>cmap</a:t>
            </a:r>
            <a:r>
              <a:rPr lang="en-US" dirty="0">
                <a:solidFill>
                  <a:schemeClr val="dk1"/>
                </a:solidFill>
              </a:rPr>
              <a:t>='</a:t>
            </a:r>
            <a:r>
              <a:rPr lang="en-US" dirty="0" err="1">
                <a:solidFill>
                  <a:schemeClr val="dk1"/>
                </a:solidFill>
              </a:rPr>
              <a:t>viridis</a:t>
            </a:r>
            <a:r>
              <a:rPr lang="en-US" dirty="0">
                <a:solidFill>
                  <a:schemeClr val="dk1"/>
                </a:solidFill>
              </a:rPr>
              <a:t>')</a:t>
            </a:r>
            <a:br>
              <a:rPr lang="en-US" dirty="0">
                <a:solidFill>
                  <a:schemeClr val="dk1"/>
                </a:solidFill>
              </a:rPr>
            </a:br>
            <a:r>
              <a:rPr lang="en-US" dirty="0">
                <a:solidFill>
                  <a:schemeClr val="dk1"/>
                </a:solidFill>
              </a:rPr>
              <a:t>centers = </a:t>
            </a:r>
            <a:r>
              <a:rPr lang="en-US" dirty="0" err="1">
                <a:solidFill>
                  <a:srgbClr val="FF0000"/>
                </a:solidFill>
              </a:rPr>
              <a:t>kmeans.cluster_centers</a:t>
            </a:r>
            <a:r>
              <a:rPr lang="en-US" dirty="0">
                <a:solidFill>
                  <a:srgbClr val="FF0000"/>
                </a:solidFill>
              </a:rPr>
              <a:t>_</a:t>
            </a:r>
            <a:br>
              <a:rPr lang="en-US" dirty="0">
                <a:solidFill>
                  <a:srgbClr val="FF0000"/>
                </a:solidFill>
              </a:rPr>
            </a:br>
            <a:r>
              <a:rPr lang="en-US" dirty="0" err="1">
                <a:solidFill>
                  <a:schemeClr val="dk1"/>
                </a:solidFill>
              </a:rPr>
              <a:t>plt.scatter</a:t>
            </a:r>
            <a:r>
              <a:rPr lang="en-US" dirty="0">
                <a:solidFill>
                  <a:schemeClr val="dk1"/>
                </a:solidFill>
              </a:rPr>
              <a:t>(centers[:, 0], centers[:, 1], c='black', s=200, alpha=0.5);</a:t>
            </a:r>
            <a:br>
              <a:rPr lang="en-US" dirty="0">
                <a:solidFill>
                  <a:schemeClr val="dk1"/>
                </a:solidFill>
              </a:rPr>
            </a:br>
            <a:endParaRPr dirty="0">
              <a:solidFill>
                <a:schemeClr val="dk1"/>
              </a:solidFill>
            </a:endParaRPr>
          </a:p>
          <a:p>
            <a:pPr marL="0" lvl="0" indent="0" rtl="0">
              <a:spcBef>
                <a:spcPts val="0"/>
              </a:spcBef>
              <a:spcAft>
                <a:spcPts val="0"/>
              </a:spcAft>
              <a:buNone/>
            </a:pPr>
            <a:endParaRPr dirty="0"/>
          </a:p>
        </p:txBody>
      </p:sp>
      <p:pic>
        <p:nvPicPr>
          <p:cNvPr id="92" name="Shape 92" descr="Unknown-6"/>
          <p:cNvPicPr preferRelativeResize="0"/>
          <p:nvPr/>
        </p:nvPicPr>
        <p:blipFill>
          <a:blip r:embed="rId3">
            <a:alphaModFix/>
          </a:blip>
          <a:stretch>
            <a:fillRect/>
          </a:stretch>
        </p:blipFill>
        <p:spPr>
          <a:xfrm>
            <a:off x="3615500" y="3342625"/>
            <a:ext cx="4591050" cy="324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Algorithm: Expectation Maximization</a:t>
            </a:r>
            <a:endParaRPr/>
          </a:p>
        </p:txBody>
      </p:sp>
      <p:sp>
        <p:nvSpPr>
          <p:cNvPr id="99" name="Shape 99"/>
          <p:cNvSpPr txBox="1">
            <a:spLocks noGrp="1"/>
          </p:cNvSpPr>
          <p:nvPr>
            <p:ph type="body" idx="1"/>
          </p:nvPr>
        </p:nvSpPr>
        <p:spPr>
          <a:xfrm>
            <a:off x="311700" y="1384224"/>
            <a:ext cx="8520600" cy="52020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2000">
                <a:solidFill>
                  <a:schemeClr val="dk1"/>
                </a:solidFill>
              </a:rPr>
              <a:t>The expectation–maximization approach here consists of the following procedure:</a:t>
            </a:r>
            <a:endParaRPr sz="2000">
              <a:solidFill>
                <a:schemeClr val="dk1"/>
              </a:solidFill>
            </a:endParaRPr>
          </a:p>
          <a:p>
            <a:pPr marL="457200" lvl="0" indent="-355600" rtl="0">
              <a:spcBef>
                <a:spcPts val="1600"/>
              </a:spcBef>
              <a:spcAft>
                <a:spcPts val="0"/>
              </a:spcAft>
              <a:buClr>
                <a:schemeClr val="dk1"/>
              </a:buClr>
              <a:buSzPts val="2000"/>
              <a:buAutoNum type="arabicPeriod"/>
            </a:pPr>
            <a:r>
              <a:rPr lang="en-US" sz="2000">
                <a:solidFill>
                  <a:schemeClr val="dk1"/>
                </a:solidFill>
              </a:rPr>
              <a:t>Guess some cluster centers</a:t>
            </a:r>
            <a:endParaRPr sz="2000">
              <a:solidFill>
                <a:schemeClr val="dk1"/>
              </a:solidFill>
            </a:endParaRPr>
          </a:p>
          <a:p>
            <a:pPr marL="457200" lvl="0" indent="-355600" rtl="0">
              <a:spcBef>
                <a:spcPts val="0"/>
              </a:spcBef>
              <a:spcAft>
                <a:spcPts val="0"/>
              </a:spcAft>
              <a:buClr>
                <a:schemeClr val="dk1"/>
              </a:buClr>
              <a:buSzPts val="2000"/>
              <a:buAutoNum type="arabicPeriod"/>
            </a:pPr>
            <a:r>
              <a:rPr lang="en-US" sz="2000">
                <a:solidFill>
                  <a:schemeClr val="dk1"/>
                </a:solidFill>
              </a:rPr>
              <a:t>Repeat until converged</a:t>
            </a:r>
            <a:endParaRPr sz="2000">
              <a:solidFill>
                <a:schemeClr val="dk1"/>
              </a:solidFill>
            </a:endParaRPr>
          </a:p>
          <a:p>
            <a:pPr marL="914400" lvl="1" indent="-355600" rtl="0">
              <a:spcBef>
                <a:spcPts val="0"/>
              </a:spcBef>
              <a:spcAft>
                <a:spcPts val="0"/>
              </a:spcAft>
              <a:buClr>
                <a:schemeClr val="dk1"/>
              </a:buClr>
              <a:buSzPts val="2000"/>
              <a:buAutoNum type="arabicPeriod"/>
            </a:pPr>
            <a:r>
              <a:rPr lang="en-US" sz="2000" i="1">
                <a:solidFill>
                  <a:schemeClr val="dk1"/>
                </a:solidFill>
              </a:rPr>
              <a:t>E-Step</a:t>
            </a:r>
            <a:r>
              <a:rPr lang="en-US" sz="2000">
                <a:solidFill>
                  <a:schemeClr val="dk1"/>
                </a:solidFill>
              </a:rPr>
              <a:t>: assign points to the nearest cluster center</a:t>
            </a:r>
            <a:endParaRPr sz="2000">
              <a:solidFill>
                <a:schemeClr val="dk1"/>
              </a:solidFill>
            </a:endParaRPr>
          </a:p>
          <a:p>
            <a:pPr marL="914400" lvl="1" indent="-355600" rtl="0">
              <a:spcBef>
                <a:spcPts val="0"/>
              </a:spcBef>
              <a:spcAft>
                <a:spcPts val="0"/>
              </a:spcAft>
              <a:buClr>
                <a:schemeClr val="dk1"/>
              </a:buClr>
              <a:buSzPts val="2000"/>
              <a:buAutoNum type="arabicPeriod"/>
            </a:pPr>
            <a:r>
              <a:rPr lang="en-US" sz="2000" i="1">
                <a:solidFill>
                  <a:schemeClr val="dk1"/>
                </a:solidFill>
              </a:rPr>
              <a:t>M-Step</a:t>
            </a:r>
            <a:r>
              <a:rPr lang="en-US" sz="2000">
                <a:solidFill>
                  <a:schemeClr val="dk1"/>
                </a:solidFill>
              </a:rPr>
              <a:t>: set the cluster centers to the mean</a:t>
            </a:r>
            <a:endParaRPr sz="2000">
              <a:solidFill>
                <a:schemeClr val="dk1"/>
              </a:solidFill>
            </a:endParaRPr>
          </a:p>
          <a:p>
            <a:pPr marL="0" lvl="0" indent="0" rtl="0">
              <a:spcBef>
                <a:spcPts val="0"/>
              </a:spcBef>
              <a:spcAft>
                <a:spcPts val="0"/>
              </a:spcAft>
              <a:buNone/>
            </a:pPr>
            <a:endParaRPr sz="2000">
              <a:solidFill>
                <a:schemeClr val="dk1"/>
              </a:solidFill>
            </a:endParaRPr>
          </a:p>
          <a:p>
            <a:pPr marL="0" lvl="0" indent="0" rtl="0">
              <a:spcBef>
                <a:spcPts val="0"/>
              </a:spcBef>
              <a:spcAft>
                <a:spcPts val="0"/>
              </a:spcAft>
              <a:buNone/>
            </a:pPr>
            <a:r>
              <a:rPr lang="en-US" sz="2000">
                <a:solidFill>
                  <a:schemeClr val="dk1"/>
                </a:solidFill>
              </a:rPr>
              <a:t>Here the "E-step" or "Expectation step" is so-named because it involves updating our expectation of which cluster each point belongs to - in this context expectation is just a fancy word of mean/average.</a:t>
            </a:r>
            <a:endParaRPr sz="2000">
              <a:solidFill>
                <a:schemeClr val="dk1"/>
              </a:solidFill>
            </a:endParaRPr>
          </a:p>
          <a:p>
            <a:pPr marL="0" lvl="0" indent="0" rtl="0">
              <a:spcBef>
                <a:spcPts val="0"/>
              </a:spcBef>
              <a:spcAft>
                <a:spcPts val="0"/>
              </a:spcAft>
              <a:buNone/>
            </a:pPr>
            <a:endParaRPr sz="2000">
              <a:solidFill>
                <a:schemeClr val="dk1"/>
              </a:solidFill>
            </a:endParaRPr>
          </a:p>
          <a:p>
            <a:pPr marL="0" lvl="0" indent="0" rtl="0">
              <a:spcBef>
                <a:spcPts val="0"/>
              </a:spcBef>
              <a:spcAft>
                <a:spcPts val="0"/>
              </a:spcAft>
              <a:buClr>
                <a:schemeClr val="dk1"/>
              </a:buClr>
              <a:buSzPts val="1100"/>
              <a:buFont typeface="Arial"/>
              <a:buNone/>
            </a:pPr>
            <a:r>
              <a:rPr lang="en-US" sz="2000">
                <a:solidFill>
                  <a:schemeClr val="dk1"/>
                </a:solidFill>
              </a:rPr>
              <a:t>The "M-step" or "Maximization step" is so-named because it involves maximizing the mean of the data in each cluster.</a:t>
            </a:r>
            <a:endParaRPr sz="2000">
              <a:solidFill>
                <a:schemeClr val="dk1"/>
              </a:solidFill>
            </a:endParaRPr>
          </a:p>
          <a:p>
            <a:pPr marL="0" lvl="0" indent="0">
              <a:spcBef>
                <a:spcPts val="0"/>
              </a:spcBef>
              <a:spcAft>
                <a:spcPts val="1600"/>
              </a:spcAft>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600200" y="381000"/>
            <a:ext cx="6705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pic>
        <p:nvPicPr>
          <p:cNvPr id="105" name="Shape 105"/>
          <p:cNvPicPr preferRelativeResize="0"/>
          <p:nvPr/>
        </p:nvPicPr>
        <p:blipFill rotWithShape="1">
          <a:blip r:embed="rId3">
            <a:alphaModFix/>
          </a:blip>
          <a:srcRect/>
          <a:stretch/>
        </p:blipFill>
        <p:spPr>
          <a:xfrm>
            <a:off x="217487" y="1524000"/>
            <a:ext cx="8709025" cy="4343400"/>
          </a:xfrm>
          <a:prstGeom prst="rect">
            <a:avLst/>
          </a:prstGeom>
          <a:noFill/>
          <a:ln>
            <a:noFill/>
          </a:ln>
        </p:spPr>
      </p:pic>
      <p:sp>
        <p:nvSpPr>
          <p:cNvPr id="106" name="Shape 106"/>
          <p:cNvSpPr txBox="1"/>
          <p:nvPr/>
        </p:nvSpPr>
        <p:spPr>
          <a:xfrm>
            <a:off x="1557337" y="6110287"/>
            <a:ext cx="494823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Iterations of the k-means algorithm with </a:t>
            </a:r>
            <a:r>
              <a:rPr lang="en-US" sz="2000" b="0" i="1" u="none" strike="noStrike" cap="none">
                <a:solidFill>
                  <a:schemeClr val="dk1"/>
                </a:solidFill>
                <a:latin typeface="Times New Roman"/>
                <a:ea typeface="Times New Roman"/>
                <a:cs typeface="Times New Roman"/>
                <a:sym typeface="Times New Roman"/>
              </a:rPr>
              <a:t>k =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the k-Means Algorithm</a:t>
            </a:r>
          </a:p>
        </p:txBody>
      </p:sp>
      <p:sp>
        <p:nvSpPr>
          <p:cNvPr id="3" name="TextBox 2"/>
          <p:cNvSpPr txBox="1"/>
          <p:nvPr/>
        </p:nvSpPr>
        <p:spPr>
          <a:xfrm>
            <a:off x="1179443" y="2955235"/>
            <a:ext cx="5487400" cy="307777"/>
          </a:xfrm>
          <a:prstGeom prst="rect">
            <a:avLst/>
          </a:prstGeom>
          <a:noFill/>
        </p:spPr>
        <p:txBody>
          <a:bodyPr wrap="none" rtlCol="0">
            <a:spAutoFit/>
          </a:bodyPr>
          <a:lstStyle/>
          <a:p>
            <a:r>
              <a:rPr lang="en-US" dirty="0"/>
              <a:t>http://</a:t>
            </a:r>
            <a:r>
              <a:rPr lang="en-US" dirty="0" err="1"/>
              <a:t>stanford.edu</a:t>
            </a:r>
            <a:r>
              <a:rPr lang="en-US" dirty="0"/>
              <a:t>/class/ee103/visualizations/</a:t>
            </a:r>
            <a:r>
              <a:rPr lang="en-US" dirty="0" err="1"/>
              <a:t>kmeans</a:t>
            </a:r>
            <a:r>
              <a:rPr lang="en-US" dirty="0"/>
              <a:t>/</a:t>
            </a:r>
            <a:r>
              <a:rPr lang="en-US" dirty="0" err="1"/>
              <a:t>kmeans.html</a:t>
            </a:r>
            <a:endParaRPr lang="en-US" dirty="0"/>
          </a:p>
        </p:txBody>
      </p:sp>
    </p:spTree>
    <p:extLst>
      <p:ext uri="{BB962C8B-B14F-4D97-AF65-F5344CB8AC3E}">
        <p14:creationId xmlns:p14="http://schemas.microsoft.com/office/powerpoint/2010/main" val="8037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sp>
        <p:nvSpPr>
          <p:cNvPr id="119" name="Shape 11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Pros: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Fast convergence</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Conceptually simple</a:t>
            </a:r>
            <a:endParaRPr/>
          </a:p>
          <a:p>
            <a:pPr marL="342900" marR="0" lvl="0" indent="-342900" algn="l" rtl="0">
              <a:lnSpc>
                <a:spcPct val="100000"/>
              </a:lnSpc>
              <a:spcBef>
                <a:spcPts val="42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Cons: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Very sensitive to the choice of numbers of clusters </a:t>
            </a:r>
            <a:r>
              <a:rPr lang="en-US" sz="2400" b="0" i="1" u="none" strike="noStrike" cap="none">
                <a:solidFill>
                  <a:schemeClr val="dk2"/>
                </a:solidFill>
                <a:latin typeface="Arial"/>
                <a:ea typeface="Arial"/>
                <a:cs typeface="Arial"/>
                <a:sym typeface="Arial"/>
              </a:rPr>
              <a:t>k</a:t>
            </a:r>
            <a:endParaRPr sz="2400" b="0" i="1" u="none" strike="noStrike" cap="none">
              <a:solidFill>
                <a:schemeClr val="dk2"/>
              </a:solidFill>
              <a:latin typeface="Arial"/>
              <a:ea typeface="Arial"/>
              <a:cs typeface="Arial"/>
              <a:sym typeface="Arial"/>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a:t>Only considers convex cluster boundaries</a:t>
            </a:r>
            <a:br>
              <a:rPr lang="en-US" sz="2400" b="0" i="1" u="none" strike="noStrike" cap="none">
                <a:solidFill>
                  <a:schemeClr val="dk2"/>
                </a:solidFill>
                <a:latin typeface="Arial"/>
                <a:ea typeface="Arial"/>
                <a:cs typeface="Arial"/>
                <a:sym typeface="Arial"/>
              </a:rPr>
            </a:br>
            <a:endParaRPr/>
          </a:p>
          <a:p>
            <a:pPr marL="0" marR="0" lvl="0" indent="0" algn="l" rtl="0">
              <a:lnSpc>
                <a:spcPct val="100000"/>
              </a:lnSpc>
              <a:spcBef>
                <a:spcPts val="42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10785</TotalTime>
  <Words>1749</Words>
  <Application>Microsoft Macintosh PowerPoint</Application>
  <PresentationFormat>On-screen Show (4:3)</PresentationFormat>
  <Paragraphs>115</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Noto Sans Symbols</vt:lpstr>
      <vt:lpstr>Times New Roman</vt:lpstr>
      <vt:lpstr>Simple Light</vt:lpstr>
      <vt:lpstr>Unsupervised Learning</vt:lpstr>
      <vt:lpstr>Unsupervised Learning</vt:lpstr>
      <vt:lpstr>The k-Means Algorithm</vt:lpstr>
      <vt:lpstr>The k-Means Algorithm</vt:lpstr>
      <vt:lpstr>The k-Means Algorithm</vt:lpstr>
      <vt:lpstr>k-Means Algorithm: Expectation Maximization</vt:lpstr>
      <vt:lpstr>The k-Means Algorithm</vt:lpstr>
      <vt:lpstr>Visualizing the k-Means Algorithm</vt:lpstr>
      <vt:lpstr>The k-Means Algorithm</vt:lpstr>
      <vt:lpstr>k-Means: selection of k</vt:lpstr>
      <vt:lpstr>k-Means: The Elbow method</vt:lpstr>
      <vt:lpstr>k-Means: The Elbow method</vt:lpstr>
      <vt:lpstr>k-Means: non-linear boundaries</vt:lpstr>
      <vt:lpstr>Example: Clustering Digits</vt:lpstr>
      <vt:lpstr>Example: Clustering Digits</vt:lpstr>
      <vt:lpstr>Example: Color Quantization</vt:lpstr>
      <vt:lpstr>Example: Color Quantization</vt:lpstr>
      <vt:lpstr>Example: Color Quantization</vt:lpstr>
      <vt:lpstr>Example: Color Quantization</vt:lpstr>
      <vt:lpstr>Final Project Proposals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cp:lastModifiedBy>Lutz Hamel</cp:lastModifiedBy>
  <cp:revision>10</cp:revision>
  <cp:lastPrinted>2019-04-10T11:10:38Z</cp:lastPrinted>
  <dcterms:modified xsi:type="dcterms:W3CDTF">2020-04-01T10:41:37Z</dcterms:modified>
</cp:coreProperties>
</file>