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0"/>
  </p:notesMasterIdLst>
  <p:sldIdLst>
    <p:sldId id="282" r:id="rId2"/>
    <p:sldId id="256" r:id="rId3"/>
    <p:sldId id="257" r:id="rId4"/>
    <p:sldId id="258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3" r:id="rId21"/>
    <p:sldId id="275" r:id="rId22"/>
    <p:sldId id="276" r:id="rId23"/>
    <p:sldId id="277" r:id="rId24"/>
    <p:sldId id="278" r:id="rId25"/>
    <p:sldId id="284" r:id="rId26"/>
    <p:sldId id="280" r:id="rId27"/>
    <p:sldId id="285" r:id="rId28"/>
    <p:sldId id="286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75E2E9-AE83-4610-A6CF-1835E850B8F5}">
  <a:tblStyle styleId="{2A75E2E9-AE83-4610-A6CF-1835E850B8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8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9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8056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lsifiabilit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Karl_Popp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BA441-CF2B-8B4C-80C3-A8BCB1FD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BB8F4-FC9C-CF4E-B5F9-11EB8D477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020291"/>
            <a:ext cx="8520600" cy="3071542"/>
          </a:xfrm>
        </p:spPr>
        <p:txBody>
          <a:bodyPr/>
          <a:lstStyle/>
          <a:p>
            <a:r>
              <a:rPr lang="en-US" dirty="0"/>
              <a:t>We have looked at importing, exploring and transforming data.</a:t>
            </a:r>
          </a:p>
          <a:p>
            <a:r>
              <a:rPr lang="en-US" dirty="0"/>
              <a:t>Now it is time to do something with our data: </a:t>
            </a:r>
            <a:r>
              <a:rPr lang="en-US" b="1" dirty="0"/>
              <a:t>MODELS</a:t>
            </a:r>
            <a:r>
              <a:rPr lang="en-US" dirty="0"/>
              <a:t>!</a:t>
            </a:r>
          </a:p>
          <a:p>
            <a:r>
              <a:rPr lang="en-US" dirty="0"/>
              <a:t>Here we discuss one of the most straight forward machine learning models: </a:t>
            </a:r>
            <a:r>
              <a:rPr lang="en-US" b="1" dirty="0"/>
              <a:t>the decision tree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212FD-A8AC-3140-B1F4-CCCE8A03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66266"/>
            <a:ext cx="8534400" cy="1320800"/>
          </a:xfrm>
          <a:prstGeom prst="rect">
            <a:avLst/>
          </a:prstGeom>
        </p:spPr>
      </p:pic>
      <p:sp>
        <p:nvSpPr>
          <p:cNvPr id="7" name="Sun 6">
            <a:extLst>
              <a:ext uri="{FF2B5EF4-FFF2-40B4-BE49-F238E27FC236}">
                <a16:creationId xmlns:a16="http://schemas.microsoft.com/office/drawing/2014/main" id="{81342CB6-FCA6-284C-9308-3CEB3BF9DCB6}"/>
              </a:ext>
            </a:extLst>
          </p:cNvPr>
          <p:cNvSpPr/>
          <p:nvPr/>
        </p:nvSpPr>
        <p:spPr>
          <a:xfrm>
            <a:off x="5375563" y="1166083"/>
            <a:ext cx="1953491" cy="1826498"/>
          </a:xfrm>
          <a:prstGeom prst="sun">
            <a:avLst/>
          </a:prstGeom>
          <a:solidFill>
            <a:srgbClr val="FF0000">
              <a:alpha val="12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from labeled observations - supervised learning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 the knowledge learned in form of a tree</a:t>
            </a:r>
            <a:endParaRPr/>
          </a:p>
          <a:p>
            <a:pPr marL="342900" marR="0" lvl="0" indent="-209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learning when to play tennis.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Examples/observations are days with their observed characteristics and whether we played tennis or not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 Tennis Example</a:t>
            </a:r>
            <a:endParaRPr/>
          </a:p>
        </p:txBody>
      </p:sp>
      <p:graphicFrame>
        <p:nvGraphicFramePr>
          <p:cNvPr id="135" name="Shape 135"/>
          <p:cNvGraphicFramePr/>
          <p:nvPr>
            <p:extLst>
              <p:ext uri="{D42A27DB-BD31-4B8C-83A1-F6EECF244321}">
                <p14:modId xmlns:p14="http://schemas.microsoft.com/office/powerpoint/2010/main" val="2022273712"/>
              </p:ext>
            </p:extLst>
          </p:nvPr>
        </p:nvGraphicFramePr>
        <p:xfrm>
          <a:off x="304800" y="167640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4038600"/>
            <a:ext cx="4038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 Learning</a:t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810000" y="3505200"/>
            <a:ext cx="1981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070350" y="41576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-5400000">
            <a:off x="2133600" y="3733800"/>
            <a:ext cx="152400" cy="1828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990600" y="4767262"/>
            <a:ext cx="24209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 or Observations</a:t>
            </a:r>
            <a:endParaRPr dirty="0"/>
          </a:p>
        </p:txBody>
      </p:sp>
      <p:sp>
        <p:nvSpPr>
          <p:cNvPr id="148" name="Shape 148"/>
          <p:cNvSpPr/>
          <p:nvPr/>
        </p:nvSpPr>
        <p:spPr>
          <a:xfrm rot="-5400000">
            <a:off x="7353300" y="3390900"/>
            <a:ext cx="152400" cy="2514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7000875" y="4767262"/>
            <a:ext cx="895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pic>
        <p:nvPicPr>
          <p:cNvPr id="150" name="Shape 150" descr="decision-tree-sma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00" y="3060700"/>
            <a:ext cx="2095500" cy="12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C613CF-D423-7D23-ECC5-2411B7C4E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75" y="2787371"/>
            <a:ext cx="2025725" cy="16914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B1F491-E29F-83B7-6447-F9E7A43BF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12" y="2098833"/>
            <a:ext cx="2619725" cy="2187470"/>
          </a:xfrm>
          <a:prstGeom prst="rect">
            <a:avLst/>
          </a:prstGeom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58" name="Shape 158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2190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33400" y="2209800"/>
            <a:ext cx="38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791200" y="2133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6764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4196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723900" y="2133600"/>
            <a:ext cx="5676900" cy="1295400"/>
            <a:chOff x="723900" y="2133600"/>
            <a:chExt cx="5676900" cy="1295400"/>
          </a:xfrm>
        </p:grpSpPr>
        <p:cxnSp>
          <p:nvCxnSpPr>
            <p:cNvPr id="164" name="Shape 164"/>
            <p:cNvCxnSpPr/>
            <p:nvPr/>
          </p:nvCxnSpPr>
          <p:spPr>
            <a:xfrm rot="-5400000">
              <a:off x="3524250" y="-666750"/>
              <a:ext cx="76200" cy="5676900"/>
            </a:xfrm>
            <a:prstGeom prst="curvedConnector3">
              <a:avLst>
                <a:gd name="adj1" fmla="val 864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65" name="Shape 165"/>
            <p:cNvCxnSpPr/>
            <p:nvPr/>
          </p:nvCxnSpPr>
          <p:spPr>
            <a:xfrm rot="-5400000" flipH="1">
              <a:off x="2781300" y="1257300"/>
              <a:ext cx="1219200" cy="3124200"/>
            </a:xfrm>
            <a:prstGeom prst="curvedConnector3">
              <a:avLst>
                <a:gd name="adj1" fmla="val -405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66" name="Shape 166"/>
          <p:cNvSpPr txBox="1"/>
          <p:nvPr/>
        </p:nvSpPr>
        <p:spPr>
          <a:xfrm>
            <a:off x="22098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73914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9300" y="5730875"/>
            <a:ext cx="88323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DT uses the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an observation table as nodes and the </a:t>
            </a:r>
            <a:r>
              <a:rPr lang="en-US" sz="1600" u="sng">
                <a:solidFill>
                  <a:schemeClr val="dk2"/>
                </a:solidFill>
              </a:rPr>
              <a:t>feature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 of a particular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need to be represented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target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special - its values show up as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leaf nodes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DT.</a:t>
            </a:r>
            <a:endParaRPr sz="1600"/>
          </a:p>
        </p:txBody>
      </p:sp>
      <p:sp>
        <p:nvSpPr>
          <p:cNvPr id="170" name="Shape 170"/>
          <p:cNvSpPr/>
          <p:nvPr/>
        </p:nvSpPr>
        <p:spPr>
          <a:xfrm>
            <a:off x="673550" y="2431475"/>
            <a:ext cx="304800" cy="1524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5181600" y="2971800"/>
            <a:ext cx="685800" cy="228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Shape 172"/>
          <p:cNvCxnSpPr>
            <a:cxnSpLocks/>
            <a:stCxn id="170" idx="6"/>
          </p:cNvCxnSpPr>
          <p:nvPr/>
        </p:nvCxnSpPr>
        <p:spPr>
          <a:xfrm>
            <a:off x="978350" y="2507675"/>
            <a:ext cx="4303261" cy="49746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173" name="Shape 173"/>
          <p:cNvSpPr/>
          <p:nvPr/>
        </p:nvSpPr>
        <p:spPr>
          <a:xfrm>
            <a:off x="1704975" y="3790950"/>
            <a:ext cx="228600" cy="1524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314825" y="4267200"/>
            <a:ext cx="457200" cy="30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Shape 175"/>
          <p:cNvCxnSpPr>
            <a:cxnSpLocks/>
          </p:cNvCxnSpPr>
          <p:nvPr/>
        </p:nvCxnSpPr>
        <p:spPr>
          <a:xfrm>
            <a:off x="1933575" y="3867150"/>
            <a:ext cx="2447925" cy="444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triangle" w="lg" len="lg"/>
          </a:ln>
        </p:spPr>
      </p:cxnSp>
      <p:grpSp>
        <p:nvGrpSpPr>
          <p:cNvPr id="176" name="Shape 176"/>
          <p:cNvGrpSpPr/>
          <p:nvPr/>
        </p:nvGrpSpPr>
        <p:grpSpPr>
          <a:xfrm>
            <a:off x="2819400" y="4038600"/>
            <a:ext cx="1676400" cy="990600"/>
            <a:chOff x="2819400" y="4038600"/>
            <a:chExt cx="1676400" cy="990600"/>
          </a:xfrm>
        </p:grpSpPr>
        <p:sp>
          <p:nvSpPr>
            <p:cNvPr id="177" name="Shape 177"/>
            <p:cNvSpPr/>
            <p:nvPr/>
          </p:nvSpPr>
          <p:spPr>
            <a:xfrm>
              <a:off x="2819400" y="4038600"/>
              <a:ext cx="1524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191000" y="4800600"/>
              <a:ext cx="304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2971800" y="4114800"/>
              <a:ext cx="1219200" cy="800100"/>
            </a:xfrm>
            <a:prstGeom prst="curvedConnector3">
              <a:avLst>
                <a:gd name="adj1" fmla="val 108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80" name="Shape 180"/>
          <p:cNvSpPr txBox="1"/>
          <p:nvPr/>
        </p:nvSpPr>
        <p:spPr>
          <a:xfrm>
            <a:off x="7332662" y="1143000"/>
            <a:ext cx="1277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 ≡ Decision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87" name="Shape 187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981200"/>
            <a:ext cx="4606925" cy="281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Shape 188"/>
          <p:cNvGrpSpPr/>
          <p:nvPr/>
        </p:nvGrpSpPr>
        <p:grpSpPr>
          <a:xfrm>
            <a:off x="2590800" y="2362200"/>
            <a:ext cx="5715000" cy="3200400"/>
            <a:chOff x="1752600" y="2362200"/>
            <a:chExt cx="5715000" cy="3200400"/>
          </a:xfrm>
        </p:grpSpPr>
        <p:cxnSp>
          <p:nvCxnSpPr>
            <p:cNvPr id="189" name="Shape 189"/>
            <p:cNvCxnSpPr/>
            <p:nvPr/>
          </p:nvCxnSpPr>
          <p:spPr>
            <a:xfrm flipH="1">
              <a:off x="2895600" y="2362200"/>
              <a:ext cx="762000" cy="5334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429000" y="3581400"/>
              <a:ext cx="533400" cy="762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3352800" y="4495800"/>
              <a:ext cx="533400" cy="3810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1752600" y="5257800"/>
              <a:ext cx="5715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Sunny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Humidity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Normal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2574925" y="2590800"/>
            <a:ext cx="3781425" cy="3276600"/>
            <a:chOff x="1736725" y="2590800"/>
            <a:chExt cx="3781425" cy="3276600"/>
          </a:xfrm>
        </p:grpSpPr>
        <p:cxnSp>
          <p:nvCxnSpPr>
            <p:cNvPr id="194" name="Shape 194"/>
            <p:cNvCxnSpPr/>
            <p:nvPr/>
          </p:nvCxnSpPr>
          <p:spPr>
            <a:xfrm>
              <a:off x="4667250" y="2590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191000" y="32766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736725" y="5562600"/>
              <a:ext cx="37814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Overcast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2574925" y="2362200"/>
            <a:ext cx="5011737" cy="3810000"/>
            <a:chOff x="1736725" y="2362200"/>
            <a:chExt cx="5011737" cy="3810000"/>
          </a:xfrm>
        </p:grpSpPr>
        <p:cxnSp>
          <p:nvCxnSpPr>
            <p:cNvPr id="198" name="Shape 198"/>
            <p:cNvCxnSpPr/>
            <p:nvPr/>
          </p:nvCxnSpPr>
          <p:spPr>
            <a:xfrm>
              <a:off x="5029200" y="2362200"/>
              <a:ext cx="9144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9" name="Shape 199"/>
            <p:cNvCxnSpPr/>
            <p:nvPr/>
          </p:nvCxnSpPr>
          <p:spPr>
            <a:xfrm flipH="1">
              <a:off x="4953000" y="3733800"/>
              <a:ext cx="4572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200" name="Shape 200"/>
            <p:cNvSpPr/>
            <p:nvPr/>
          </p:nvSpPr>
          <p:spPr>
            <a:xfrm>
              <a:off x="5029200" y="4572000"/>
              <a:ext cx="381000" cy="228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736725" y="5867400"/>
              <a:ext cx="50117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Rain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Wind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Strong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304800" y="2079625"/>
            <a:ext cx="2525712" cy="739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from the root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DT to a leaf can be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interpreted as a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rule.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DT: Explanation &amp; Prediction</a:t>
            </a:r>
            <a:endParaRPr/>
          </a:p>
        </p:txBody>
      </p:sp>
      <p:pic>
        <p:nvPicPr>
          <p:cNvPr id="210" name="Shape 210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1809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17525" y="4975225"/>
            <a:ext cx="830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 DT summarizes (explains) all the observations in the table perfectly ⇒ 100% Accuracy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517525" y="5500687"/>
            <a:ext cx="7448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1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once we have a DT (or model) we can use it to make predictions on observations</a:t>
            </a:r>
            <a:br>
              <a:rPr lang="en-US" sz="1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are not in the original training table, consider: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Outlook = Sunny, Temperature = Mild, Humidity = Normal, Windy = Weak, </a:t>
            </a:r>
            <a:r>
              <a:rPr lang="en-US" sz="14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Playtennis</a:t>
            </a:r>
            <a:r>
              <a:rPr lang="en-US" sz="1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B4BF73-270F-B5A3-402B-236284CD7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64" y="1809750"/>
            <a:ext cx="3069768" cy="256325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Constructing DTs</a:t>
            </a: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choose the attributes and the order in which they appear in a DT?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 of the original data table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Heuristic - each generated partition has to be “less random” (entropy reduction) than previously generated partitions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956BE-18B9-2941-B245-55870346D1C0}"/>
              </a:ext>
            </a:extLst>
          </p:cNvPr>
          <p:cNvSpPr txBox="1"/>
          <p:nvPr/>
        </p:nvSpPr>
        <p:spPr>
          <a:xfrm>
            <a:off x="7433953" y="855023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ID3 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152400" y="1905000"/>
            <a:ext cx="4840287" cy="115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8137" marR="0" lvl="0" indent="-3381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sample of training examples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positive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negative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measures the impurity (randomness) of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905000"/>
            <a:ext cx="3725862" cy="31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6781800" y="4976812"/>
            <a:ext cx="4016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18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b="0" i="1" u="none" baseline="30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00600" y="5638800"/>
            <a:ext cx="3725700" cy="31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854075" y="3810000"/>
            <a:ext cx="76200" cy="1981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33400" y="4648200"/>
            <a:ext cx="30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133475" y="6019800"/>
            <a:ext cx="2143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9+,5-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]) = .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94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D6A4E3-B9A7-FC90-9984-FCE51293C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19" y="3740150"/>
            <a:ext cx="2540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Shape 239"/>
          <p:cNvGraphicFramePr/>
          <p:nvPr>
            <p:extLst>
              <p:ext uri="{D42A27DB-BD31-4B8C-83A1-F6EECF244321}">
                <p14:modId xmlns:p14="http://schemas.microsoft.com/office/powerpoint/2010/main" val="2169862356"/>
              </p:ext>
            </p:extLst>
          </p:nvPr>
        </p:nvGraphicFramePr>
        <p:xfrm>
          <a:off x="2209800" y="1600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0" name="Shape 240"/>
          <p:cNvGraphicFramePr/>
          <p:nvPr>
            <p:extLst>
              <p:ext uri="{D42A27DB-BD31-4B8C-83A1-F6EECF244321}">
                <p14:modId xmlns:p14="http://schemas.microsoft.com/office/powerpoint/2010/main" val="2388698039"/>
              </p:ext>
            </p:extLst>
          </p:nvPr>
        </p:nvGraphicFramePr>
        <p:xfrm>
          <a:off x="2222500" y="3429000"/>
          <a:ext cx="4543400" cy="12763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1" name="Shape 241"/>
          <p:cNvGraphicFramePr/>
          <p:nvPr>
            <p:extLst>
              <p:ext uri="{D42A27DB-BD31-4B8C-83A1-F6EECF244321}">
                <p14:modId xmlns:p14="http://schemas.microsoft.com/office/powerpoint/2010/main" val="1831661390"/>
              </p:ext>
            </p:extLst>
          </p:nvPr>
        </p:nvGraphicFramePr>
        <p:xfrm>
          <a:off x="2225675" y="5029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42" name="Shape 242"/>
          <p:cNvGrpSpPr/>
          <p:nvPr/>
        </p:nvGrpSpPr>
        <p:grpSpPr>
          <a:xfrm>
            <a:off x="304800" y="3733800"/>
            <a:ext cx="990600" cy="533400"/>
            <a:chOff x="457200" y="3733800"/>
            <a:chExt cx="990600" cy="533400"/>
          </a:xfrm>
        </p:grpSpPr>
        <p:sp>
          <p:nvSpPr>
            <p:cNvPr id="243" name="Shape 243"/>
            <p:cNvSpPr/>
            <p:nvPr/>
          </p:nvSpPr>
          <p:spPr>
            <a:xfrm>
              <a:off x="457200" y="3733800"/>
              <a:ext cx="990600" cy="5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609600" y="3860800"/>
              <a:ext cx="711200" cy="26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lang="en-US" sz="1100" b="1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endParaRPr/>
            </a:p>
          </p:txBody>
        </p:sp>
      </p:grpSp>
      <p:cxnSp>
        <p:nvCxnSpPr>
          <p:cNvPr id="245" name="Shape 245"/>
          <p:cNvCxnSpPr/>
          <p:nvPr/>
        </p:nvCxnSpPr>
        <p:spPr>
          <a:xfrm rot="10800000" flipH="1">
            <a:off x="1150937" y="2362200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1295400" y="4000500"/>
            <a:ext cx="838200" cy="3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1150937" y="4189412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1279525" y="3022600"/>
            <a:ext cx="581025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Sunny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1355725" y="3784600"/>
            <a:ext cx="7429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Overcast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355725" y="4775200"/>
            <a:ext cx="541337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Rainy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6918325" y="2184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918325" y="4013200"/>
            <a:ext cx="5143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0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6918325" y="5613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467600" y="2057400"/>
            <a:ext cx="304800" cy="411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908925" y="3914775"/>
            <a:ext cx="1069975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= .64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(weighted .69)</a:t>
            </a: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the Data Set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52400"/>
            <a:ext cx="36957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in Action</a:t>
            </a:r>
            <a:endParaRPr/>
          </a:p>
        </p:txBody>
      </p:sp>
      <p:pic>
        <p:nvPicPr>
          <p:cNvPr id="264" name="Shape 264" descr="dt-toplev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2438400"/>
            <a:ext cx="2714625" cy="24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4648200" y="3124200"/>
            <a:ext cx="762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791200" y="3124200"/>
            <a:ext cx="76200" cy="45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130675" y="3263900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.640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6324600" y="3124200"/>
            <a:ext cx="76200" cy="533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391400" y="3124200"/>
            <a:ext cx="76200" cy="53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7451725" y="32877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.789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724400" y="4191000"/>
            <a:ext cx="762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867400" y="4191000"/>
            <a:ext cx="762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191000" y="438626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.892</a:t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248400" y="41148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391400" y="4114800"/>
            <a:ext cx="76200" cy="685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451725" y="43545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.911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C96699-E950-C41C-612C-2C39A12BB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54" y="2438400"/>
            <a:ext cx="3513622" cy="2933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B2985A-EBB4-BF10-C253-7EBBFE6DD728}"/>
              </a:ext>
            </a:extLst>
          </p:cNvPr>
          <p:cNvSpPr txBox="1"/>
          <p:nvPr/>
        </p:nvSpPr>
        <p:spPr>
          <a:xfrm>
            <a:off x="6353175" y="3917212"/>
            <a:ext cx="42191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D1B69-1C2D-C175-EA13-AFD49272B4F8}"/>
              </a:ext>
            </a:extLst>
          </p:cNvPr>
          <p:cNvSpPr txBox="1"/>
          <p:nvPr/>
        </p:nvSpPr>
        <p:spPr>
          <a:xfrm>
            <a:off x="6895805" y="3911231"/>
            <a:ext cx="458780" cy="215444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Machine Learning?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Programs that get better with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given a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some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measure.</a:t>
            </a:r>
            <a:endParaRPr i="1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classify news articles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recognize spoken words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play board games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navigate </a:t>
            </a:r>
            <a:r>
              <a:rPr lang="en-US" sz="2000"/>
              <a:t>(e.g. self-driving cars)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Usually involves some sort of </a:t>
            </a: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step.</a:t>
            </a:r>
            <a:endParaRPr/>
          </a:p>
          <a:p>
            <a:pPr marL="342900" marR="0" lvl="0" indent="-22733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None/>
            </a:pPr>
            <a:endParaRPr sz="2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88A81D-006F-CC4B-9DBC-B68FB746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ID3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3BBE8-059B-E341-952F-992556AA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43791"/>
            <a:ext cx="8520600" cy="2790703"/>
          </a:xfrm>
          <a:ln>
            <a:solidFill>
              <a:schemeClr val="dk2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/>
              <a:t>Function ID3 (</a:t>
            </a:r>
            <a:r>
              <a:rPr lang="en-US" dirty="0" err="1"/>
              <a:t>S:Dataset</a:t>
            </a:r>
            <a:r>
              <a:rPr lang="en-US" dirty="0"/>
              <a:t>) return </a:t>
            </a:r>
            <a:r>
              <a:rPr lang="en-US" dirty="0" err="1"/>
              <a:t>T:Tree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Calculate the entropy of every variable in S </a:t>
            </a:r>
          </a:p>
          <a:p>
            <a:pPr>
              <a:buFont typeface="+mj-lt"/>
              <a:buAutoNum type="arabicPeriod"/>
            </a:pPr>
            <a:r>
              <a:rPr lang="en-US" dirty="0"/>
              <a:t>Partition ("split") the S into subsets using the variable for which the resulting entropy after splitting is minimized.</a:t>
            </a:r>
          </a:p>
          <a:p>
            <a:pPr>
              <a:buFont typeface="+mj-lt"/>
              <a:buAutoNum type="arabicPeriod"/>
            </a:pPr>
            <a:r>
              <a:rPr lang="en-US" dirty="0"/>
              <a:t>Make a decision tree node containing that variable.  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 branch for each label in the variable.</a:t>
            </a:r>
          </a:p>
          <a:p>
            <a:pPr>
              <a:buFont typeface="+mj-lt"/>
              <a:buAutoNum type="arabicPeriod"/>
            </a:pPr>
            <a:r>
              <a:rPr lang="en-US" dirty="0"/>
              <a:t>Recurse on subsets using the </a:t>
            </a:r>
            <a:r>
              <a:rPr lang="en-US" i="1" dirty="0"/>
              <a:t>remaining variables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Return the resulting tree.</a:t>
            </a:r>
          </a:p>
        </p:txBody>
      </p:sp>
    </p:spTree>
    <p:extLst>
      <p:ext uri="{BB962C8B-B14F-4D97-AF65-F5344CB8AC3E}">
        <p14:creationId xmlns:p14="http://schemas.microsoft.com/office/powerpoint/2010/main" val="1386768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3821112" y="39497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00" name="Shape 300"/>
          <p:cNvGraphicFramePr/>
          <p:nvPr>
            <p:extLst>
              <p:ext uri="{D42A27DB-BD31-4B8C-83A1-F6EECF244321}">
                <p14:modId xmlns:p14="http://schemas.microsoft.com/office/powerpoint/2010/main" val="1348609380"/>
              </p:ext>
            </p:extLst>
          </p:nvPr>
        </p:nvGraphicFramePr>
        <p:xfrm>
          <a:off x="533400" y="4559300"/>
          <a:ext cx="2590775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01242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1" name="Shape 301"/>
          <p:cNvGraphicFramePr/>
          <p:nvPr>
            <p:extLst>
              <p:ext uri="{D42A27DB-BD31-4B8C-83A1-F6EECF244321}">
                <p14:modId xmlns:p14="http://schemas.microsoft.com/office/powerpoint/2010/main" val="4155137517"/>
              </p:ext>
            </p:extLst>
          </p:nvPr>
        </p:nvGraphicFramePr>
        <p:xfrm>
          <a:off x="3276600" y="5778500"/>
          <a:ext cx="26669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35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4795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2" name="Shape 302"/>
          <p:cNvGraphicFramePr/>
          <p:nvPr>
            <p:extLst>
              <p:ext uri="{D42A27DB-BD31-4B8C-83A1-F6EECF244321}">
                <p14:modId xmlns:p14="http://schemas.microsoft.com/office/powerpoint/2010/main" val="3279894046"/>
              </p:ext>
            </p:extLst>
          </p:nvPr>
        </p:nvGraphicFramePr>
        <p:xfrm>
          <a:off x="5715000" y="4483100"/>
          <a:ext cx="3200400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29180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03" name="Shape 303"/>
          <p:cNvCxnSpPr/>
          <p:nvPr/>
        </p:nvCxnSpPr>
        <p:spPr>
          <a:xfrm rot="10800000" flipH="1">
            <a:off x="2667000" y="42195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lg" len="lg"/>
            <a:tailEnd type="none" w="med" len="med"/>
          </a:ln>
        </p:spPr>
      </p:cxnSp>
      <p:cxnSp>
        <p:nvCxnSpPr>
          <p:cNvPr id="304" name="Shape 304"/>
          <p:cNvCxnSpPr/>
          <p:nvPr/>
        </p:nvCxnSpPr>
        <p:spPr>
          <a:xfrm>
            <a:off x="4159250" y="42195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305" name="Shape 305"/>
          <p:cNvCxnSpPr/>
          <p:nvPr/>
        </p:nvCxnSpPr>
        <p:spPr>
          <a:xfrm>
            <a:off x="4159250" y="42195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graphicFrame>
        <p:nvGraphicFramePr>
          <p:cNvPr id="306" name="Shape 306"/>
          <p:cNvGraphicFramePr/>
          <p:nvPr>
            <p:extLst>
              <p:ext uri="{D42A27DB-BD31-4B8C-83A1-F6EECF244321}">
                <p14:modId xmlns:p14="http://schemas.microsoft.com/office/powerpoint/2010/main" val="2012992513"/>
              </p:ext>
            </p:extLst>
          </p:nvPr>
        </p:nvGraphicFramePr>
        <p:xfrm>
          <a:off x="5638800" y="609600"/>
          <a:ext cx="3200400" cy="31908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47985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307" name="Shape 307"/>
          <p:cNvCxnSpPr/>
          <p:nvPr/>
        </p:nvCxnSpPr>
        <p:spPr>
          <a:xfrm flipH="1">
            <a:off x="4159250" y="2098675"/>
            <a:ext cx="1479550" cy="1851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15" name="Shape 315"/>
          <p:cNvGraphicFramePr/>
          <p:nvPr>
            <p:extLst>
              <p:ext uri="{D42A27DB-BD31-4B8C-83A1-F6EECF244321}">
                <p14:modId xmlns:p14="http://schemas.microsoft.com/office/powerpoint/2010/main" val="859435891"/>
              </p:ext>
            </p:extLst>
          </p:nvPr>
        </p:nvGraphicFramePr>
        <p:xfrm>
          <a:off x="533400" y="1905000"/>
          <a:ext cx="2590775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52038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6" name="Shape 316"/>
          <p:cNvGraphicFramePr/>
          <p:nvPr>
            <p:extLst>
              <p:ext uri="{D42A27DB-BD31-4B8C-83A1-F6EECF244321}">
                <p14:modId xmlns:p14="http://schemas.microsoft.com/office/powerpoint/2010/main" val="4151361537"/>
              </p:ext>
            </p:extLst>
          </p:nvPr>
        </p:nvGraphicFramePr>
        <p:xfrm>
          <a:off x="3276600" y="3124200"/>
          <a:ext cx="26669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16847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7" name="Shape 317"/>
          <p:cNvGraphicFramePr/>
          <p:nvPr>
            <p:extLst>
              <p:ext uri="{D42A27DB-BD31-4B8C-83A1-F6EECF244321}">
                <p14:modId xmlns:p14="http://schemas.microsoft.com/office/powerpoint/2010/main" val="3168997588"/>
              </p:ext>
            </p:extLst>
          </p:nvPr>
        </p:nvGraphicFramePr>
        <p:xfrm>
          <a:off x="5715000" y="1828800"/>
          <a:ext cx="3200400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09781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8" name="Shape 318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28" name="Shape 328"/>
          <p:cNvGraphicFramePr/>
          <p:nvPr>
            <p:extLst>
              <p:ext uri="{D42A27DB-BD31-4B8C-83A1-F6EECF244321}">
                <p14:modId xmlns:p14="http://schemas.microsoft.com/office/powerpoint/2010/main" val="2031584916"/>
              </p:ext>
            </p:extLst>
          </p:nvPr>
        </p:nvGraphicFramePr>
        <p:xfrm>
          <a:off x="533400" y="1905000"/>
          <a:ext cx="2590775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46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1586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9" name="Shape 329"/>
          <p:cNvGraphicFramePr/>
          <p:nvPr>
            <p:extLst>
              <p:ext uri="{D42A27DB-BD31-4B8C-83A1-F6EECF244321}">
                <p14:modId xmlns:p14="http://schemas.microsoft.com/office/powerpoint/2010/main" val="3847316101"/>
              </p:ext>
            </p:extLst>
          </p:nvPr>
        </p:nvGraphicFramePr>
        <p:xfrm>
          <a:off x="3276600" y="3124200"/>
          <a:ext cx="26669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2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57461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0" name="Shape 330"/>
          <p:cNvGraphicFramePr/>
          <p:nvPr>
            <p:extLst>
              <p:ext uri="{D42A27DB-BD31-4B8C-83A1-F6EECF244321}">
                <p14:modId xmlns:p14="http://schemas.microsoft.com/office/powerpoint/2010/main" val="3204965201"/>
              </p:ext>
            </p:extLst>
          </p:nvPr>
        </p:nvGraphicFramePr>
        <p:xfrm>
          <a:off x="5715000" y="1828800"/>
          <a:ext cx="3200400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6264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31" name="Shape 331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2" name="Shape 332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34" name="Shape 334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35" name="Shape 335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36" name="Shape 336"/>
          <p:cNvGraphicFramePr/>
          <p:nvPr>
            <p:extLst>
              <p:ext uri="{D42A27DB-BD31-4B8C-83A1-F6EECF244321}">
                <p14:modId xmlns:p14="http://schemas.microsoft.com/office/powerpoint/2010/main" val="4135204864"/>
              </p:ext>
            </p:extLst>
          </p:nvPr>
        </p:nvGraphicFramePr>
        <p:xfrm>
          <a:off x="76200" y="5252981"/>
          <a:ext cx="2590775" cy="8524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Humidity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53392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7" name="Shape 337"/>
          <p:cNvGraphicFramePr/>
          <p:nvPr>
            <p:extLst>
              <p:ext uri="{D42A27DB-BD31-4B8C-83A1-F6EECF244321}">
                <p14:modId xmlns:p14="http://schemas.microsoft.com/office/powerpoint/2010/main" val="3460225995"/>
              </p:ext>
            </p:extLst>
          </p:nvPr>
        </p:nvGraphicFramePr>
        <p:xfrm>
          <a:off x="1752600" y="4527550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Humidity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56394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8" name="Shape 338"/>
          <p:cNvCxnSpPr>
            <a:cxnSpLocks/>
            <a:stCxn id="334" idx="2"/>
            <a:endCxn id="336" idx="0"/>
          </p:cNvCxnSpPr>
          <p:nvPr/>
        </p:nvCxnSpPr>
        <p:spPr>
          <a:xfrm flipH="1">
            <a:off x="1371587" y="3597275"/>
            <a:ext cx="241313" cy="16557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9" name="Shape 339"/>
          <p:cNvCxnSpPr>
            <a:cxnSpLocks/>
            <a:stCxn id="334" idx="2"/>
            <a:endCxn id="337" idx="0"/>
          </p:cNvCxnSpPr>
          <p:nvPr/>
        </p:nvCxnSpPr>
        <p:spPr>
          <a:xfrm>
            <a:off x="1612900" y="3597275"/>
            <a:ext cx="1435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10" descr="decision-tree">
            <a:extLst>
              <a:ext uri="{FF2B5EF4-FFF2-40B4-BE49-F238E27FC236}">
                <a16:creationId xmlns:a16="http://schemas.microsoft.com/office/drawing/2014/main" id="{6251B7A6-31D4-024C-AF54-5F590256FEC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1756" y="5033083"/>
            <a:ext cx="2792388" cy="14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235499" y="-1813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 dirty="0"/>
          </a:p>
        </p:txBody>
      </p:sp>
      <p:sp>
        <p:nvSpPr>
          <p:cNvPr id="346" name="Shape 346"/>
          <p:cNvSpPr txBox="1"/>
          <p:nvPr/>
        </p:nvSpPr>
        <p:spPr>
          <a:xfrm>
            <a:off x="3821112" y="345381"/>
            <a:ext cx="674687" cy="269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 dirty="0"/>
          </a:p>
        </p:txBody>
      </p:sp>
      <p:graphicFrame>
        <p:nvGraphicFramePr>
          <p:cNvPr id="347" name="Shape 347"/>
          <p:cNvGraphicFramePr/>
          <p:nvPr>
            <p:extLst>
              <p:ext uri="{D42A27DB-BD31-4B8C-83A1-F6EECF244321}">
                <p14:modId xmlns:p14="http://schemas.microsoft.com/office/powerpoint/2010/main" val="2788522926"/>
              </p:ext>
            </p:extLst>
          </p:nvPr>
        </p:nvGraphicFramePr>
        <p:xfrm>
          <a:off x="533400" y="954981"/>
          <a:ext cx="2590775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37337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8" name="Shape 348"/>
          <p:cNvGraphicFramePr/>
          <p:nvPr>
            <p:extLst>
              <p:ext uri="{D42A27DB-BD31-4B8C-83A1-F6EECF244321}">
                <p14:modId xmlns:p14="http://schemas.microsoft.com/office/powerpoint/2010/main" val="2323551582"/>
              </p:ext>
            </p:extLst>
          </p:nvPr>
        </p:nvGraphicFramePr>
        <p:xfrm>
          <a:off x="3276600" y="2174181"/>
          <a:ext cx="26669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07203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9" name="Shape 349"/>
          <p:cNvGraphicFramePr/>
          <p:nvPr>
            <p:extLst>
              <p:ext uri="{D42A27DB-BD31-4B8C-83A1-F6EECF244321}">
                <p14:modId xmlns:p14="http://schemas.microsoft.com/office/powerpoint/2010/main" val="3258932616"/>
              </p:ext>
            </p:extLst>
          </p:nvPr>
        </p:nvGraphicFramePr>
        <p:xfrm>
          <a:off x="5715000" y="878781"/>
          <a:ext cx="3200400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36626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0" name="Shape 350"/>
          <p:cNvCxnSpPr/>
          <p:nvPr/>
        </p:nvCxnSpPr>
        <p:spPr>
          <a:xfrm rot="10800000" flipH="1">
            <a:off x="2667000" y="615256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4159250" y="615256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4159250" y="615256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1244600" y="2377381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54" name="Shape 354"/>
          <p:cNvCxnSpPr/>
          <p:nvPr/>
        </p:nvCxnSpPr>
        <p:spPr>
          <a:xfrm>
            <a:off x="1600200" y="2018606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55" name="Shape 355"/>
          <p:cNvGraphicFramePr/>
          <p:nvPr>
            <p:extLst>
              <p:ext uri="{D42A27DB-BD31-4B8C-83A1-F6EECF244321}">
                <p14:modId xmlns:p14="http://schemas.microsoft.com/office/powerpoint/2010/main" val="166786997"/>
              </p:ext>
            </p:extLst>
          </p:nvPr>
        </p:nvGraphicFramePr>
        <p:xfrm>
          <a:off x="76200" y="4279206"/>
          <a:ext cx="2590775" cy="8524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Humidity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78845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438383757"/>
              </p:ext>
            </p:extLst>
          </p:nvPr>
        </p:nvGraphicFramePr>
        <p:xfrm>
          <a:off x="1752600" y="3577531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Humidity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41986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7" name="Shape 357"/>
          <p:cNvCxnSpPr>
            <a:cxnSpLocks/>
            <a:endCxn id="355" idx="0"/>
          </p:cNvCxnSpPr>
          <p:nvPr/>
        </p:nvCxnSpPr>
        <p:spPr>
          <a:xfrm flipH="1">
            <a:off x="1371587" y="2647256"/>
            <a:ext cx="241314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8" name="Shape 358"/>
          <p:cNvCxnSpPr>
            <a:cxnSpLocks/>
            <a:endCxn id="356" idx="0"/>
          </p:cNvCxnSpPr>
          <p:nvPr/>
        </p:nvCxnSpPr>
        <p:spPr>
          <a:xfrm>
            <a:off x="1612900" y="2647256"/>
            <a:ext cx="1435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9" name="Shape 359"/>
          <p:cNvSpPr txBox="1"/>
          <p:nvPr/>
        </p:nvSpPr>
        <p:spPr>
          <a:xfrm>
            <a:off x="7419975" y="2377381"/>
            <a:ext cx="581025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Windy</a:t>
            </a:r>
            <a:endParaRPr/>
          </a:p>
        </p:txBody>
      </p:sp>
      <p:cxnSp>
        <p:nvCxnSpPr>
          <p:cNvPr id="360" name="Shape 360"/>
          <p:cNvCxnSpPr/>
          <p:nvPr/>
        </p:nvCxnSpPr>
        <p:spPr>
          <a:xfrm>
            <a:off x="7696200" y="1942406"/>
            <a:ext cx="14287" cy="434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1" name="Shape 361"/>
          <p:cNvGraphicFramePr/>
          <p:nvPr>
            <p:extLst>
              <p:ext uri="{D42A27DB-BD31-4B8C-83A1-F6EECF244321}">
                <p14:modId xmlns:p14="http://schemas.microsoft.com/office/powerpoint/2010/main" val="1904634107"/>
              </p:ext>
            </p:extLst>
          </p:nvPr>
        </p:nvGraphicFramePr>
        <p:xfrm>
          <a:off x="5710763" y="5314683"/>
          <a:ext cx="3200400" cy="8524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Windy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23455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2" name="Shape 362"/>
          <p:cNvCxnSpPr>
            <a:cxnSpLocks/>
          </p:cNvCxnSpPr>
          <p:nvPr/>
        </p:nvCxnSpPr>
        <p:spPr>
          <a:xfrm flipH="1">
            <a:off x="6911439" y="2647256"/>
            <a:ext cx="799049" cy="1613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3" name="Shape 363"/>
          <p:cNvGraphicFramePr/>
          <p:nvPr>
            <p:extLst>
              <p:ext uri="{D42A27DB-BD31-4B8C-83A1-F6EECF244321}">
                <p14:modId xmlns:p14="http://schemas.microsoft.com/office/powerpoint/2010/main" val="3243685253"/>
              </p:ext>
            </p:extLst>
          </p:nvPr>
        </p:nvGraphicFramePr>
        <p:xfrm>
          <a:off x="4610087" y="4269682"/>
          <a:ext cx="3200400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Windy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21364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>
            <a:cxnSpLocks/>
          </p:cNvCxnSpPr>
          <p:nvPr/>
        </p:nvCxnSpPr>
        <p:spPr>
          <a:xfrm>
            <a:off x="7710487" y="2647256"/>
            <a:ext cx="768495" cy="264922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8BEE98-57D2-C64F-94A6-0E59478E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</a:t>
            </a:r>
            <a:r>
              <a:rPr lang="en-US" dirty="0" err="1"/>
              <a:t>Partioning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A5C62-4A4C-EF41-A330-37F0F497D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hand-simulated algorithm created exactly the same tree that we have shown before for the tennis dataset.</a:t>
            </a:r>
          </a:p>
        </p:txBody>
      </p:sp>
    </p:spTree>
    <p:extLst>
      <p:ext uri="{BB962C8B-B14F-4D97-AF65-F5344CB8AC3E}">
        <p14:creationId xmlns:p14="http://schemas.microsoft.com/office/powerpoint/2010/main" val="49714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SKlearn Decision Tree Basics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396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 dirty="0"/>
              <a:t>Training data needs to be structured into a </a:t>
            </a:r>
            <a:r>
              <a:rPr lang="en" sz="1600" i="1" dirty="0"/>
              <a:t>feature matrix</a:t>
            </a:r>
            <a:r>
              <a:rPr lang="en" sz="1600" dirty="0"/>
              <a:t> and a </a:t>
            </a:r>
            <a:r>
              <a:rPr lang="en" sz="1600" i="1" dirty="0"/>
              <a:t>target vector</a:t>
            </a:r>
            <a:r>
              <a:rPr lang="en" sz="1600" dirty="0"/>
              <a:t>.</a:t>
            </a:r>
            <a:endParaRPr sz="1600" dirty="0"/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/>
              <a:t>In the feature matrix one row for each observations.</a:t>
            </a:r>
            <a:endParaRPr sz="1600" dirty="0"/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/>
              <a:t>In the target vector one entry for each observation.</a:t>
            </a:r>
            <a:endParaRPr sz="16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NOTE: rows and vector entries have to be consistent!</a:t>
            </a:r>
            <a:endParaRPr sz="1600" dirty="0"/>
          </a:p>
        </p:txBody>
      </p:sp>
      <p:pic>
        <p:nvPicPr>
          <p:cNvPr id="62" name="Shape 62" descr="feature-targ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000" y="2408375"/>
            <a:ext cx="3790950" cy="33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6171736" y="2200700"/>
            <a:ext cx="81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>
            <a:off x="4848075" y="4024675"/>
            <a:ext cx="12900" cy="7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 txBox="1"/>
          <p:nvPr/>
        </p:nvSpPr>
        <p:spPr>
          <a:xfrm>
            <a:off x="4971000" y="2009925"/>
            <a:ext cx="1343236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Columns (1)</a:t>
            </a:r>
            <a:endParaRPr dirty="0"/>
          </a:p>
        </p:txBody>
      </p:sp>
      <p:sp>
        <p:nvSpPr>
          <p:cNvPr id="66" name="Shape 66"/>
          <p:cNvSpPr txBox="1"/>
          <p:nvPr/>
        </p:nvSpPr>
        <p:spPr>
          <a:xfrm rot="-5400000">
            <a:off x="4554925" y="2962125"/>
            <a:ext cx="104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Index (0)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689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FC59D-3E61-69A8-C156-4703BD6E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1BE27B-248E-9980-FE6C-D6AF9BD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311C7-29E0-AA0D-DEE9-BFB64D0E8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020290"/>
            <a:ext cx="8520600" cy="3523013"/>
          </a:xfrm>
        </p:spPr>
        <p:txBody>
          <a:bodyPr/>
          <a:lstStyle/>
          <a:p>
            <a:r>
              <a:rPr lang="en-US" dirty="0"/>
              <a:t>The last step in our pipeline is “Exploit”, meaning taking advantage of the knowledge gained through the models.</a:t>
            </a:r>
          </a:p>
          <a:p>
            <a:r>
              <a:rPr lang="en-US" dirty="0"/>
              <a:t>In this course we will not really delve into this because it is highly domain depended, e.g.</a:t>
            </a:r>
          </a:p>
          <a:p>
            <a:pPr lvl="1"/>
            <a:r>
              <a:rPr lang="en-US" dirty="0"/>
              <a:t>For the scientist, using the raw model to predict future research outcomes might be enough</a:t>
            </a:r>
          </a:p>
          <a:p>
            <a:pPr lvl="1"/>
            <a:r>
              <a:rPr lang="en-US" dirty="0"/>
              <a:t>For a banking application, like a loan scoring program, the model would have to be embedded in some sort of application that allows the bank employee to effectively take advantage of the model</a:t>
            </a:r>
          </a:p>
          <a:p>
            <a:pPr lvl="1"/>
            <a:r>
              <a:rPr lang="en-US" dirty="0"/>
              <a:t>For a network intrusion detection system, the model would have to be embedded in the network with appropriate access to the network and defensive systems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863DC-A519-4073-B025-EB73A45BA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66266"/>
            <a:ext cx="8534400" cy="1320800"/>
          </a:xfrm>
          <a:prstGeom prst="rect">
            <a:avLst/>
          </a:prstGeom>
        </p:spPr>
      </p:pic>
      <p:sp>
        <p:nvSpPr>
          <p:cNvPr id="7" name="Sun 6">
            <a:extLst>
              <a:ext uri="{FF2B5EF4-FFF2-40B4-BE49-F238E27FC236}">
                <a16:creationId xmlns:a16="http://schemas.microsoft.com/office/drawing/2014/main" id="{50579140-0D5A-1E89-03DC-6AF60CA9A2A4}"/>
              </a:ext>
            </a:extLst>
          </p:cNvPr>
          <p:cNvSpPr/>
          <p:nvPr/>
        </p:nvSpPr>
        <p:spPr>
          <a:xfrm>
            <a:off x="7228117" y="1166083"/>
            <a:ext cx="1953491" cy="1826498"/>
          </a:xfrm>
          <a:prstGeom prst="sun">
            <a:avLst/>
          </a:prstGeom>
          <a:solidFill>
            <a:srgbClr val="FF0000">
              <a:alpha val="12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0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B1BA-3514-C7E2-2D05-CBC2EAAA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1705B-DFBB-3977-ED4D-8B18293F2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continue to look at machine learning basics such as tree model </a:t>
            </a:r>
            <a:r>
              <a:rPr lang="en-US" b="1" dirty="0"/>
              <a:t>building</a:t>
            </a:r>
            <a:r>
              <a:rPr lang="en-US" dirty="0"/>
              <a:t>, </a:t>
            </a:r>
            <a:r>
              <a:rPr lang="en-US" b="1" dirty="0"/>
              <a:t>evaluation</a:t>
            </a:r>
            <a:r>
              <a:rPr lang="en-US" dirty="0"/>
              <a:t>, and </a:t>
            </a:r>
            <a:r>
              <a:rPr lang="en-US" b="1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8012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reasoning (rule based reasoning)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general to the specific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specific to the general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524000" y="4314825"/>
            <a:ext cx="155733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775325" y="4283075"/>
            <a:ext cx="1433858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endParaRPr dirty="0"/>
          </a:p>
        </p:txBody>
      </p:sp>
      <p:cxnSp>
        <p:nvCxnSpPr>
          <p:cNvPr id="76" name="Shape 76"/>
          <p:cNvCxnSpPr/>
          <p:nvPr/>
        </p:nvCxnSpPr>
        <p:spPr>
          <a:xfrm>
            <a:off x="3581400" y="45720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 rot="10800000">
            <a:off x="350520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3740150" y="4005262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Deduction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71792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649521" y="6299200"/>
            <a:ext cx="4769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to be confused with mathematical induction!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Deduction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Rules: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If Betty wears a white dress then it is Sunday.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Betty wears a white dress.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step: 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Y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 infer or </a:t>
            </a:r>
            <a:r>
              <a:rPr lang="en-US" sz="28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deduce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that today is Sunday.</a:t>
            </a:r>
            <a:endParaRPr dirty="0"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090426" y="4717678"/>
            <a:ext cx="1496429" cy="28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Today </a:t>
            </a:r>
            <a:r>
              <a:rPr lang="en-US" sz="1200">
                <a:solidFill>
                  <a:schemeClr val="dk1"/>
                </a:solidFill>
              </a:rPr>
              <a:t>is Sunday.</a:t>
            </a:r>
            <a:endParaRPr sz="1200" dirty="0"/>
          </a:p>
        </p:txBody>
      </p:sp>
      <p:cxnSp>
        <p:nvCxnSpPr>
          <p:cNvPr id="90" name="Shape 90"/>
          <p:cNvCxnSpPr/>
          <p:nvPr/>
        </p:nvCxnSpPr>
        <p:spPr>
          <a:xfrm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4" y="5148262"/>
            <a:ext cx="121819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70C0"/>
                </a:solidFill>
                <a:sym typeface="Arial"/>
              </a:rPr>
              <a:t>Deduction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58644" y="4656484"/>
            <a:ext cx="3364106" cy="4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If Betty wears a white dress then it is Sunday.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Betty wears a white dress.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Induction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Facts: every time you see a swan you notice that the swan is white.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step: you infer that all swans are white.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346903" y="4550413"/>
            <a:ext cx="19256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  <p:cxnSp>
        <p:nvCxnSpPr>
          <p:cNvPr id="90" name="Shape 90"/>
          <p:cNvCxnSpPr/>
          <p:nvPr/>
        </p:nvCxnSpPr>
        <p:spPr>
          <a:xfrm flipH="1"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2447847" y="4556125"/>
            <a:ext cx="11874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55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Deduction is “truth preserving”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rules employed in the deductive reasoning process are sound, then, what holds in the theory will hold for the deduced facts.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Induction is NOT “truth preserving”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more of a statistical argument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1800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more swans you see that are white, the more probable it is that all swans are white..</a:t>
            </a:r>
            <a:r>
              <a:rPr lang="en-US" b="1" dirty="0"/>
              <a:t> </a:t>
            </a:r>
            <a:r>
              <a:rPr lang="en-US" sz="2400" b="1" dirty="0"/>
              <a:t>But this does not exclude the existence of black swans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B4966-8654-464A-9B82-BB1ADD647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143" y="3901385"/>
            <a:ext cx="7609142" cy="2363248"/>
          </a:xfrm>
        </p:spPr>
        <p:txBody>
          <a:bodyPr/>
          <a:lstStyle/>
          <a:p>
            <a:pPr marL="152400" indent="0">
              <a:buNone/>
            </a:pPr>
            <a:r>
              <a:rPr lang="en-US" sz="1800" dirty="0"/>
              <a:t>This is called the </a:t>
            </a:r>
            <a:r>
              <a:rPr lang="en-US" sz="1800" dirty="0">
                <a:hlinkClick r:id="rId3"/>
              </a:rPr>
              <a:t>Black Swan Problem</a:t>
            </a:r>
            <a:r>
              <a:rPr lang="en-US" sz="1800" dirty="0"/>
              <a:t> and is the classic example posed by the philosopher of science </a:t>
            </a:r>
            <a:r>
              <a:rPr lang="en-US" sz="1800" dirty="0">
                <a:hlinkClick r:id="rId4"/>
              </a:rPr>
              <a:t>Karl Popper</a:t>
            </a:r>
            <a:r>
              <a:rPr lang="en-US" sz="1800" dirty="0"/>
              <a:t> in the early twentieth century.  It roughly states that learning/induction is always a probabilistic argument since we can only learn from a limited number of observations (D) and make generalization from those on the universe at large (X).  On a more technical level it argues this point based on </a:t>
            </a:r>
            <a:r>
              <a:rPr lang="en-US" sz="1800" i="1" dirty="0"/>
              <a:t>falsifiability of a hypothesis</a:t>
            </a:r>
            <a:r>
              <a:rPr lang="en-US" sz="1800" dirty="0"/>
              <a:t>.</a:t>
            </a:r>
          </a:p>
        </p:txBody>
      </p:sp>
      <p:pic>
        <p:nvPicPr>
          <p:cNvPr id="106" name="Shape 106" descr="swan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593367"/>
            <a:ext cx="3262658" cy="28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2214521" y="2315265"/>
            <a:ext cx="326265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 ≡ observations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≡ universe of all swans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Styles of Machine Learning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learning needs explicit examples of the concept to be learned (e.g. white swans, playing tenni</a:t>
            </a:r>
            <a:r>
              <a:rPr lang="en-US"/>
              <a:t>s, </a:t>
            </a:r>
            <a:r>
              <a:rPr lang="en-US" i="1"/>
              <a:t>etc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learner discovers autonomously any structure in </a:t>
            </a:r>
            <a:r>
              <a:rPr lang="en-US"/>
              <a:t>a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domain that might represent an interesting concept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Knowledge - Representing what has been learned 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15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If-then-else rules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Association rules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Sub-Symbolic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(non-transparent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/>
              <a:t>(Deep) 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Clustering (Self-Organizing Maps, k-Means)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Vector Machines</a:t>
            </a:r>
            <a:endParaRPr/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13308</TotalTime>
  <Words>1941</Words>
  <Application>Microsoft Macintosh PowerPoint</Application>
  <PresentationFormat>On-screen Show (4:3)</PresentationFormat>
  <Paragraphs>867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Noto Sans Symbols</vt:lpstr>
      <vt:lpstr>Times New Roman</vt:lpstr>
      <vt:lpstr>Simple Light</vt:lpstr>
      <vt:lpstr>The Pipeline</vt:lpstr>
      <vt:lpstr>Machine Learning</vt:lpstr>
      <vt:lpstr>Inductive Reasoning</vt:lpstr>
      <vt:lpstr>Example - Deduction</vt:lpstr>
      <vt:lpstr>Example - Induction</vt:lpstr>
      <vt:lpstr>Observation</vt:lpstr>
      <vt:lpstr>Observation</vt:lpstr>
      <vt:lpstr>Different Styles of Machine Learning</vt:lpstr>
      <vt:lpstr>Knowledge - Representing what has been learned </vt:lpstr>
      <vt:lpstr>Decision Trees</vt:lpstr>
      <vt:lpstr>Play Tennis Example</vt:lpstr>
      <vt:lpstr>Decision Tree Learning</vt:lpstr>
      <vt:lpstr>Interpreting a DT</vt:lpstr>
      <vt:lpstr>Interpreting a DT</vt:lpstr>
      <vt:lpstr>DT: Explanation &amp; Prediction</vt:lpstr>
      <vt:lpstr>Constructing DTs</vt:lpstr>
      <vt:lpstr>Entropy</vt:lpstr>
      <vt:lpstr>Partitioning the Data Set</vt:lpstr>
      <vt:lpstr>Partitioning in Action</vt:lpstr>
      <vt:lpstr>The ID3 Algorithm</vt:lpstr>
      <vt:lpstr>Recursive Partitioning</vt:lpstr>
      <vt:lpstr>Recursive Partitioning</vt:lpstr>
      <vt:lpstr>Recursive Partitioning</vt:lpstr>
      <vt:lpstr>Recursive Partitioning</vt:lpstr>
      <vt:lpstr>Recursive Partioning</vt:lpstr>
      <vt:lpstr>SKlearn Decision Tree Basics</vt:lpstr>
      <vt:lpstr>The Pipeline</vt:lpstr>
      <vt:lpstr>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Lutz Hamel</cp:lastModifiedBy>
  <cp:revision>15</cp:revision>
  <cp:lastPrinted>2019-02-13T11:24:10Z</cp:lastPrinted>
  <dcterms:modified xsi:type="dcterms:W3CDTF">2024-12-17T14:10:14Z</dcterms:modified>
</cp:coreProperties>
</file>