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0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3" r:id="rId21"/>
    <p:sldId id="275" r:id="rId22"/>
    <p:sldId id="276" r:id="rId23"/>
    <p:sldId id="277" r:id="rId24"/>
    <p:sldId id="278" r:id="rId25"/>
    <p:sldId id="284" r:id="rId26"/>
    <p:sldId id="285" r:id="rId27"/>
    <p:sldId id="286" r:id="rId28"/>
    <p:sldId id="280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8" cy="34242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ifiab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Karl_Popp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>
            <p:extLst>
              <p:ext uri="{D42A27DB-BD31-4B8C-83A1-F6EECF244321}">
                <p14:modId xmlns:p14="http://schemas.microsoft.com/office/powerpoint/2010/main" val="2022273712"/>
              </p:ext>
            </p:extLst>
          </p:nvPr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 dirty="0"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C613CF-D423-7D23-ECC5-2411B7C4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75" y="2787371"/>
            <a:ext cx="2025725" cy="16914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B1F491-E29F-83B7-6447-F9E7A43BF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2" y="2098833"/>
            <a:ext cx="2619725" cy="2187470"/>
          </a:xfrm>
          <a:prstGeom prst="rect">
            <a:avLst/>
          </a:prstGeom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sp>
        <p:nvSpPr>
          <p:cNvPr id="170" name="Shape 170"/>
          <p:cNvSpPr/>
          <p:nvPr/>
        </p:nvSpPr>
        <p:spPr>
          <a:xfrm>
            <a:off x="673550" y="2431475"/>
            <a:ext cx="304800" cy="152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181600" y="2971800"/>
            <a:ext cx="685800" cy="228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Shape 172"/>
          <p:cNvCxnSpPr>
            <a:cxnSpLocks/>
            <a:stCxn id="170" idx="6"/>
          </p:cNvCxnSpPr>
          <p:nvPr/>
        </p:nvCxnSpPr>
        <p:spPr>
          <a:xfrm>
            <a:off x="978350" y="2507675"/>
            <a:ext cx="4303261" cy="49746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173" name="Shape 173"/>
          <p:cNvSpPr/>
          <p:nvPr/>
        </p:nvSpPr>
        <p:spPr>
          <a:xfrm>
            <a:off x="1704975" y="3790950"/>
            <a:ext cx="228600" cy="152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4314825" y="4267200"/>
            <a:ext cx="457200" cy="304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Shape 175"/>
          <p:cNvCxnSpPr>
            <a:cxnSpLocks/>
          </p:cNvCxnSpPr>
          <p:nvPr/>
        </p:nvCxnSpPr>
        <p:spPr>
          <a:xfrm>
            <a:off x="1933575" y="3867150"/>
            <a:ext cx="2447925" cy="444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triangle" w="lg" len="lg"/>
          </a:ln>
        </p:spPr>
      </p:cxn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10" name="Shape 210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Weak, </a:t>
            </a:r>
            <a:r>
              <a:rPr lang="en-US" sz="14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Playtennis</a:t>
            </a:r>
            <a:r>
              <a:rPr lang="en-US" sz="1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?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B4BF73-270F-B5A3-402B-236284CD7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64" y="1809750"/>
            <a:ext cx="3069768" cy="25632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956BE-18B9-2941-B245-55870346D1C0}"/>
              </a:ext>
            </a:extLst>
          </p:cNvPr>
          <p:cNvSpPr txBox="1"/>
          <p:nvPr/>
        </p:nvSpPr>
        <p:spPr>
          <a:xfrm>
            <a:off x="7433953" y="85502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ID3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D6A4E3-B9A7-FC90-9984-FCE51293C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219" y="3740150"/>
            <a:ext cx="2540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>
            <p:extLst>
              <p:ext uri="{D42A27DB-BD31-4B8C-83A1-F6EECF244321}">
                <p14:modId xmlns:p14="http://schemas.microsoft.com/office/powerpoint/2010/main" val="2169862356"/>
              </p:ext>
            </p:extLst>
          </p:nvPr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>
            <p:extLst>
              <p:ext uri="{D42A27DB-BD31-4B8C-83A1-F6EECF244321}">
                <p14:modId xmlns:p14="http://schemas.microsoft.com/office/powerpoint/2010/main" val="2388698039"/>
              </p:ext>
            </p:extLst>
          </p:nvPr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>
            <p:extLst>
              <p:ext uri="{D42A27DB-BD31-4B8C-83A1-F6EECF244321}">
                <p14:modId xmlns:p14="http://schemas.microsoft.com/office/powerpoint/2010/main" val="1831661390"/>
              </p:ext>
            </p:extLst>
          </p:nvPr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96699-E950-C41C-612C-2C39A12BB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54" y="2438400"/>
            <a:ext cx="3513622" cy="293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B2985A-EBB4-BF10-C253-7EBBFE6DD728}"/>
              </a:ext>
            </a:extLst>
          </p:cNvPr>
          <p:cNvSpPr txBox="1"/>
          <p:nvPr/>
        </p:nvSpPr>
        <p:spPr>
          <a:xfrm>
            <a:off x="6353175" y="3917212"/>
            <a:ext cx="42191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D1B69-1C2D-C175-EA13-AFD49272B4F8}"/>
              </a:ext>
            </a:extLst>
          </p:cNvPr>
          <p:cNvSpPr txBox="1"/>
          <p:nvPr/>
        </p:nvSpPr>
        <p:spPr>
          <a:xfrm>
            <a:off x="6895805" y="3911231"/>
            <a:ext cx="458780" cy="215444"/>
          </a:xfrm>
          <a:prstGeom prst="rect">
            <a:avLst/>
          </a:prstGeom>
          <a:solidFill>
            <a:schemeClr val="lt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88A81D-006F-CC4B-9DBC-B68FB746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ID3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3BBE8-059B-E341-952F-992556AA5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43791"/>
            <a:ext cx="8520600" cy="2790703"/>
          </a:xfrm>
          <a:ln>
            <a:solidFill>
              <a:schemeClr val="dk2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 ID3 (</a:t>
            </a:r>
            <a:r>
              <a:rPr lang="en-US" dirty="0" err="1"/>
              <a:t>S:Dataset</a:t>
            </a:r>
            <a:r>
              <a:rPr lang="en-US" dirty="0"/>
              <a:t>) return </a:t>
            </a:r>
            <a:r>
              <a:rPr lang="en-US" dirty="0" err="1"/>
              <a:t>T:Tree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Calculate the entropy of every variable in S </a:t>
            </a:r>
          </a:p>
          <a:p>
            <a:pPr>
              <a:buFont typeface="+mj-lt"/>
              <a:buAutoNum type="arabicPeriod"/>
            </a:pPr>
            <a:r>
              <a:rPr lang="en-US" dirty="0"/>
              <a:t>Partition ("split") the S into subsets using the variable for which the resulting entropy after splitting is minimized.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a decision tree node containing that variable.  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branch for each label in the variable.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Recurse on subsets using the </a:t>
            </a:r>
            <a:r>
              <a:rPr lang="en-US" i="1" dirty="0"/>
              <a:t>remaining variables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 the resulting tree.</a:t>
            </a:r>
          </a:p>
        </p:txBody>
      </p:sp>
    </p:spTree>
    <p:extLst>
      <p:ext uri="{BB962C8B-B14F-4D97-AF65-F5344CB8AC3E}">
        <p14:creationId xmlns:p14="http://schemas.microsoft.com/office/powerpoint/2010/main" val="138676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>
            <p:extLst>
              <p:ext uri="{D42A27DB-BD31-4B8C-83A1-F6EECF244321}">
                <p14:modId xmlns:p14="http://schemas.microsoft.com/office/powerpoint/2010/main" val="1348609380"/>
              </p:ext>
            </p:extLst>
          </p:nvPr>
        </p:nvGraphicFramePr>
        <p:xfrm>
          <a:off x="533400" y="45593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01242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>
            <p:extLst>
              <p:ext uri="{D42A27DB-BD31-4B8C-83A1-F6EECF244321}">
                <p14:modId xmlns:p14="http://schemas.microsoft.com/office/powerpoint/2010/main" val="4155137517"/>
              </p:ext>
            </p:extLst>
          </p:nvPr>
        </p:nvGraphicFramePr>
        <p:xfrm>
          <a:off x="3276600" y="57785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35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4795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>
            <p:extLst>
              <p:ext uri="{D42A27DB-BD31-4B8C-83A1-F6EECF244321}">
                <p14:modId xmlns:p14="http://schemas.microsoft.com/office/powerpoint/2010/main" val="3279894046"/>
              </p:ext>
            </p:extLst>
          </p:nvPr>
        </p:nvGraphicFramePr>
        <p:xfrm>
          <a:off x="5715000" y="44831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2918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>
            <p:extLst>
              <p:ext uri="{D42A27DB-BD31-4B8C-83A1-F6EECF244321}">
                <p14:modId xmlns:p14="http://schemas.microsoft.com/office/powerpoint/2010/main" val="2012992513"/>
              </p:ext>
            </p:extLst>
          </p:nvPr>
        </p:nvGraphicFramePr>
        <p:xfrm>
          <a:off x="5638800" y="609600"/>
          <a:ext cx="3200400" cy="31908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7985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>
            <p:extLst>
              <p:ext uri="{D42A27DB-BD31-4B8C-83A1-F6EECF244321}">
                <p14:modId xmlns:p14="http://schemas.microsoft.com/office/powerpoint/2010/main" val="859435891"/>
              </p:ext>
            </p:extLst>
          </p:nvPr>
        </p:nvGraphicFramePr>
        <p:xfrm>
          <a:off x="533400" y="19050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52038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>
            <p:extLst>
              <p:ext uri="{D42A27DB-BD31-4B8C-83A1-F6EECF244321}">
                <p14:modId xmlns:p14="http://schemas.microsoft.com/office/powerpoint/2010/main" val="4151361537"/>
              </p:ext>
            </p:extLst>
          </p:nvPr>
        </p:nvGraphicFramePr>
        <p:xfrm>
          <a:off x="3276600" y="31242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16847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>
            <p:extLst>
              <p:ext uri="{D42A27DB-BD31-4B8C-83A1-F6EECF244321}">
                <p14:modId xmlns:p14="http://schemas.microsoft.com/office/powerpoint/2010/main" val="3168997588"/>
              </p:ext>
            </p:extLst>
          </p:nvPr>
        </p:nvGraphicFramePr>
        <p:xfrm>
          <a:off x="5715000" y="18288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0978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>
            <p:extLst>
              <p:ext uri="{D42A27DB-BD31-4B8C-83A1-F6EECF244321}">
                <p14:modId xmlns:p14="http://schemas.microsoft.com/office/powerpoint/2010/main" val="2031584916"/>
              </p:ext>
            </p:extLst>
          </p:nvPr>
        </p:nvGraphicFramePr>
        <p:xfrm>
          <a:off x="533400" y="1905000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46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1586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>
            <p:extLst>
              <p:ext uri="{D42A27DB-BD31-4B8C-83A1-F6EECF244321}">
                <p14:modId xmlns:p14="http://schemas.microsoft.com/office/powerpoint/2010/main" val="3847316101"/>
              </p:ext>
            </p:extLst>
          </p:nvPr>
        </p:nvGraphicFramePr>
        <p:xfrm>
          <a:off x="3276600" y="3124200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2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57461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>
            <p:extLst>
              <p:ext uri="{D42A27DB-BD31-4B8C-83A1-F6EECF244321}">
                <p14:modId xmlns:p14="http://schemas.microsoft.com/office/powerpoint/2010/main" val="3204965201"/>
              </p:ext>
            </p:extLst>
          </p:nvPr>
        </p:nvGraphicFramePr>
        <p:xfrm>
          <a:off x="5715000" y="1828800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6264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>
            <p:extLst>
              <p:ext uri="{D42A27DB-BD31-4B8C-83A1-F6EECF244321}">
                <p14:modId xmlns:p14="http://schemas.microsoft.com/office/powerpoint/2010/main" val="4135204864"/>
              </p:ext>
            </p:extLst>
          </p:nvPr>
        </p:nvGraphicFramePr>
        <p:xfrm>
          <a:off x="76200" y="5252981"/>
          <a:ext cx="2590775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53392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>
            <p:extLst>
              <p:ext uri="{D42A27DB-BD31-4B8C-83A1-F6EECF244321}">
                <p14:modId xmlns:p14="http://schemas.microsoft.com/office/powerpoint/2010/main" val="3460225995"/>
              </p:ext>
            </p:extLst>
          </p:nvPr>
        </p:nvGraphicFramePr>
        <p:xfrm>
          <a:off x="1752600" y="4527550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56394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>
            <a:cxnSpLocks/>
            <a:stCxn id="334" idx="2"/>
            <a:endCxn id="336" idx="0"/>
          </p:cNvCxnSpPr>
          <p:nvPr/>
        </p:nvCxnSpPr>
        <p:spPr>
          <a:xfrm flipH="1">
            <a:off x="1371587" y="3597275"/>
            <a:ext cx="241313" cy="16557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>
            <a:cxnSpLocks/>
            <a:stCxn id="334" idx="2"/>
            <a:endCxn id="337" idx="0"/>
          </p:cNvCxnSpPr>
          <p:nvPr/>
        </p:nvCxnSpPr>
        <p:spPr>
          <a:xfrm>
            <a:off x="1612900" y="3597275"/>
            <a:ext cx="1435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10" descr="decision-tree">
            <a:extLst>
              <a:ext uri="{FF2B5EF4-FFF2-40B4-BE49-F238E27FC236}">
                <a16:creationId xmlns:a16="http://schemas.microsoft.com/office/drawing/2014/main" id="{6251B7A6-31D4-024C-AF54-5F590256FE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1756" y="5033083"/>
            <a:ext cx="2792388" cy="146298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235499" y="-1813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 dirty="0"/>
          </a:p>
        </p:txBody>
      </p:sp>
      <p:sp>
        <p:nvSpPr>
          <p:cNvPr id="346" name="Shape 346"/>
          <p:cNvSpPr txBox="1"/>
          <p:nvPr/>
        </p:nvSpPr>
        <p:spPr>
          <a:xfrm>
            <a:off x="3821112" y="345381"/>
            <a:ext cx="674687" cy="269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 dirty="0"/>
          </a:p>
        </p:txBody>
      </p:sp>
      <p:graphicFrame>
        <p:nvGraphicFramePr>
          <p:cNvPr id="347" name="Shape 347"/>
          <p:cNvGraphicFramePr/>
          <p:nvPr>
            <p:extLst>
              <p:ext uri="{D42A27DB-BD31-4B8C-83A1-F6EECF244321}">
                <p14:modId xmlns:p14="http://schemas.microsoft.com/office/powerpoint/2010/main" val="2788522926"/>
              </p:ext>
            </p:extLst>
          </p:nvPr>
        </p:nvGraphicFramePr>
        <p:xfrm>
          <a:off x="533400" y="954981"/>
          <a:ext cx="2590775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37337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>
            <p:extLst>
              <p:ext uri="{D42A27DB-BD31-4B8C-83A1-F6EECF244321}">
                <p14:modId xmlns:p14="http://schemas.microsoft.com/office/powerpoint/2010/main" val="2323551582"/>
              </p:ext>
            </p:extLst>
          </p:nvPr>
        </p:nvGraphicFramePr>
        <p:xfrm>
          <a:off x="3276600" y="2174181"/>
          <a:ext cx="26669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07203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>
            <p:extLst>
              <p:ext uri="{D42A27DB-BD31-4B8C-83A1-F6EECF244321}">
                <p14:modId xmlns:p14="http://schemas.microsoft.com/office/powerpoint/2010/main" val="3258932616"/>
              </p:ext>
            </p:extLst>
          </p:nvPr>
        </p:nvGraphicFramePr>
        <p:xfrm>
          <a:off x="5715000" y="878781"/>
          <a:ext cx="3200400" cy="12795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Outlook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Humidity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36626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615256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615256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615256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2377381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018606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>
            <p:extLst>
              <p:ext uri="{D42A27DB-BD31-4B8C-83A1-F6EECF244321}">
                <p14:modId xmlns:p14="http://schemas.microsoft.com/office/powerpoint/2010/main" val="166786997"/>
              </p:ext>
            </p:extLst>
          </p:nvPr>
        </p:nvGraphicFramePr>
        <p:xfrm>
          <a:off x="76200" y="4279206"/>
          <a:ext cx="2590775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8845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438383757"/>
              </p:ext>
            </p:extLst>
          </p:nvPr>
        </p:nvGraphicFramePr>
        <p:xfrm>
          <a:off x="1752600" y="3577531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Humidity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Windy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1986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>
            <a:cxnSpLocks/>
            <a:endCxn id="355" idx="0"/>
          </p:cNvCxnSpPr>
          <p:nvPr/>
        </p:nvCxnSpPr>
        <p:spPr>
          <a:xfrm flipH="1">
            <a:off x="1371587" y="2647256"/>
            <a:ext cx="241314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>
            <a:cxnSpLocks/>
            <a:endCxn id="356" idx="0"/>
          </p:cNvCxnSpPr>
          <p:nvPr/>
        </p:nvCxnSpPr>
        <p:spPr>
          <a:xfrm>
            <a:off x="1612900" y="2647256"/>
            <a:ext cx="1435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2377381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1942406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>
            <p:extLst>
              <p:ext uri="{D42A27DB-BD31-4B8C-83A1-F6EECF244321}">
                <p14:modId xmlns:p14="http://schemas.microsoft.com/office/powerpoint/2010/main" val="1904634107"/>
              </p:ext>
            </p:extLst>
          </p:nvPr>
        </p:nvGraphicFramePr>
        <p:xfrm>
          <a:off x="5710763" y="5314683"/>
          <a:ext cx="3200400" cy="8524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Windy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23455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Weak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>
            <a:cxnSpLocks/>
          </p:cNvCxnSpPr>
          <p:nvPr/>
        </p:nvCxnSpPr>
        <p:spPr>
          <a:xfrm flipH="1">
            <a:off x="6911439" y="2647256"/>
            <a:ext cx="799049" cy="1613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>
            <p:extLst>
              <p:ext uri="{D42A27DB-BD31-4B8C-83A1-F6EECF244321}">
                <p14:modId xmlns:p14="http://schemas.microsoft.com/office/powerpoint/2010/main" val="3243685253"/>
              </p:ext>
            </p:extLst>
          </p:nvPr>
        </p:nvGraphicFramePr>
        <p:xfrm>
          <a:off x="4610087" y="4269682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Outlook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/>
                        <a:t>Temperature</a:t>
                      </a:r>
                      <a:endParaRPr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Humidity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92D050"/>
                          </a:solidFill>
                        </a:rPr>
                        <a:t>Windy</a:t>
                      </a:r>
                      <a:endParaRPr sz="800"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Play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21364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92D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Strong</a:t>
                      </a:r>
                      <a:endParaRPr dirty="0">
                        <a:solidFill>
                          <a:srgbClr val="92D050"/>
                        </a:solidFill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dirty="0"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>
            <a:cxnSpLocks/>
          </p:cNvCxnSpPr>
          <p:nvPr/>
        </p:nvCxnSpPr>
        <p:spPr>
          <a:xfrm>
            <a:off x="7710487" y="2647256"/>
            <a:ext cx="768495" cy="26492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8BEE98-57D2-C64F-94A6-0E59478E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  <a:r>
              <a:rPr lang="en-US" dirty="0" err="1"/>
              <a:t>Partioning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A5C62-4A4C-EF41-A330-37F0F497D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hand-simulated algorithm created exactly the same tree that we have shown before for the tennis dataset.</a:t>
            </a:r>
          </a:p>
        </p:txBody>
      </p:sp>
    </p:spTree>
    <p:extLst>
      <p:ext uri="{BB962C8B-B14F-4D97-AF65-F5344CB8AC3E}">
        <p14:creationId xmlns:p14="http://schemas.microsoft.com/office/powerpoint/2010/main" val="49714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FC59D-3E61-69A8-C156-4703BD6E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1BE27B-248E-9980-FE6C-D6AF9BD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11C7-29E0-AA0D-DEE9-BFB64D0E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0"/>
            <a:ext cx="8520600" cy="3523013"/>
          </a:xfrm>
        </p:spPr>
        <p:txBody>
          <a:bodyPr/>
          <a:lstStyle/>
          <a:p>
            <a:r>
              <a:rPr lang="en-US" dirty="0"/>
              <a:t>The last step in our pipeline is “Exploit”, meaning taking advantage of the knowledge gained through the models.</a:t>
            </a:r>
          </a:p>
          <a:p>
            <a:r>
              <a:rPr lang="en-US" dirty="0"/>
              <a:t>In this course we will not really delve into this because it is highly domain depended, e.g.</a:t>
            </a:r>
          </a:p>
          <a:p>
            <a:pPr lvl="1"/>
            <a:r>
              <a:rPr lang="en-US" dirty="0"/>
              <a:t>For the scientist, using the raw model to predict future research outcomes might be enough</a:t>
            </a:r>
          </a:p>
          <a:p>
            <a:pPr lvl="1"/>
            <a:r>
              <a:rPr lang="en-US" dirty="0"/>
              <a:t>For a banking application, like a loan scoring program, the model would have to be embedded in some sort of application that allows the bank employee to effectively take advantage of the model</a:t>
            </a:r>
          </a:p>
          <a:p>
            <a:pPr lvl="1"/>
            <a:r>
              <a:rPr lang="en-US" dirty="0"/>
              <a:t>For a network intrusion detection system, the model would have to be embedded in the network with appropriate access to the network and defensive systems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863DC-A519-4073-B025-EB73A45BA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50579140-0D5A-1E89-03DC-6AF60CA9A2A4}"/>
              </a:ext>
            </a:extLst>
          </p:cNvPr>
          <p:cNvSpPr/>
          <p:nvPr/>
        </p:nvSpPr>
        <p:spPr>
          <a:xfrm>
            <a:off x="7228117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0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B1BA-3514-C7E2-2D05-CBC2EAAA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1705B-DFBB-3977-ED4D-8B18293F2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continue to look at machine learning basics such as tree model </a:t>
            </a:r>
            <a:r>
              <a:rPr lang="en-US" b="1" dirty="0"/>
              <a:t>building</a:t>
            </a:r>
            <a:r>
              <a:rPr lang="en-US" dirty="0"/>
              <a:t>, </a:t>
            </a:r>
            <a:r>
              <a:rPr lang="en-US" b="1" dirty="0"/>
              <a:t>evaluation</a:t>
            </a:r>
            <a:r>
              <a:rPr lang="en-US" dirty="0"/>
              <a:t>, and </a:t>
            </a:r>
            <a:r>
              <a:rPr lang="en-US" b="1" dirty="0"/>
              <a:t>visualization</a:t>
            </a:r>
          </a:p>
          <a:p>
            <a:r>
              <a:rPr lang="en-US" dirty="0"/>
              <a:t>Our main module for machine learning is the </a:t>
            </a:r>
            <a:r>
              <a:rPr lang="en-US" b="1" dirty="0" err="1"/>
              <a:t>sklearn</a:t>
            </a:r>
            <a:r>
              <a:rPr lang="en-US" b="1" dirty="0"/>
              <a:t> </a:t>
            </a:r>
            <a:r>
              <a:rPr lang="en-US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38012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SKlearn</a:t>
            </a:r>
            <a:r>
              <a:rPr lang="en" dirty="0"/>
              <a:t> ML Data Basics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b="1" dirty="0"/>
              <a:t>Training data </a:t>
            </a:r>
            <a:r>
              <a:rPr lang="en" sz="1600" dirty="0"/>
              <a:t>needs to be structured into a </a:t>
            </a:r>
            <a:r>
              <a:rPr lang="en" sz="1600" b="1" dirty="0"/>
              <a:t>feature matrix</a:t>
            </a:r>
            <a:r>
              <a:rPr lang="en" sz="1600" dirty="0"/>
              <a:t> and a </a:t>
            </a:r>
            <a:r>
              <a:rPr lang="en" sz="1600" b="1" dirty="0"/>
              <a:t>target vector</a:t>
            </a:r>
            <a:r>
              <a:rPr lang="en" sz="1600" dirty="0"/>
              <a:t>.</a:t>
            </a:r>
            <a:endParaRPr sz="1600" dirty="0"/>
          </a:p>
          <a:p>
            <a:pPr marL="285750" indent="-285750">
              <a:spcBef>
                <a:spcPts val="1600"/>
              </a:spcBef>
            </a:pPr>
            <a:r>
              <a:rPr lang="en" sz="1600" dirty="0"/>
              <a:t>In the feature matrix one row for each observations.</a:t>
            </a:r>
            <a:endParaRPr sz="1600" dirty="0"/>
          </a:p>
          <a:p>
            <a:pPr marL="285750" indent="-285750">
              <a:spcBef>
                <a:spcPts val="1600"/>
              </a:spcBef>
            </a:pPr>
            <a:r>
              <a:rPr lang="en" sz="1600" dirty="0"/>
              <a:t>In the target vector one entry for each observation.</a:t>
            </a:r>
            <a:endParaRPr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NOTE: rows and vector entries have to be consistent!</a:t>
            </a:r>
            <a:endParaRPr sz="1600" dirty="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6171736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971000" y="2009925"/>
            <a:ext cx="1343236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Columns (1)</a:t>
            </a:r>
            <a:endParaRPr dirty="0"/>
          </a:p>
        </p:txBody>
      </p:sp>
      <p:sp>
        <p:nvSpPr>
          <p:cNvPr id="66" name="Shape 66"/>
          <p:cNvSpPr txBox="1"/>
          <p:nvPr/>
        </p:nvSpPr>
        <p:spPr>
          <a:xfrm rot="-5400000">
            <a:off x="4554925" y="2962125"/>
            <a:ext cx="104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Index (0)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4966-8654-464A-9B82-BB1ADD64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43" y="3901385"/>
            <a:ext cx="7609142" cy="2363248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This is called the </a:t>
            </a:r>
            <a:r>
              <a:rPr lang="en-US" sz="1800" dirty="0">
                <a:hlinkClick r:id="rId3"/>
              </a:rPr>
              <a:t>Black Swan Problem</a:t>
            </a:r>
            <a:r>
              <a:rPr lang="en-US" sz="1800" dirty="0"/>
              <a:t> and is the classic example posed by the philosopher of science </a:t>
            </a:r>
            <a:r>
              <a:rPr lang="en-US" sz="1800" dirty="0">
                <a:hlinkClick r:id="rId4"/>
              </a:rPr>
              <a:t>Karl Popper</a:t>
            </a:r>
            <a:r>
              <a:rPr lang="en-US" sz="1800" dirty="0"/>
              <a:t> in the early twentieth century.  It roughly states that learning/induction is always a probabilistic argument since we can only learn from a limited number of observations (D) and make generalization from those on the universe at large (X).  On a more technical level it argues this point based on </a:t>
            </a:r>
            <a:r>
              <a:rPr lang="en-US" sz="1800" i="1" dirty="0"/>
              <a:t>falsifiability of a hypothesis</a:t>
            </a:r>
            <a:r>
              <a:rPr lang="en-US" sz="1800" dirty="0"/>
              <a:t>.</a:t>
            </a:r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593367"/>
            <a:ext cx="3262658" cy="28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214521" y="2315265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13311</TotalTime>
  <Words>1951</Words>
  <Application>Microsoft Macintosh PowerPoint</Application>
  <PresentationFormat>On-screen Show (4:3)</PresentationFormat>
  <Paragraphs>868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The ID3 Algorithm</vt:lpstr>
      <vt:lpstr>Recursive Partitioning</vt:lpstr>
      <vt:lpstr>Recursive Partitioning</vt:lpstr>
      <vt:lpstr>Recursive Partitioning</vt:lpstr>
      <vt:lpstr>Recursive Partitioning</vt:lpstr>
      <vt:lpstr>Recursive Partioning</vt:lpstr>
      <vt:lpstr>The Pipeline</vt:lpstr>
      <vt:lpstr>Models</vt:lpstr>
      <vt:lpstr>SKlearn ML Data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17</cp:revision>
  <cp:lastPrinted>2019-02-13T11:24:10Z</cp:lastPrinted>
  <dcterms:modified xsi:type="dcterms:W3CDTF">2025-02-07T11:58:44Z</dcterms:modified>
</cp:coreProperties>
</file>