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9"/>
  </p:notesMasterIdLst>
  <p:sldIdLst>
    <p:sldId id="274" r:id="rId2"/>
    <p:sldId id="256" r:id="rId3"/>
    <p:sldId id="276" r:id="rId4"/>
    <p:sldId id="277" r:id="rId5"/>
    <p:sldId id="278" r:id="rId6"/>
    <p:sldId id="257" r:id="rId7"/>
    <p:sldId id="275" r:id="rId8"/>
    <p:sldId id="258" r:id="rId9"/>
    <p:sldId id="259" r:id="rId10"/>
    <p:sldId id="260" r:id="rId11"/>
    <p:sldId id="261" r:id="rId12"/>
    <p:sldId id="263" r:id="rId13"/>
    <p:sldId id="262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9"/>
  </p:normalViewPr>
  <p:slideViewPr>
    <p:cSldViewPr snapToGrid="0" snapToObjects="1">
      <p:cViewPr varScale="1">
        <p:scale>
          <a:sx n="92" d="100"/>
          <a:sy n="92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97046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63637" y="695325"/>
            <a:ext cx="4530725" cy="33972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914400" y="4324350"/>
            <a:ext cx="5029200" cy="41719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1163637" y="695325"/>
            <a:ext cx="4530725" cy="33972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914400" y="4324350"/>
            <a:ext cx="5029200" cy="41719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962569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38927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8785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98797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3429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chart" idx="2"/>
          </p:nvPr>
        </p:nvSpPr>
        <p:spPr>
          <a:xfrm>
            <a:off x="5105400" y="1905000"/>
            <a:ext cx="3429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Artificial Neural Networks (ANNs)</a:t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1355725" y="1719262"/>
            <a:ext cx="6524625" cy="448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Biologically inspired computational model: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arenBoth"/>
            </a:pPr>
            <a:r>
              <a:rPr lang="en-US" sz="18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computational units (neurons).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arenBoth"/>
            </a:pPr>
            <a:r>
              <a:rPr lang="en-US" sz="18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Highly interconnected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connectionist view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arenBoth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Vast </a:t>
            </a:r>
            <a:r>
              <a:rPr lang="en-US" sz="18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parallel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computation, consider: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Human brain has ~10</a:t>
            </a:r>
            <a:r>
              <a:rPr lang="en-US" sz="1800" b="0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neurons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Slow computational units, switching time ~10</a:t>
            </a:r>
            <a:r>
              <a:rPr lang="en-US" sz="1800" b="0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sec</a:t>
            </a:r>
            <a:b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(compared to the computer &gt;10</a:t>
            </a:r>
            <a:r>
              <a:rPr lang="en-US" sz="1800" b="0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-10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sec)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Yet, you can recognize a face in ~10</a:t>
            </a:r>
            <a:r>
              <a:rPr lang="en-US" sz="1800" b="0" i="0" u="none" strike="noStrike" cap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sec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implies only about 100 sequential, computational</a:t>
            </a:r>
            <a:b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neuron steps - this seems too low for something as</a:t>
            </a:r>
            <a:b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complicated as recognizing a face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•"/>
            </a:pPr>
            <a:r>
              <a:rPr lang="en-US" sz="18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Parallel processing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ANNs are naturally parallel - each neuron is a self-contained 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computational unit that depends only on its inputs.</a:t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7639050" y="1049337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Shape 68" descr="ann-arc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3429000"/>
            <a:ext cx="962025" cy="121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1245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 we train?</a:t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2590800"/>
            <a:ext cx="3378200" cy="2324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83" name="Shape 183"/>
          <p:cNvSpPr txBox="1"/>
          <p:nvPr/>
        </p:nvSpPr>
        <p:spPr>
          <a:xfrm>
            <a:off x="1050925" y="1995487"/>
            <a:ext cx="18938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Perceptron was easy:</a:t>
            </a: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6537325" y="2628900"/>
            <a:ext cx="50641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/>
          </a:p>
        </p:txBody>
      </p:sp>
      <p:cxnSp>
        <p:nvCxnSpPr>
          <p:cNvPr id="185" name="Shape 185"/>
          <p:cNvCxnSpPr/>
          <p:nvPr/>
        </p:nvCxnSpPr>
        <p:spPr>
          <a:xfrm flipH="1">
            <a:off x="3733800" y="2743200"/>
            <a:ext cx="2743200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86" name="Shape 186"/>
          <p:cNvSpPr txBox="1"/>
          <p:nvPr/>
        </p:nvSpPr>
        <p:spPr>
          <a:xfrm>
            <a:off x="1965325" y="5500687"/>
            <a:ext cx="5387975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time we found an error of the predicted value f(x</a:t>
            </a:r>
            <a:r>
              <a:rPr lang="en-US" sz="1400" b="0" i="0" u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compared</a:t>
            </a:r>
            <a:b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label in the training set 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1400" b="0" i="0" u="none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we update w and b.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Not so easy in multi-layer neural networks – the error can occur deep in the network!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Artificial Neural Networks</a:t>
            </a: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1752600" y="1676400"/>
            <a:ext cx="563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Feed-forward with Backpropagation</a:t>
            </a: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3276600" y="5105400"/>
            <a:ext cx="17526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 descr="Wide upward diagonal"/>
          <p:cNvSpPr/>
          <p:nvPr/>
        </p:nvSpPr>
        <p:spPr>
          <a:xfrm flipH="1">
            <a:off x="3200400" y="5791200"/>
            <a:ext cx="17526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5181600" y="5105400"/>
            <a:ext cx="20701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Feed-forward</a:t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5165725" y="5753100"/>
            <a:ext cx="232251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Backpropagation</a:t>
            </a:r>
            <a:endParaRPr/>
          </a:p>
        </p:txBody>
      </p:sp>
      <p:grpSp>
        <p:nvGrpSpPr>
          <p:cNvPr id="197" name="Shape 197"/>
          <p:cNvGrpSpPr/>
          <p:nvPr/>
        </p:nvGrpSpPr>
        <p:grpSpPr>
          <a:xfrm>
            <a:off x="2667000" y="2286000"/>
            <a:ext cx="3603625" cy="2535237"/>
            <a:chOff x="619125" y="2044700"/>
            <a:chExt cx="3603625" cy="2535237"/>
          </a:xfrm>
        </p:grpSpPr>
        <p:sp>
          <p:nvSpPr>
            <p:cNvPr id="198" name="Shape 198"/>
            <p:cNvSpPr/>
            <p:nvPr/>
          </p:nvSpPr>
          <p:spPr>
            <a:xfrm>
              <a:off x="1270000" y="2717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1270000" y="3022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1270000" y="3708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270000" y="4318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1270000" y="4013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 txBox="1"/>
            <p:nvPr/>
          </p:nvSpPr>
          <p:spPr>
            <a:xfrm rot="-5400000">
              <a:off x="1094581" y="3312318"/>
              <a:ext cx="4127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209800" y="28956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2209800" y="34290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2209800" y="39624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3200400" y="34290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8" name="Shape 208"/>
            <p:cNvCxnSpPr/>
            <p:nvPr/>
          </p:nvCxnSpPr>
          <p:spPr>
            <a:xfrm>
              <a:off x="1498600" y="2832100"/>
              <a:ext cx="711200" cy="2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09" name="Shape 209"/>
            <p:cNvCxnSpPr/>
            <p:nvPr/>
          </p:nvCxnSpPr>
          <p:spPr>
            <a:xfrm>
              <a:off x="1498600" y="2832100"/>
              <a:ext cx="711200" cy="787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0" name="Shape 210"/>
            <p:cNvCxnSpPr/>
            <p:nvPr/>
          </p:nvCxnSpPr>
          <p:spPr>
            <a:xfrm>
              <a:off x="1498600" y="2832100"/>
              <a:ext cx="711200" cy="132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1" name="Shape 211"/>
            <p:cNvCxnSpPr/>
            <p:nvPr/>
          </p:nvCxnSpPr>
          <p:spPr>
            <a:xfrm rot="10800000" flipH="1">
              <a:off x="1498600" y="3086100"/>
              <a:ext cx="711200" cy="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2" name="Shape 212"/>
            <p:cNvCxnSpPr/>
            <p:nvPr/>
          </p:nvCxnSpPr>
          <p:spPr>
            <a:xfrm rot="10800000">
              <a:off x="1498600" y="3136900"/>
              <a:ext cx="711200" cy="48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3" name="Shape 213"/>
            <p:cNvCxnSpPr/>
            <p:nvPr/>
          </p:nvCxnSpPr>
          <p:spPr>
            <a:xfrm rot="10800000">
              <a:off x="1498600" y="3136900"/>
              <a:ext cx="711200" cy="1016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4" name="Shape 214"/>
            <p:cNvCxnSpPr/>
            <p:nvPr/>
          </p:nvCxnSpPr>
          <p:spPr>
            <a:xfrm rot="10800000" flipH="1">
              <a:off x="1498600" y="3086100"/>
              <a:ext cx="711200" cy="736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5" name="Shape 215"/>
            <p:cNvCxnSpPr/>
            <p:nvPr/>
          </p:nvCxnSpPr>
          <p:spPr>
            <a:xfrm rot="10800000" flipH="1">
              <a:off x="1498600" y="3619500"/>
              <a:ext cx="711200" cy="203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6" name="Shape 216"/>
            <p:cNvCxnSpPr/>
            <p:nvPr/>
          </p:nvCxnSpPr>
          <p:spPr>
            <a:xfrm>
              <a:off x="1498600" y="3822700"/>
              <a:ext cx="711200" cy="33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7" name="Shape 217"/>
            <p:cNvCxnSpPr/>
            <p:nvPr/>
          </p:nvCxnSpPr>
          <p:spPr>
            <a:xfrm rot="10800000" flipH="1">
              <a:off x="1498600" y="3086100"/>
              <a:ext cx="711200" cy="104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8" name="Shape 218"/>
            <p:cNvCxnSpPr/>
            <p:nvPr/>
          </p:nvCxnSpPr>
          <p:spPr>
            <a:xfrm rot="10800000" flipH="1">
              <a:off x="1498600" y="3619500"/>
              <a:ext cx="711200" cy="50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19" name="Shape 219"/>
            <p:cNvCxnSpPr/>
            <p:nvPr/>
          </p:nvCxnSpPr>
          <p:spPr>
            <a:xfrm>
              <a:off x="1498600" y="4127500"/>
              <a:ext cx="711200" cy="2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0" name="Shape 220"/>
            <p:cNvCxnSpPr/>
            <p:nvPr/>
          </p:nvCxnSpPr>
          <p:spPr>
            <a:xfrm rot="10800000" flipH="1">
              <a:off x="1498600" y="3086100"/>
              <a:ext cx="711200" cy="134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1" name="Shape 221"/>
            <p:cNvCxnSpPr/>
            <p:nvPr/>
          </p:nvCxnSpPr>
          <p:spPr>
            <a:xfrm rot="10800000" flipH="1">
              <a:off x="1498600" y="3619500"/>
              <a:ext cx="711200" cy="81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2" name="Shape 222"/>
            <p:cNvCxnSpPr/>
            <p:nvPr/>
          </p:nvCxnSpPr>
          <p:spPr>
            <a:xfrm rot="10800000" flipH="1">
              <a:off x="1498600" y="4152900"/>
              <a:ext cx="711200" cy="27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3" name="Shape 223"/>
            <p:cNvCxnSpPr/>
            <p:nvPr/>
          </p:nvCxnSpPr>
          <p:spPr>
            <a:xfrm>
              <a:off x="2590800" y="3086100"/>
              <a:ext cx="609600" cy="53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4" name="Shape 224"/>
            <p:cNvCxnSpPr/>
            <p:nvPr/>
          </p:nvCxnSpPr>
          <p:spPr>
            <a:xfrm>
              <a:off x="2590800" y="3619500"/>
              <a:ext cx="609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5" name="Shape 225"/>
            <p:cNvCxnSpPr/>
            <p:nvPr/>
          </p:nvCxnSpPr>
          <p:spPr>
            <a:xfrm rot="10800000" flipH="1">
              <a:off x="2590800" y="3619500"/>
              <a:ext cx="609600" cy="53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226" name="Shape 226"/>
            <p:cNvCxnSpPr/>
            <p:nvPr/>
          </p:nvCxnSpPr>
          <p:spPr>
            <a:xfrm rot="10800000" flipH="1">
              <a:off x="3581400" y="3614737"/>
              <a:ext cx="3222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227" name="Shape 227"/>
            <p:cNvCxnSpPr/>
            <p:nvPr/>
          </p:nvCxnSpPr>
          <p:spPr>
            <a:xfrm rot="10800000">
              <a:off x="1049337" y="28273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228" name="Shape 228"/>
            <p:cNvCxnSpPr/>
            <p:nvPr/>
          </p:nvCxnSpPr>
          <p:spPr>
            <a:xfrm rot="10800000">
              <a:off x="1049337" y="31194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229" name="Shape 229"/>
            <p:cNvCxnSpPr/>
            <p:nvPr/>
          </p:nvCxnSpPr>
          <p:spPr>
            <a:xfrm rot="10800000">
              <a:off x="1041400" y="38306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230" name="Shape 230"/>
            <p:cNvCxnSpPr/>
            <p:nvPr/>
          </p:nvCxnSpPr>
          <p:spPr>
            <a:xfrm rot="10800000">
              <a:off x="1041400" y="41227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231" name="Shape 231"/>
            <p:cNvCxnSpPr/>
            <p:nvPr/>
          </p:nvCxnSpPr>
          <p:spPr>
            <a:xfrm rot="10800000">
              <a:off x="1041400" y="44402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sp>
          <p:nvSpPr>
            <p:cNvPr id="232" name="Shape 232"/>
            <p:cNvSpPr txBox="1"/>
            <p:nvPr/>
          </p:nvSpPr>
          <p:spPr>
            <a:xfrm>
              <a:off x="619125" y="43053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33" name="Shape 233"/>
            <p:cNvSpPr txBox="1"/>
            <p:nvPr/>
          </p:nvSpPr>
          <p:spPr>
            <a:xfrm>
              <a:off x="631825" y="39751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644525" y="36957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657225" y="2984500"/>
              <a:ext cx="433387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n-1</a:t>
              </a:r>
              <a:endParaRPr/>
            </a:p>
          </p:txBody>
        </p:sp>
        <p:sp>
          <p:nvSpPr>
            <p:cNvPr id="236" name="Shape 236"/>
            <p:cNvSpPr txBox="1"/>
            <p:nvPr/>
          </p:nvSpPr>
          <p:spPr>
            <a:xfrm>
              <a:off x="657225" y="26924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237" name="Shape 237"/>
            <p:cNvSpPr txBox="1"/>
            <p:nvPr/>
          </p:nvSpPr>
          <p:spPr>
            <a:xfrm>
              <a:off x="3962400" y="3467100"/>
              <a:ext cx="26035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238" name="Shape 238"/>
            <p:cNvSpPr txBox="1"/>
            <p:nvPr/>
          </p:nvSpPr>
          <p:spPr>
            <a:xfrm>
              <a:off x="1092200" y="2044700"/>
              <a:ext cx="5651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  <p:sp>
          <p:nvSpPr>
            <p:cNvPr id="239" name="Shape 239"/>
            <p:cNvSpPr txBox="1"/>
            <p:nvPr/>
          </p:nvSpPr>
          <p:spPr>
            <a:xfrm>
              <a:off x="2044700" y="2044700"/>
              <a:ext cx="6667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Hidden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  <p:sp>
          <p:nvSpPr>
            <p:cNvPr id="240" name="Shape 240"/>
            <p:cNvSpPr txBox="1"/>
            <p:nvPr/>
          </p:nvSpPr>
          <p:spPr>
            <a:xfrm>
              <a:off x="3048000" y="2044700"/>
              <a:ext cx="6413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</p:grpSp>
      <p:sp>
        <p:nvSpPr>
          <p:cNvPr id="241" name="Shape 241"/>
          <p:cNvSpPr txBox="1"/>
          <p:nvPr/>
        </p:nvSpPr>
        <p:spPr>
          <a:xfrm>
            <a:off x="228600" y="2514600"/>
            <a:ext cx="2111375" cy="21669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to be a</a:t>
            </a:r>
            <a:b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 smarter in the</a:t>
            </a:r>
            <a:b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of ANNs: </a:t>
            </a:r>
            <a:b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the signal</a:t>
            </a:r>
            <a:b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(feed forward) and</a:t>
            </a:r>
            <a:b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use the error at the output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update all the weights by propagating the error back</a:t>
            </a:r>
            <a:r>
              <a:rPr lang="en-US" dirty="0">
                <a:solidFill>
                  <a:schemeClr val="dk1"/>
                </a:solidFill>
              </a:rPr>
              <a:t> through the network.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Backpropagation</a:t>
            </a:r>
            <a:endParaRPr/>
          </a:p>
        </p:txBody>
      </p:sp>
      <p:sp>
        <p:nvSpPr>
          <p:cNvPr id="260" name="Shape 260"/>
          <p:cNvSpPr txBox="1"/>
          <p:nvPr/>
        </p:nvSpPr>
        <p:spPr>
          <a:xfrm>
            <a:off x="1143000" y="4495800"/>
            <a:ext cx="185261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only works because</a:t>
            </a:r>
            <a:endParaRPr/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0075" y="396874"/>
            <a:ext cx="3392487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1209675" y="5486400"/>
            <a:ext cx="657225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output y is differentiable because the transfer function is differentiable.  Also note,</a:t>
            </a:r>
            <a:b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everything is based on the </a:t>
            </a:r>
            <a:r>
              <a:rPr lang="en-US" sz="12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rate of change</a:t>
            </a:r>
            <a: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error…we are searching in the direction where</a:t>
            </a:r>
            <a:b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rate of change will minimize the output error.</a:t>
            </a:r>
            <a:endParaRPr dirty="0"/>
          </a:p>
        </p:txBody>
      </p:sp>
      <p:grpSp>
        <p:nvGrpSpPr>
          <p:cNvPr id="263" name="Shape 263"/>
          <p:cNvGrpSpPr/>
          <p:nvPr/>
        </p:nvGrpSpPr>
        <p:grpSpPr>
          <a:xfrm>
            <a:off x="4397375" y="1676400"/>
            <a:ext cx="3603625" cy="2535237"/>
            <a:chOff x="2667000" y="1676400"/>
            <a:chExt cx="3603625" cy="2535237"/>
          </a:xfrm>
        </p:grpSpPr>
        <p:grpSp>
          <p:nvGrpSpPr>
            <p:cNvPr id="264" name="Shape 264"/>
            <p:cNvGrpSpPr/>
            <p:nvPr/>
          </p:nvGrpSpPr>
          <p:grpSpPr>
            <a:xfrm>
              <a:off x="2667000" y="1676400"/>
              <a:ext cx="3603625" cy="2535237"/>
              <a:chOff x="2667000" y="2286000"/>
              <a:chExt cx="3603625" cy="2535237"/>
            </a:xfrm>
          </p:grpSpPr>
          <p:grpSp>
            <p:nvGrpSpPr>
              <p:cNvPr id="265" name="Shape 265"/>
              <p:cNvGrpSpPr/>
              <p:nvPr/>
            </p:nvGrpSpPr>
            <p:grpSpPr>
              <a:xfrm>
                <a:off x="2667000" y="2286000"/>
                <a:ext cx="3603625" cy="2535237"/>
                <a:chOff x="619125" y="2044700"/>
                <a:chExt cx="3603625" cy="2535237"/>
              </a:xfrm>
            </p:grpSpPr>
            <p:sp>
              <p:nvSpPr>
                <p:cNvPr id="266" name="Shape 266"/>
                <p:cNvSpPr/>
                <p:nvPr/>
              </p:nvSpPr>
              <p:spPr>
                <a:xfrm>
                  <a:off x="1270000" y="27178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" name="Shape 267"/>
                <p:cNvSpPr/>
                <p:nvPr/>
              </p:nvSpPr>
              <p:spPr>
                <a:xfrm>
                  <a:off x="1270000" y="30226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" name="Shape 268"/>
                <p:cNvSpPr/>
                <p:nvPr/>
              </p:nvSpPr>
              <p:spPr>
                <a:xfrm>
                  <a:off x="1270000" y="37084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" name="Shape 269"/>
                <p:cNvSpPr/>
                <p:nvPr/>
              </p:nvSpPr>
              <p:spPr>
                <a:xfrm>
                  <a:off x="1270000" y="43180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Shape 270"/>
                <p:cNvSpPr/>
                <p:nvPr/>
              </p:nvSpPr>
              <p:spPr>
                <a:xfrm>
                  <a:off x="1270000" y="4013200"/>
                  <a:ext cx="228600" cy="2286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" name="Shape 271"/>
                <p:cNvSpPr txBox="1"/>
                <p:nvPr/>
              </p:nvSpPr>
              <p:spPr>
                <a:xfrm rot="-5400000">
                  <a:off x="1097756" y="3309143"/>
                  <a:ext cx="412750" cy="3667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8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…</a:t>
                  </a:r>
                  <a:endParaRPr/>
                </a:p>
              </p:txBody>
            </p:sp>
            <p:sp>
              <p:nvSpPr>
                <p:cNvPr id="272" name="Shape 272"/>
                <p:cNvSpPr/>
                <p:nvPr/>
              </p:nvSpPr>
              <p:spPr>
                <a:xfrm>
                  <a:off x="2209800" y="2895600"/>
                  <a:ext cx="381000" cy="38100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Shape 273"/>
                <p:cNvSpPr/>
                <p:nvPr/>
              </p:nvSpPr>
              <p:spPr>
                <a:xfrm>
                  <a:off x="2209800" y="3429000"/>
                  <a:ext cx="381000" cy="38100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Shape 274"/>
                <p:cNvSpPr/>
                <p:nvPr/>
              </p:nvSpPr>
              <p:spPr>
                <a:xfrm>
                  <a:off x="2209800" y="3962400"/>
                  <a:ext cx="381000" cy="38100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Shape 275"/>
                <p:cNvSpPr/>
                <p:nvPr/>
              </p:nvSpPr>
              <p:spPr>
                <a:xfrm>
                  <a:off x="3200400" y="3429000"/>
                  <a:ext cx="381000" cy="38100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76" name="Shape 276"/>
                <p:cNvCxnSpPr/>
                <p:nvPr/>
              </p:nvCxnSpPr>
              <p:spPr>
                <a:xfrm>
                  <a:off x="1498600" y="2832100"/>
                  <a:ext cx="711200" cy="254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77" name="Shape 277"/>
                <p:cNvCxnSpPr/>
                <p:nvPr/>
              </p:nvCxnSpPr>
              <p:spPr>
                <a:xfrm>
                  <a:off x="1498600" y="2832100"/>
                  <a:ext cx="711200" cy="787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78" name="Shape 278"/>
                <p:cNvCxnSpPr/>
                <p:nvPr/>
              </p:nvCxnSpPr>
              <p:spPr>
                <a:xfrm>
                  <a:off x="1498600" y="2832100"/>
                  <a:ext cx="711200" cy="132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79" name="Shape 279"/>
                <p:cNvCxnSpPr/>
                <p:nvPr/>
              </p:nvCxnSpPr>
              <p:spPr>
                <a:xfrm rot="10800000" flipH="1">
                  <a:off x="1498600" y="3086100"/>
                  <a:ext cx="711200" cy="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0" name="Shape 280"/>
                <p:cNvCxnSpPr/>
                <p:nvPr/>
              </p:nvCxnSpPr>
              <p:spPr>
                <a:xfrm rot="10800000">
                  <a:off x="1498600" y="3136900"/>
                  <a:ext cx="711200" cy="482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1" name="Shape 281"/>
                <p:cNvCxnSpPr/>
                <p:nvPr/>
              </p:nvCxnSpPr>
              <p:spPr>
                <a:xfrm rot="10800000">
                  <a:off x="1498600" y="3136900"/>
                  <a:ext cx="711200" cy="1016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2" name="Shape 282"/>
                <p:cNvCxnSpPr/>
                <p:nvPr/>
              </p:nvCxnSpPr>
              <p:spPr>
                <a:xfrm rot="10800000" flipH="1">
                  <a:off x="1498600" y="3086100"/>
                  <a:ext cx="711200" cy="736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3" name="Shape 283"/>
                <p:cNvCxnSpPr/>
                <p:nvPr/>
              </p:nvCxnSpPr>
              <p:spPr>
                <a:xfrm rot="10800000" flipH="1">
                  <a:off x="1498600" y="3619500"/>
                  <a:ext cx="711200" cy="20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4" name="Shape 284"/>
                <p:cNvCxnSpPr/>
                <p:nvPr/>
              </p:nvCxnSpPr>
              <p:spPr>
                <a:xfrm>
                  <a:off x="1498600" y="3822700"/>
                  <a:ext cx="711200" cy="330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5" name="Shape 285"/>
                <p:cNvCxnSpPr/>
                <p:nvPr/>
              </p:nvCxnSpPr>
              <p:spPr>
                <a:xfrm rot="10800000" flipH="1">
                  <a:off x="1498600" y="3086100"/>
                  <a:ext cx="711200" cy="1041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6" name="Shape 286"/>
                <p:cNvCxnSpPr/>
                <p:nvPr/>
              </p:nvCxnSpPr>
              <p:spPr>
                <a:xfrm rot="10800000" flipH="1">
                  <a:off x="1498600" y="3619500"/>
                  <a:ext cx="711200" cy="508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7" name="Shape 287"/>
                <p:cNvCxnSpPr/>
                <p:nvPr/>
              </p:nvCxnSpPr>
              <p:spPr>
                <a:xfrm>
                  <a:off x="1498600" y="4127500"/>
                  <a:ext cx="711200" cy="2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8" name="Shape 288"/>
                <p:cNvCxnSpPr/>
                <p:nvPr/>
              </p:nvCxnSpPr>
              <p:spPr>
                <a:xfrm rot="10800000" flipH="1">
                  <a:off x="1498600" y="3086100"/>
                  <a:ext cx="711200" cy="1346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89" name="Shape 289"/>
                <p:cNvCxnSpPr/>
                <p:nvPr/>
              </p:nvCxnSpPr>
              <p:spPr>
                <a:xfrm rot="10800000" flipH="1">
                  <a:off x="1498600" y="3619500"/>
                  <a:ext cx="711200" cy="812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90" name="Shape 290"/>
                <p:cNvCxnSpPr/>
                <p:nvPr/>
              </p:nvCxnSpPr>
              <p:spPr>
                <a:xfrm rot="10800000" flipH="1">
                  <a:off x="1498600" y="4152900"/>
                  <a:ext cx="711200" cy="27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91" name="Shape 291"/>
                <p:cNvCxnSpPr/>
                <p:nvPr/>
              </p:nvCxnSpPr>
              <p:spPr>
                <a:xfrm>
                  <a:off x="2590800" y="3086100"/>
                  <a:ext cx="609600" cy="533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92" name="Shape 292"/>
                <p:cNvCxnSpPr/>
                <p:nvPr/>
              </p:nvCxnSpPr>
              <p:spPr>
                <a:xfrm>
                  <a:off x="2590800" y="361950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93" name="Shape 293"/>
                <p:cNvCxnSpPr/>
                <p:nvPr/>
              </p:nvCxnSpPr>
              <p:spPr>
                <a:xfrm rot="10800000" flipH="1">
                  <a:off x="2590800" y="3619500"/>
                  <a:ext cx="609600" cy="533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  <p:cxnSp>
              <p:nvCxnSpPr>
                <p:cNvPr id="294" name="Shape 294"/>
                <p:cNvCxnSpPr/>
                <p:nvPr/>
              </p:nvCxnSpPr>
              <p:spPr>
                <a:xfrm rot="10800000" flipH="1">
                  <a:off x="3581400" y="3614737"/>
                  <a:ext cx="3222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cxnSp>
              <p:nvCxnSpPr>
                <p:cNvPr id="295" name="Shape 295"/>
                <p:cNvCxnSpPr/>
                <p:nvPr/>
              </p:nvCxnSpPr>
              <p:spPr>
                <a:xfrm rot="10800000">
                  <a:off x="1049337" y="2827337"/>
                  <a:ext cx="2206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cxnSp>
              <p:nvCxnSpPr>
                <p:cNvPr id="296" name="Shape 296"/>
                <p:cNvCxnSpPr/>
                <p:nvPr/>
              </p:nvCxnSpPr>
              <p:spPr>
                <a:xfrm rot="10800000">
                  <a:off x="1049337" y="3119437"/>
                  <a:ext cx="2206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cxnSp>
              <p:nvCxnSpPr>
                <p:cNvPr id="297" name="Shape 297"/>
                <p:cNvCxnSpPr/>
                <p:nvPr/>
              </p:nvCxnSpPr>
              <p:spPr>
                <a:xfrm rot="10800000">
                  <a:off x="1041400" y="3830637"/>
                  <a:ext cx="2206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cxnSp>
              <p:nvCxnSpPr>
                <p:cNvPr id="298" name="Shape 298"/>
                <p:cNvCxnSpPr/>
                <p:nvPr/>
              </p:nvCxnSpPr>
              <p:spPr>
                <a:xfrm rot="10800000">
                  <a:off x="1041400" y="4122737"/>
                  <a:ext cx="2206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cxnSp>
              <p:nvCxnSpPr>
                <p:cNvPr id="299" name="Shape 299"/>
                <p:cNvCxnSpPr/>
                <p:nvPr/>
              </p:nvCxnSpPr>
              <p:spPr>
                <a:xfrm rot="10800000">
                  <a:off x="1041400" y="4440237"/>
                  <a:ext cx="220662" cy="47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oval" w="sm" len="sm"/>
                </a:ln>
              </p:spPr>
            </p:cxnSp>
            <p:sp>
              <p:nvSpPr>
                <p:cNvPr id="300" name="Shape 300"/>
                <p:cNvSpPr txBox="1"/>
                <p:nvPr/>
              </p:nvSpPr>
              <p:spPr>
                <a:xfrm>
                  <a:off x="619125" y="4305300"/>
                  <a:ext cx="31750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r>
                    <a:rPr lang="en-US" sz="1200" b="0" i="0" u="none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</a:t>
                  </a:r>
                  <a:endParaRPr/>
                </a:p>
              </p:txBody>
            </p:sp>
            <p:sp>
              <p:nvSpPr>
                <p:cNvPr id="301" name="Shape 301"/>
                <p:cNvSpPr txBox="1"/>
                <p:nvPr/>
              </p:nvSpPr>
              <p:spPr>
                <a:xfrm>
                  <a:off x="631825" y="3975100"/>
                  <a:ext cx="31750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r>
                    <a:rPr lang="en-US" sz="1200" b="0" i="0" u="none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/>
                </a:p>
              </p:txBody>
            </p:sp>
            <p:sp>
              <p:nvSpPr>
                <p:cNvPr id="302" name="Shape 302"/>
                <p:cNvSpPr txBox="1"/>
                <p:nvPr/>
              </p:nvSpPr>
              <p:spPr>
                <a:xfrm>
                  <a:off x="644525" y="3695700"/>
                  <a:ext cx="31750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r>
                    <a:rPr lang="en-US" sz="1200" b="0" i="0" u="none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/>
                </a:p>
              </p:txBody>
            </p:sp>
            <p:sp>
              <p:nvSpPr>
                <p:cNvPr id="303" name="Shape 303"/>
                <p:cNvSpPr txBox="1"/>
                <p:nvPr/>
              </p:nvSpPr>
              <p:spPr>
                <a:xfrm>
                  <a:off x="657225" y="2984500"/>
                  <a:ext cx="433387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r>
                    <a:rPr lang="en-US" sz="1200" b="0" i="0" u="none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n-1</a:t>
                  </a:r>
                  <a:endParaRPr/>
                </a:p>
              </p:txBody>
            </p:sp>
            <p:sp>
              <p:nvSpPr>
                <p:cNvPr id="304" name="Shape 304"/>
                <p:cNvSpPr txBox="1"/>
                <p:nvPr/>
              </p:nvSpPr>
              <p:spPr>
                <a:xfrm>
                  <a:off x="657225" y="2692400"/>
                  <a:ext cx="31750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r>
                    <a:rPr lang="en-US" sz="1200" b="0" i="0" u="none" baseline="-25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</a:t>
                  </a:r>
                  <a:endParaRPr/>
                </a:p>
              </p:txBody>
            </p:sp>
            <p:sp>
              <p:nvSpPr>
                <p:cNvPr id="305" name="Shape 305"/>
                <p:cNvSpPr txBox="1"/>
                <p:nvPr/>
              </p:nvSpPr>
              <p:spPr>
                <a:xfrm>
                  <a:off x="3962400" y="3467100"/>
                  <a:ext cx="260350" cy="2746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y</a:t>
                  </a:r>
                  <a:endParaRPr/>
                </a:p>
              </p:txBody>
            </p:sp>
            <p:sp>
              <p:nvSpPr>
                <p:cNvPr id="306" name="Shape 306"/>
                <p:cNvSpPr txBox="1"/>
                <p:nvPr/>
              </p:nvSpPr>
              <p:spPr>
                <a:xfrm>
                  <a:off x="1092200" y="2044700"/>
                  <a:ext cx="56515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Input</a:t>
                  </a:r>
                  <a:b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Layer</a:t>
                  </a:r>
                  <a:endParaRPr/>
                </a:p>
              </p:txBody>
            </p:sp>
            <p:sp>
              <p:nvSpPr>
                <p:cNvPr id="307" name="Shape 307"/>
                <p:cNvSpPr txBox="1"/>
                <p:nvPr/>
              </p:nvSpPr>
              <p:spPr>
                <a:xfrm>
                  <a:off x="2044700" y="2044700"/>
                  <a:ext cx="66675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Hidden</a:t>
                  </a:r>
                  <a:b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Layer</a:t>
                  </a:r>
                  <a:endParaRPr/>
                </a:p>
              </p:txBody>
            </p:sp>
            <p:sp>
              <p:nvSpPr>
                <p:cNvPr id="308" name="Shape 308"/>
                <p:cNvSpPr txBox="1"/>
                <p:nvPr/>
              </p:nvSpPr>
              <p:spPr>
                <a:xfrm>
                  <a:off x="3048000" y="2044700"/>
                  <a:ext cx="64135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Font typeface="Arial"/>
                    <a:buNone/>
                  </a:pP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Output</a:t>
                  </a:r>
                  <a:b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</a:br>
                  <a:r>
                    <a:rPr lang="en-US" sz="1200" b="0" i="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Layer</a:t>
                  </a:r>
                  <a:endParaRPr/>
                </a:p>
              </p:txBody>
            </p:sp>
          </p:grpSp>
          <p:sp>
            <p:nvSpPr>
              <p:cNvPr id="309" name="Shape 309"/>
              <p:cNvSpPr txBox="1"/>
              <p:nvPr/>
            </p:nvSpPr>
            <p:spPr>
              <a:xfrm>
                <a:off x="4800600" y="3306762"/>
                <a:ext cx="407987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US" sz="12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r>
                  <a:rPr lang="en-US" sz="1200" b="0" i="0" u="none" baseline="-25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ho</a:t>
                </a:r>
                <a:endParaRPr/>
              </a:p>
            </p:txBody>
          </p:sp>
          <p:sp>
            <p:nvSpPr>
              <p:cNvPr id="310" name="Shape 310"/>
              <p:cNvSpPr txBox="1"/>
              <p:nvPr/>
            </p:nvSpPr>
            <p:spPr>
              <a:xfrm>
                <a:off x="5394325" y="3332162"/>
                <a:ext cx="342900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US" sz="12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δ</a:t>
                </a:r>
                <a:r>
                  <a:rPr lang="en-US" sz="1200" b="0" i="0" u="none" baseline="-25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  <a:endParaRPr dirty="0"/>
              </a:p>
            </p:txBody>
          </p:sp>
          <p:sp>
            <p:nvSpPr>
              <p:cNvPr id="311" name="Shape 311"/>
              <p:cNvSpPr txBox="1"/>
              <p:nvPr/>
            </p:nvSpPr>
            <p:spPr>
              <a:xfrm>
                <a:off x="4495799" y="2895600"/>
                <a:ext cx="395689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US" sz="12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δ</a:t>
                </a:r>
                <a:r>
                  <a:rPr lang="en-US" sz="1200" b="0" i="0" u="none" baseline="-25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 dirty="0"/>
              </a:p>
            </p:txBody>
          </p:sp>
          <p:sp>
            <p:nvSpPr>
              <p:cNvPr id="312" name="Shape 312"/>
              <p:cNvSpPr txBox="1"/>
              <p:nvPr/>
            </p:nvSpPr>
            <p:spPr>
              <a:xfrm>
                <a:off x="3733800" y="2925762"/>
                <a:ext cx="373062" cy="2746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lang="en-US" sz="12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r>
                  <a:rPr lang="en-US" sz="1200" b="0" i="0" u="none" baseline="-25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ih</a:t>
                </a:r>
                <a:endParaRPr/>
              </a:p>
            </p:txBody>
          </p:sp>
        </p:grpSp>
        <p:sp>
          <p:nvSpPr>
            <p:cNvPr id="313" name="Shape 313"/>
            <p:cNvSpPr txBox="1"/>
            <p:nvPr/>
          </p:nvSpPr>
          <p:spPr>
            <a:xfrm>
              <a:off x="3325812" y="2311400"/>
              <a:ext cx="223837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314" name="Shape 314"/>
            <p:cNvSpPr txBox="1"/>
            <p:nvPr/>
          </p:nvSpPr>
          <p:spPr>
            <a:xfrm>
              <a:off x="4305300" y="2562225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sp>
          <p:nvSpPr>
            <p:cNvPr id="315" name="Shape 315"/>
            <p:cNvSpPr txBox="1"/>
            <p:nvPr/>
          </p:nvSpPr>
          <p:spPr>
            <a:xfrm>
              <a:off x="5291137" y="3101975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B09E90-7AC5-FC47-97D6-30658A5C4C5F}"/>
                  </a:ext>
                </a:extLst>
              </p:cNvPr>
              <p:cNvSpPr txBox="1"/>
              <p:nvPr/>
            </p:nvSpPr>
            <p:spPr>
              <a:xfrm>
                <a:off x="4232402" y="3322320"/>
                <a:ext cx="679196" cy="2133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B09E90-7AC5-FC47-97D6-30658A5C4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402" y="3322320"/>
                <a:ext cx="679196" cy="213360"/>
              </a:xfrm>
              <a:prstGeom prst="rect">
                <a:avLst/>
              </a:prstGeom>
              <a:blipFill>
                <a:blip r:embed="rId4"/>
                <a:stretch>
                  <a:fillRect l="-3636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8D6FE7-0117-9E48-9BA2-452D8F6A8164}"/>
                  </a:ext>
                </a:extLst>
              </p:cNvPr>
              <p:cNvSpPr txBox="1"/>
              <p:nvPr/>
            </p:nvSpPr>
            <p:spPr>
              <a:xfrm>
                <a:off x="685800" y="1730522"/>
                <a:ext cx="11558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8D6FE7-0117-9E48-9BA2-452D8F6A8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730522"/>
                <a:ext cx="1155829" cy="215444"/>
              </a:xfrm>
              <a:prstGeom prst="rect">
                <a:avLst/>
              </a:prstGeom>
              <a:blipFill>
                <a:blip r:embed="rId5"/>
                <a:stretch>
                  <a:fillRect l="-2174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186D08-4691-C749-8776-E69A0B4536B3}"/>
                  </a:ext>
                </a:extLst>
              </p:cNvPr>
              <p:cNvSpPr txBox="1"/>
              <p:nvPr/>
            </p:nvSpPr>
            <p:spPr>
              <a:xfrm>
                <a:off x="663575" y="2275932"/>
                <a:ext cx="12479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186D08-4691-C749-8776-E69A0B453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5" y="2275932"/>
                <a:ext cx="1247970" cy="215444"/>
              </a:xfrm>
              <a:prstGeom prst="rect">
                <a:avLst/>
              </a:prstGeom>
              <a:blipFill>
                <a:blip r:embed="rId6"/>
                <a:stretch>
                  <a:fillRect l="-2000" r="-1000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58F74E-96C3-DB42-A38F-BB53713A3FB7}"/>
                  </a:ext>
                </a:extLst>
              </p:cNvPr>
              <p:cNvSpPr txBox="1"/>
              <p:nvPr/>
            </p:nvSpPr>
            <p:spPr>
              <a:xfrm>
                <a:off x="659245" y="2639070"/>
                <a:ext cx="127714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h𝑜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h𝑜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58F74E-96C3-DB42-A38F-BB53713A3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45" y="2639070"/>
                <a:ext cx="1277144" cy="215444"/>
              </a:xfrm>
              <a:prstGeom prst="rect">
                <a:avLst/>
              </a:prstGeom>
              <a:blipFill>
                <a:blip r:embed="rId7"/>
                <a:stretch>
                  <a:fillRect l="-2970" t="-22222" r="-990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D313F58-B016-A048-BCFF-27F726EAFF8F}"/>
                  </a:ext>
                </a:extLst>
              </p:cNvPr>
              <p:cNvSpPr txBox="1"/>
              <p:nvPr/>
            </p:nvSpPr>
            <p:spPr>
              <a:xfrm>
                <a:off x="663575" y="3190341"/>
                <a:ext cx="16128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h𝑜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D313F58-B016-A048-BCFF-27F726EAF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75" y="3190341"/>
                <a:ext cx="1612814" cy="215444"/>
              </a:xfrm>
              <a:prstGeom prst="rect">
                <a:avLst/>
              </a:prstGeom>
              <a:blipFill>
                <a:blip r:embed="rId8"/>
                <a:stretch>
                  <a:fillRect l="-1563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9565709-18E1-6F49-9AB9-7345AB6CD5DD}"/>
                  </a:ext>
                </a:extLst>
              </p:cNvPr>
              <p:cNvSpPr txBox="1"/>
              <p:nvPr/>
            </p:nvSpPr>
            <p:spPr>
              <a:xfrm>
                <a:off x="659245" y="3553479"/>
                <a:ext cx="122238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𝑖h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𝑖h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9565709-18E1-6F49-9AB9-7345AB6CD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45" y="3553479"/>
                <a:ext cx="1222386" cy="215444"/>
              </a:xfrm>
              <a:prstGeom prst="rect">
                <a:avLst/>
              </a:prstGeom>
              <a:blipFill>
                <a:blip r:embed="rId9"/>
                <a:stretch>
                  <a:fillRect l="-3093" t="-22222" r="-2062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C523A5-85F2-C342-933D-F69423F8AA3C}"/>
              </a:ext>
            </a:extLst>
          </p:cNvPr>
          <p:cNvSpPr txBox="1"/>
          <p:nvPr/>
        </p:nvSpPr>
        <p:spPr>
          <a:xfrm>
            <a:off x="2230582" y="1648687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(output error)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C20F50-759C-2A4B-992B-5E1BA060903E}"/>
              </a:ext>
            </a:extLst>
          </p:cNvPr>
          <p:cNvSpPr txBox="1"/>
          <p:nvPr/>
        </p:nvSpPr>
        <p:spPr>
          <a:xfrm>
            <a:off x="2230582" y="2244389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(output node error)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60D3B-CEFB-054D-A672-7FFCF0BC3E43}"/>
              </a:ext>
            </a:extLst>
          </p:cNvPr>
          <p:cNvSpPr txBox="1"/>
          <p:nvPr/>
        </p:nvSpPr>
        <p:spPr>
          <a:xfrm>
            <a:off x="2230582" y="2590440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(weight update)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75E9F96-159D-594E-BA7A-B4B6F66BE754}"/>
              </a:ext>
            </a:extLst>
          </p:cNvPr>
          <p:cNvSpPr txBox="1"/>
          <p:nvPr/>
        </p:nvSpPr>
        <p:spPr>
          <a:xfrm>
            <a:off x="2230582" y="3116286"/>
            <a:ext cx="1713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(hidden node error)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1600B8-98F3-684D-86CE-ECE05484668E}"/>
              </a:ext>
            </a:extLst>
          </p:cNvPr>
          <p:cNvSpPr txBox="1"/>
          <p:nvPr/>
        </p:nvSpPr>
        <p:spPr>
          <a:xfrm>
            <a:off x="2230582" y="3462337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(weight update)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8D1D1C-D7AB-544D-9DED-1B35CC79BED6}"/>
                  </a:ext>
                </a:extLst>
              </p:cNvPr>
              <p:cNvSpPr txBox="1"/>
              <p:nvPr/>
            </p:nvSpPr>
            <p:spPr>
              <a:xfrm>
                <a:off x="1349090" y="4863670"/>
                <a:ext cx="6572250" cy="431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=2(</m:t>
                    </m:r>
                    <m:sSup>
                      <m:sSupPr>
                        <m:ctrlPr>
                          <a:rPr lang="en-US" sz="18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sz="1800" dirty="0"/>
                  <a:t>)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num>
                          <m:den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8D1D1C-D7AB-544D-9DED-1B35CC79B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090" y="4863670"/>
                <a:ext cx="6572250" cy="431849"/>
              </a:xfrm>
              <a:prstGeom prst="rect">
                <a:avLst/>
              </a:prstGeom>
              <a:blipFill>
                <a:blip r:embed="rId10"/>
                <a:stretch>
                  <a:fillRect l="-115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C0038DD-6EE8-A846-BDDC-89591B0509AE}"/>
              </a:ext>
            </a:extLst>
          </p:cNvPr>
          <p:cNvSpPr txBox="1"/>
          <p:nvPr/>
        </p:nvSpPr>
        <p:spPr>
          <a:xfrm>
            <a:off x="6483927" y="4184073"/>
            <a:ext cx="2392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this to work transfer</a:t>
            </a:r>
          </a:p>
          <a:p>
            <a:r>
              <a:rPr lang="en-US" dirty="0"/>
              <a:t>Function has to be smooth!!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7EFD1F-B3C5-054C-AD7F-0379A8097D53}"/>
              </a:ext>
            </a:extLst>
          </p:cNvPr>
          <p:cNvCxnSpPr/>
          <p:nvPr/>
        </p:nvCxnSpPr>
        <p:spPr>
          <a:xfrm flipH="1">
            <a:off x="6148390" y="4495800"/>
            <a:ext cx="220660" cy="27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Backpropagation Algorithm</a:t>
            </a:r>
            <a:endParaRPr/>
          </a:p>
        </p:txBody>
      </p:sp>
      <p:sp>
        <p:nvSpPr>
          <p:cNvPr id="248" name="Shape 248"/>
          <p:cNvSpPr txBox="1"/>
          <p:nvPr/>
        </p:nvSpPr>
        <p:spPr>
          <a:xfrm>
            <a:off x="1892300" y="1828800"/>
            <a:ext cx="7185025" cy="28670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Initialize the weights in the network (often randomly)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For each example e in the training set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// forward pass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y = compute neural net output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y’ = label for e from training data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Calculate error </a:t>
            </a:r>
            <a:r>
              <a:rPr lang="en-US" dirty="0">
                <a:solidFill>
                  <a:schemeClr val="dk1"/>
                </a:solidFill>
              </a:rPr>
              <a:t>E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(y’ - y)</a:t>
            </a:r>
            <a:r>
              <a:rPr lang="en-US" sz="1400" b="0" i="0" u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the output units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// backward pass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Compute error 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</a:t>
            </a:r>
            <a:r>
              <a:rPr lang="en-US" sz="1400" b="0" i="0" u="none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weights from a hidden node h to the output node o using </a:t>
            </a:r>
            <a:r>
              <a:rPr lang="en-US" dirty="0">
                <a:solidFill>
                  <a:schemeClr val="dk1"/>
                </a:solidFill>
              </a:rPr>
              <a:t>E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Compute error 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</a:t>
            </a:r>
            <a:r>
              <a:rPr lang="en-US" sz="1400" b="0" i="0" u="none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weights from an input node 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hidden node h using </a:t>
            </a:r>
            <a:r>
              <a:rPr lang="en-US" sz="1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</a:t>
            </a:r>
            <a:r>
              <a:rPr lang="en-US" sz="1400" b="0" i="0" u="none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Update the weights in the network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Until all examples classified correctly or stopping criterion satisfied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Return the network</a:t>
            </a:r>
            <a:endParaRPr dirty="0"/>
          </a:p>
        </p:txBody>
      </p:sp>
      <p:sp>
        <p:nvSpPr>
          <p:cNvPr id="249" name="Shape 249"/>
          <p:cNvSpPr txBox="1"/>
          <p:nvPr/>
        </p:nvSpPr>
        <p:spPr>
          <a:xfrm>
            <a:off x="990600" y="6172200"/>
            <a:ext cx="3716337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http://en.wikipedia.org/wiki/Backpropagation</a:t>
            </a: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119062" y="1828800"/>
            <a:ext cx="1709737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this algorithm is for </a:t>
            </a:r>
            <a:b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NN with a single output </a:t>
            </a:r>
            <a:b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o and a single hidden</a:t>
            </a:r>
            <a:b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layer. It can easily </a:t>
            </a:r>
            <a:b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generalized.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762000" y="1981200"/>
            <a:ext cx="3436937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the network error in terms of weights w as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some </a:t>
            </a:r>
            <a:r>
              <a:rPr lang="en-US" sz="1600" b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instance </a:t>
            </a:r>
            <a:r>
              <a:rPr lang="en-US" sz="16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gradient (slope) of the error surface to guide the search towards appropriate weights:</a:t>
            </a:r>
            <a:endParaRPr dirty="0"/>
          </a:p>
        </p:txBody>
      </p:sp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Neural Network Learning</a:t>
            </a:r>
            <a:endParaRPr/>
          </a:p>
        </p:txBody>
      </p:sp>
      <p:grpSp>
        <p:nvGrpSpPr>
          <p:cNvPr id="324" name="Shape 324"/>
          <p:cNvGrpSpPr/>
          <p:nvPr/>
        </p:nvGrpSpPr>
        <p:grpSpPr>
          <a:xfrm>
            <a:off x="1478556" y="4553668"/>
            <a:ext cx="1654175" cy="793750"/>
            <a:chOff x="1708150" y="5503862"/>
            <a:chExt cx="1654175" cy="793750"/>
          </a:xfrm>
        </p:grpSpPr>
        <p:cxnSp>
          <p:nvCxnSpPr>
            <p:cNvPr id="325" name="Shape 325"/>
            <p:cNvCxnSpPr/>
            <p:nvPr/>
          </p:nvCxnSpPr>
          <p:spPr>
            <a:xfrm>
              <a:off x="2860675" y="5891212"/>
              <a:ext cx="501650" cy="1587"/>
            </a:xfrm>
            <a:prstGeom prst="straightConnector1">
              <a:avLst/>
            </a:prstGeom>
            <a:noFill/>
            <a:ln w="11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326" name="Shape 326"/>
            <p:cNvSpPr txBox="1"/>
            <p:nvPr/>
          </p:nvSpPr>
          <p:spPr>
            <a:xfrm>
              <a:off x="3219450" y="6099175"/>
              <a:ext cx="73025" cy="198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US" sz="1300" b="0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/>
            </a:p>
          </p:txBody>
        </p:sp>
        <p:sp>
          <p:nvSpPr>
            <p:cNvPr id="327" name="Shape 327"/>
            <p:cNvSpPr txBox="1"/>
            <p:nvPr/>
          </p:nvSpPr>
          <p:spPr>
            <a:xfrm>
              <a:off x="3216275" y="5703887"/>
              <a:ext cx="73025" cy="198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US" sz="1300" b="0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328" name="Shape 328"/>
            <p:cNvSpPr txBox="1"/>
            <p:nvPr/>
          </p:nvSpPr>
          <p:spPr>
            <a:xfrm>
              <a:off x="2085975" y="5884862"/>
              <a:ext cx="73025" cy="198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US" sz="1300" b="0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endParaRPr/>
            </a:p>
          </p:txBody>
        </p:sp>
        <p:sp>
          <p:nvSpPr>
            <p:cNvPr id="329" name="Shape 329"/>
            <p:cNvSpPr txBox="1"/>
            <p:nvPr/>
          </p:nvSpPr>
          <p:spPr>
            <a:xfrm>
              <a:off x="3006725" y="5930900"/>
              <a:ext cx="185737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US" sz="2200" b="0" i="1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endParaRPr/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3028950" y="5535612"/>
              <a:ext cx="171450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US" sz="2200" i="1" dirty="0">
                  <a:latin typeface="Times New Roman"/>
                  <a:cs typeface="Times New Roman"/>
                  <a:sym typeface="Times New Roman"/>
                </a:rPr>
                <a:t>E</a:t>
              </a:r>
              <a:endParaRPr dirty="0"/>
            </a:p>
          </p:txBody>
        </p:sp>
        <p:sp>
          <p:nvSpPr>
            <p:cNvPr id="331" name="Shape 331"/>
            <p:cNvSpPr txBox="1"/>
            <p:nvPr/>
          </p:nvSpPr>
          <p:spPr>
            <a:xfrm>
              <a:off x="1874837" y="5716587"/>
              <a:ext cx="185737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r>
                <a:rPr lang="en-US" sz="2200" b="0" i="1" u="none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endParaRPr dirty="0"/>
            </a:p>
          </p:txBody>
        </p:sp>
        <p:sp>
          <p:nvSpPr>
            <p:cNvPr id="332" name="Shape 332"/>
            <p:cNvSpPr txBox="1"/>
            <p:nvPr/>
          </p:nvSpPr>
          <p:spPr>
            <a:xfrm>
              <a:off x="2874962" y="5899150"/>
              <a:ext cx="138112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Noto Sans Symbols"/>
                <a:buNone/>
              </a:pPr>
              <a:r>
                <a:rPr lang="en-US" sz="2200" b="0" i="0" u="none" dirty="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∂</a:t>
              </a:r>
              <a:endParaRPr dirty="0"/>
            </a:p>
          </p:txBody>
        </p:sp>
        <p:sp>
          <p:nvSpPr>
            <p:cNvPr id="333" name="Shape 333"/>
            <p:cNvSpPr txBox="1"/>
            <p:nvPr/>
          </p:nvSpPr>
          <p:spPr>
            <a:xfrm>
              <a:off x="2897187" y="5503862"/>
              <a:ext cx="138112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Noto Sans Symbols"/>
                <a:buNone/>
              </a:pPr>
              <a:r>
                <a:rPr lang="en-US" sz="2200" b="0" i="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∂</a:t>
              </a:r>
              <a:endParaRPr/>
            </a:p>
          </p:txBody>
        </p:sp>
        <p:sp>
          <p:nvSpPr>
            <p:cNvPr id="334" name="Shape 334"/>
            <p:cNvSpPr txBox="1"/>
            <p:nvPr/>
          </p:nvSpPr>
          <p:spPr>
            <a:xfrm>
              <a:off x="2509837" y="5684837"/>
              <a:ext cx="153987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Noto Sans Symbols"/>
                <a:buNone/>
              </a:pPr>
              <a:r>
                <a:rPr lang="en-US" sz="2200" b="0" i="0" u="none" dirty="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−</a:t>
              </a:r>
              <a:endParaRPr dirty="0"/>
            </a:p>
          </p:txBody>
        </p:sp>
        <p:sp>
          <p:nvSpPr>
            <p:cNvPr id="335" name="Shape 335"/>
            <p:cNvSpPr txBox="1"/>
            <p:nvPr/>
          </p:nvSpPr>
          <p:spPr>
            <a:xfrm>
              <a:off x="2289175" y="5684837"/>
              <a:ext cx="153987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Noto Sans Symbols"/>
                <a:buNone/>
              </a:pPr>
              <a:r>
                <a:rPr lang="en-US" sz="2200" b="0" i="0" u="none" dirty="0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=</a:t>
              </a:r>
              <a:endParaRPr dirty="0"/>
            </a:p>
          </p:txBody>
        </p:sp>
        <p:sp>
          <p:nvSpPr>
            <p:cNvPr id="336" name="Shape 336"/>
            <p:cNvSpPr txBox="1"/>
            <p:nvPr/>
          </p:nvSpPr>
          <p:spPr>
            <a:xfrm>
              <a:off x="1708150" y="5684837"/>
              <a:ext cx="171450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Noto Sans Symbols"/>
                <a:buNone/>
              </a:pPr>
              <a:r>
                <a:rPr lang="en-US" sz="2200" b="0" i="0" u="none" dirty="0" err="1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Δ</a:t>
              </a:r>
              <a:endParaRPr dirty="0"/>
            </a:p>
          </p:txBody>
        </p:sp>
        <p:sp>
          <p:nvSpPr>
            <p:cNvPr id="337" name="Shape 337"/>
            <p:cNvSpPr txBox="1"/>
            <p:nvPr/>
          </p:nvSpPr>
          <p:spPr>
            <a:xfrm>
              <a:off x="2638425" y="5684837"/>
              <a:ext cx="168275" cy="334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Noto Sans Symbols"/>
                <a:buNone/>
              </a:pPr>
              <a:r>
                <a:rPr lang="en-US" sz="2200" b="0" i="1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η</a:t>
              </a:r>
              <a:endParaRPr/>
            </a:p>
          </p:txBody>
        </p:sp>
      </p:grpSp>
      <p:pic>
        <p:nvPicPr>
          <p:cNvPr id="338" name="Shape 338" descr="err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2209800"/>
            <a:ext cx="4419600" cy="30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 txBox="1"/>
          <p:nvPr/>
        </p:nvSpPr>
        <p:spPr>
          <a:xfrm rot="-5400000">
            <a:off x="4389437" y="3167062"/>
            <a:ext cx="52546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12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(w)</a:t>
            </a:r>
            <a:endParaRPr/>
          </a:p>
        </p:txBody>
      </p:sp>
      <p:sp>
        <p:nvSpPr>
          <p:cNvPr id="340" name="Shape 340"/>
          <p:cNvSpPr txBox="1"/>
          <p:nvPr/>
        </p:nvSpPr>
        <p:spPr>
          <a:xfrm>
            <a:off x="5181600" y="4602162"/>
            <a:ext cx="3365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12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41" name="Shape 341"/>
          <p:cNvSpPr txBox="1"/>
          <p:nvPr/>
        </p:nvSpPr>
        <p:spPr>
          <a:xfrm>
            <a:off x="7527925" y="4953000"/>
            <a:ext cx="3365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1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1200" b="0" i="1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pic>
        <p:nvPicPr>
          <p:cNvPr id="342" name="Shape 3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200400" y="914400"/>
            <a:ext cx="2514600" cy="601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3048000" y="2819400"/>
            <a:ext cx="1752600" cy="82073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3F49D7D-EC00-914D-B64C-BBA2380C327C}"/>
                  </a:ext>
                </a:extLst>
              </p:cNvPr>
              <p:cNvSpPr txBox="1"/>
              <p:nvPr/>
            </p:nvSpPr>
            <p:spPr>
              <a:xfrm>
                <a:off x="1410074" y="2672638"/>
                <a:ext cx="237680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)= 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3F49D7D-EC00-914D-B64C-BBA2380C3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74" y="2672638"/>
                <a:ext cx="2376805" cy="338554"/>
              </a:xfrm>
              <a:prstGeom prst="rect">
                <a:avLst/>
              </a:prstGeom>
              <a:blipFill>
                <a:blip r:embed="rId6"/>
                <a:stretch>
                  <a:fillRect l="-1596" t="-3571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FC94913-3B3E-AD46-A806-974DF72A3675}"/>
              </a:ext>
            </a:extLst>
          </p:cNvPr>
          <p:cNvSpPr txBox="1"/>
          <p:nvPr/>
        </p:nvSpPr>
        <p:spPr>
          <a:xfrm>
            <a:off x="1080556" y="5869561"/>
            <a:ext cx="7353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☞ Backpropagation can be understood as a </a:t>
            </a:r>
            <a:r>
              <a:rPr lang="en-US" sz="2000" u="sng" dirty="0"/>
              <a:t>stochastic gradient </a:t>
            </a:r>
          </a:p>
          <a:p>
            <a:r>
              <a:rPr lang="en-US" sz="2000" u="sng" dirty="0"/>
              <a:t>search</a:t>
            </a:r>
            <a:r>
              <a:rPr lang="en-US" sz="2000" dirty="0"/>
              <a:t> on the error surface of the network.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Representational Power</a:t>
            </a:r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body" idx="4294967295"/>
          </p:nvPr>
        </p:nvSpPr>
        <p:spPr>
          <a:xfrm>
            <a:off x="1524000" y="1600200"/>
            <a:ext cx="6553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bounded continuous function can be approximated with arbitrarily small error by a network with one hidden layer.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function can be approximated to arbitrary accuracy by a network with two hidden layers.</a:t>
            </a:r>
            <a:endParaRPr/>
          </a:p>
        </p:txBody>
      </p:sp>
      <p:pic>
        <p:nvPicPr>
          <p:cNvPr id="352" name="Shape 352" descr="ann-hdnetwor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3962400"/>
            <a:ext cx="3048000" cy="227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 descr="ann-hdgrap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71800" y="2838450"/>
            <a:ext cx="617220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Hidden Layer Representations</a:t>
            </a:r>
            <a:endParaRPr/>
          </a:p>
        </p:txBody>
      </p:sp>
      <p:pic>
        <p:nvPicPr>
          <p:cNvPr id="360" name="Shape 360" descr="ann-arch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725" y="2286000"/>
            <a:ext cx="2352675" cy="2979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 descr="ann-hidde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43400" y="2286000"/>
            <a:ext cx="3429000" cy="34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 txBox="1"/>
          <p:nvPr/>
        </p:nvSpPr>
        <p:spPr>
          <a:xfrm>
            <a:off x="4175125" y="1690687"/>
            <a:ext cx="1884362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Function:</a:t>
            </a:r>
            <a:endParaRPr/>
          </a:p>
        </p:txBody>
      </p:sp>
      <p:sp>
        <p:nvSpPr>
          <p:cNvPr id="363" name="Shape 363"/>
          <p:cNvSpPr txBox="1"/>
          <p:nvPr/>
        </p:nvSpPr>
        <p:spPr>
          <a:xfrm>
            <a:off x="4479925" y="5957887"/>
            <a:ext cx="22510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this be learned?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Hidden Layer Representations</a:t>
            </a:r>
            <a:endParaRPr/>
          </a:p>
        </p:txBody>
      </p:sp>
      <p:pic>
        <p:nvPicPr>
          <p:cNvPr id="370" name="Shape 370" descr="bit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5600" y="1828800"/>
            <a:ext cx="4800600" cy="3222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1" name="Shape 371"/>
          <p:cNvGrpSpPr/>
          <p:nvPr/>
        </p:nvGrpSpPr>
        <p:grpSpPr>
          <a:xfrm>
            <a:off x="7924800" y="2590800"/>
            <a:ext cx="685800" cy="2133600"/>
            <a:chOff x="7696200" y="3048000"/>
            <a:chExt cx="685800" cy="2133600"/>
          </a:xfrm>
        </p:grpSpPr>
        <p:sp>
          <p:nvSpPr>
            <p:cNvPr id="372" name="Shape 372"/>
            <p:cNvSpPr txBox="1"/>
            <p:nvPr/>
          </p:nvSpPr>
          <p:spPr>
            <a:xfrm>
              <a:off x="7772400" y="3124200"/>
              <a:ext cx="590550" cy="2047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1 0 0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0 0 1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0 1 0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1 1 1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0 0 0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0 1 1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1 0 1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1 1 0</a:t>
              </a:r>
              <a:endParaRPr/>
            </a:p>
          </p:txBody>
        </p:sp>
        <p:sp>
          <p:nvSpPr>
            <p:cNvPr id="373" name="Shape 373"/>
            <p:cNvSpPr txBox="1"/>
            <p:nvPr/>
          </p:nvSpPr>
          <p:spPr>
            <a:xfrm>
              <a:off x="7696200" y="3048000"/>
              <a:ext cx="685800" cy="2133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74" name="Shape 374" descr="ann-arc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4050" y="1905000"/>
            <a:ext cx="216535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7E290E-67DD-EF48-ACA9-7DDB2F93A0C8}"/>
              </a:ext>
            </a:extLst>
          </p:cNvPr>
          <p:cNvSpPr txBox="1"/>
          <p:nvPr/>
        </p:nvSpPr>
        <p:spPr>
          <a:xfrm>
            <a:off x="904168" y="5374301"/>
            <a:ext cx="7335663" cy="1015663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☞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neural network architecture is sometimes also called</a:t>
            </a:r>
          </a:p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of its ability to invent new representations of the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 and is a popular building block in deep-learning.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</a:t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1279525" y="1752600"/>
            <a:ext cx="7134225" cy="14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seen machine learning with different representations: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Both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trees -- symbolic representation of various decision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 -- “disjunction of conjunctions”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Both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Perceptron -- learning of weights that represent alinear decision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surface classifying a set of objects into two groups</a:t>
            </a:r>
            <a:endParaRPr/>
          </a:p>
        </p:txBody>
      </p:sp>
      <p:pic>
        <p:nvPicPr>
          <p:cNvPr id="74" name="Shape 74" descr="decision-tre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3276600"/>
            <a:ext cx="3124200" cy="19113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838200" y="5562600"/>
            <a:ext cx="784860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representations give rise to different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hypothesis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spaces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algorithms search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these model spaces for the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fitting</a:t>
            </a:r>
            <a:b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19650" y="3354387"/>
            <a:ext cx="3562350" cy="2132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Perceptron</a:t>
            </a: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simple, single layered neural “network” - only has a single neuron.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even this simple neural network is already powerful enough to perform (linear) classification tasks.</a:t>
            </a:r>
            <a:endParaRPr dirty="0"/>
          </a:p>
        </p:txBody>
      </p:sp>
      <p:pic>
        <p:nvPicPr>
          <p:cNvPr id="5" name="Shape 76">
            <a:extLst>
              <a:ext uri="{FF2B5EF4-FFF2-40B4-BE49-F238E27FC236}">
                <a16:creationId xmlns:a16="http://schemas.microsoft.com/office/drawing/2014/main" id="{BFA5DABC-7C8A-4748-860F-24F230EFBAD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0825" y="4507778"/>
            <a:ext cx="3562350" cy="2132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36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76">
            <a:extLst>
              <a:ext uri="{FF2B5EF4-FFF2-40B4-BE49-F238E27FC236}">
                <a16:creationId xmlns:a16="http://schemas.microsoft.com/office/drawing/2014/main" id="{21D2BEE9-5E65-2C48-9718-93ADEDFBAD9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7819" y="2024280"/>
            <a:ext cx="3562350" cy="213201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Architecture</a:t>
            </a:r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3514725" y="3476625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 rot="5400000">
            <a:off x="4343400" y="1371600"/>
            <a:ext cx="76200" cy="1752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3743325" y="1911350"/>
            <a:ext cx="12636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Computational Unit</a:t>
            </a:r>
            <a:endParaRPr/>
          </a:p>
        </p:txBody>
      </p:sp>
      <p:sp>
        <p:nvSpPr>
          <p:cNvPr id="87" name="Shape 87"/>
          <p:cNvSpPr/>
          <p:nvPr/>
        </p:nvSpPr>
        <p:spPr>
          <a:xfrm rot="-5400000">
            <a:off x="2895600" y="4191000"/>
            <a:ext cx="76200" cy="6858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2466975" y="4616450"/>
            <a:ext cx="91757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Multiplication</a:t>
            </a:r>
            <a:endParaRPr/>
          </a:p>
        </p:txBody>
      </p:sp>
      <p:sp>
        <p:nvSpPr>
          <p:cNvPr id="89" name="Shape 89"/>
          <p:cNvSpPr/>
          <p:nvPr/>
        </p:nvSpPr>
        <p:spPr>
          <a:xfrm rot="-5400000">
            <a:off x="3695700" y="4152900"/>
            <a:ext cx="76200" cy="762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3508375" y="4616450"/>
            <a:ext cx="4445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endParaRPr/>
          </a:p>
        </p:txBody>
      </p:sp>
      <p:sp>
        <p:nvSpPr>
          <p:cNvPr id="91" name="Shape 91"/>
          <p:cNvSpPr/>
          <p:nvPr/>
        </p:nvSpPr>
        <p:spPr>
          <a:xfrm rot="-5400000">
            <a:off x="4876800" y="3810000"/>
            <a:ext cx="76200" cy="14478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4332287" y="4616450"/>
            <a:ext cx="117951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Transfer Function</a:t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2057400" y="2133600"/>
            <a:ext cx="76200" cy="1752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1527175" y="2882900"/>
            <a:ext cx="53022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endParaRPr/>
          </a:p>
        </p:txBody>
      </p:sp>
      <p:cxnSp>
        <p:nvCxnSpPr>
          <p:cNvPr id="95" name="Shape 95"/>
          <p:cNvCxnSpPr/>
          <p:nvPr/>
        </p:nvCxnSpPr>
        <p:spPr>
          <a:xfrm flipH="1">
            <a:off x="2989118" y="3941654"/>
            <a:ext cx="304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96" name="Shape 96"/>
          <p:cNvSpPr txBox="1"/>
          <p:nvPr/>
        </p:nvSpPr>
        <p:spPr>
          <a:xfrm>
            <a:off x="2501900" y="4088552"/>
            <a:ext cx="4318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</a:t>
            </a:r>
            <a:endParaRPr dirty="0"/>
          </a:p>
        </p:txBody>
      </p:sp>
      <p:cxnSp>
        <p:nvCxnSpPr>
          <p:cNvPr id="97" name="Shape 97"/>
          <p:cNvCxnSpPr/>
          <p:nvPr/>
        </p:nvCxnSpPr>
        <p:spPr>
          <a:xfrm rot="10800000" flipH="1">
            <a:off x="5943600" y="2362200"/>
            <a:ext cx="30480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98" name="Shape 98"/>
          <p:cNvSpPr txBox="1"/>
          <p:nvPr/>
        </p:nvSpPr>
        <p:spPr>
          <a:xfrm>
            <a:off x="6232525" y="2044700"/>
            <a:ext cx="5651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2828925" y="2057400"/>
            <a:ext cx="381000" cy="1524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Shape 100"/>
          <p:cNvCxnSpPr/>
          <p:nvPr/>
        </p:nvCxnSpPr>
        <p:spPr>
          <a:xfrm rot="10800000">
            <a:off x="2743200" y="1905000"/>
            <a:ext cx="15240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101" name="Shape 101"/>
          <p:cNvSpPr txBox="1"/>
          <p:nvPr/>
        </p:nvSpPr>
        <p:spPr>
          <a:xfrm>
            <a:off x="2193925" y="1663700"/>
            <a:ext cx="6429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Weights</a:t>
            </a:r>
            <a:endParaRPr dirty="0"/>
          </a:p>
        </p:txBody>
      </p:sp>
      <p:sp>
        <p:nvSpPr>
          <p:cNvPr id="102" name="Shape 102"/>
          <p:cNvSpPr txBox="1"/>
          <p:nvPr/>
        </p:nvSpPr>
        <p:spPr>
          <a:xfrm>
            <a:off x="6934200" y="3035300"/>
            <a:ext cx="1214437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Transfer Function: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0400" y="3352800"/>
            <a:ext cx="1435100" cy="431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Shape 104"/>
          <p:cNvGrpSpPr/>
          <p:nvPr/>
        </p:nvGrpSpPr>
        <p:grpSpPr>
          <a:xfrm>
            <a:off x="2511425" y="5811837"/>
            <a:ext cx="1206500" cy="244475"/>
            <a:chOff x="2498725" y="6007100"/>
            <a:chExt cx="1206500" cy="244475"/>
          </a:xfrm>
        </p:grpSpPr>
        <p:sp>
          <p:nvSpPr>
            <p:cNvPr id="105" name="Shape 105"/>
            <p:cNvSpPr txBox="1"/>
            <p:nvPr/>
          </p:nvSpPr>
          <p:spPr>
            <a:xfrm>
              <a:off x="2498725" y="6007100"/>
              <a:ext cx="522287" cy="24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Note: </a:t>
              </a:r>
              <a:endParaRPr/>
            </a:p>
          </p:txBody>
        </p:sp>
        <p:pic>
          <p:nvPicPr>
            <p:cNvPr id="106" name="Shape 10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955925" y="6059487"/>
              <a:ext cx="749300" cy="1651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07" name="Shape 107"/>
          <p:cNvCxnSpPr/>
          <p:nvPr/>
        </p:nvCxnSpPr>
        <p:spPr>
          <a:xfrm>
            <a:off x="3810000" y="6019800"/>
            <a:ext cx="53340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108" name="Shape 108"/>
          <p:cNvSpPr txBox="1"/>
          <p:nvPr/>
        </p:nvSpPr>
        <p:spPr>
          <a:xfrm>
            <a:off x="4327525" y="6057900"/>
            <a:ext cx="13271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Classification</a:t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14800" y="5105400"/>
            <a:ext cx="144780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2422525" y="5245100"/>
            <a:ext cx="15954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Perceptron Computation: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084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Computation</a:t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4845050" y="4168775"/>
            <a:ext cx="18415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6312" y="2138362"/>
            <a:ext cx="1909762" cy="70008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1447800" y="3113087"/>
            <a:ext cx="52197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Ignoring the activation function </a:t>
            </a: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sgn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setting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1, we obtain,</a:t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0" y="3719512"/>
            <a:ext cx="114300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1355725" y="1814512"/>
            <a:ext cx="1841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1508125" y="1828800"/>
            <a:ext cx="2843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perceptron computes the value,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1508125" y="4267200"/>
            <a:ext cx="47005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this is the equation of a </a:t>
            </a:r>
            <a:r>
              <a:rPr lang="en-US" sz="14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slope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offset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1508125" y="4891087"/>
            <a:ext cx="661828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Observation: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the general case the perceptron computes a </a:t>
            </a:r>
            <a:r>
              <a:rPr lang="en-US" sz="14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hyperplane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order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accomplish its classification task,</a:t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35212" y="5376862"/>
            <a:ext cx="2417762" cy="642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465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Perceptron Learning Revisited</a:t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1600200"/>
            <a:ext cx="3656012" cy="37957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84" name="Shape 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53000" y="1600200"/>
            <a:ext cx="3656012" cy="37957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800" y="2286000"/>
            <a:ext cx="3378200" cy="2324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87" name="Shape 87"/>
          <p:cNvSpPr txBox="1"/>
          <p:nvPr/>
        </p:nvSpPr>
        <p:spPr>
          <a:xfrm>
            <a:off x="2193925" y="5805487"/>
            <a:ext cx="3732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Constructs a line (hyperplane) as a classifier</a:t>
            </a:r>
            <a:endParaRPr dirty="0"/>
          </a:p>
        </p:txBody>
      </p:sp>
      <p:pic>
        <p:nvPicPr>
          <p:cNvPr id="8" name="Shape 15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01414" y="6248400"/>
            <a:ext cx="830262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endParaRPr/>
          </a:p>
        </p:txBody>
      </p:sp>
      <p:cxnSp>
        <p:nvCxnSpPr>
          <p:cNvPr id="133" name="Shape 133"/>
          <p:cNvCxnSpPr/>
          <p:nvPr/>
        </p:nvCxnSpPr>
        <p:spPr>
          <a:xfrm>
            <a:off x="1531937" y="1981200"/>
            <a:ext cx="0" cy="327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cxnSp>
        <p:nvCxnSpPr>
          <p:cNvPr id="134" name="Shape 134"/>
          <p:cNvCxnSpPr/>
          <p:nvPr/>
        </p:nvCxnSpPr>
        <p:spPr>
          <a:xfrm rot="5400000">
            <a:off x="2941637" y="3390900"/>
            <a:ext cx="0" cy="327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135" name="Shape 135"/>
          <p:cNvSpPr txBox="1"/>
          <p:nvPr/>
        </p:nvSpPr>
        <p:spPr>
          <a:xfrm>
            <a:off x="4487862" y="5168900"/>
            <a:ext cx="29686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0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1158875" y="1892300"/>
            <a:ext cx="29686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0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3208337" y="43434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3894137" y="41148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589337" y="4572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3741737" y="43434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4275137" y="44196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2598737" y="2286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684337" y="3048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2065337" y="2667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1912937" y="3429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2370137" y="28956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2751137" y="32004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/>
          <p:nvPr/>
        </p:nvSpPr>
        <p:spPr>
          <a:xfrm>
            <a:off x="3055937" y="2667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Shape 149"/>
          <p:cNvCxnSpPr/>
          <p:nvPr/>
        </p:nvCxnSpPr>
        <p:spPr>
          <a:xfrm rot="10800000" flipH="1">
            <a:off x="1227137" y="3276600"/>
            <a:ext cx="3124200" cy="1066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5137" y="2849216"/>
            <a:ext cx="830262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1066800" y="5881687"/>
            <a:ext cx="696436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for the hyperplane to become a classifier we need to find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=&gt; learning!</a:t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6629400" y="22098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6629400" y="2667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6804025" y="2143125"/>
            <a:ext cx="5397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+1</a:t>
            </a:r>
            <a:endParaRPr/>
          </a:p>
        </p:txBody>
      </p:sp>
      <p:sp>
        <p:nvSpPr>
          <p:cNvPr id="156" name="Shape 156"/>
          <p:cNvSpPr txBox="1"/>
          <p:nvPr/>
        </p:nvSpPr>
        <p:spPr>
          <a:xfrm>
            <a:off x="6813550" y="2590800"/>
            <a:ext cx="4953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-1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563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About Non-Linearity?</a:t>
            </a:r>
            <a:endParaRPr/>
          </a:p>
        </p:txBody>
      </p:sp>
      <p:cxnSp>
        <p:nvCxnSpPr>
          <p:cNvPr id="94" name="Shape 94"/>
          <p:cNvCxnSpPr/>
          <p:nvPr/>
        </p:nvCxnSpPr>
        <p:spPr>
          <a:xfrm>
            <a:off x="2386012" y="1981200"/>
            <a:ext cx="0" cy="327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cxnSp>
        <p:nvCxnSpPr>
          <p:cNvPr id="95" name="Shape 95"/>
          <p:cNvCxnSpPr/>
          <p:nvPr/>
        </p:nvCxnSpPr>
        <p:spPr>
          <a:xfrm rot="5400000">
            <a:off x="3795712" y="3390900"/>
            <a:ext cx="0" cy="327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med" len="med"/>
            <a:tailEnd type="none" w="sm" len="sm"/>
          </a:ln>
        </p:spPr>
      </p:cxnSp>
      <p:sp>
        <p:nvSpPr>
          <p:cNvPr id="96" name="Shape 96"/>
          <p:cNvSpPr txBox="1"/>
          <p:nvPr/>
        </p:nvSpPr>
        <p:spPr>
          <a:xfrm>
            <a:off x="5341937" y="5168900"/>
            <a:ext cx="29686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2012950" y="1892300"/>
            <a:ext cx="29686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3368675" y="3429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4054475" y="32004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3749675" y="36576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3902075" y="3429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4435475" y="35052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3521075" y="2286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4740275" y="3048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4359275" y="41148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767012" y="3429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3224212" y="28956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3292475" y="40386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3910012" y="26670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6629400" y="2209800"/>
            <a:ext cx="152400" cy="152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6629400" y="2667000"/>
            <a:ext cx="152400" cy="152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6804025" y="2143125"/>
            <a:ext cx="5397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+1</a:t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6813550" y="2590800"/>
            <a:ext cx="4953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-1</a:t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3140075" y="3124200"/>
            <a:ext cx="1676400" cy="8382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5318125" y="3748087"/>
            <a:ext cx="91598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</a:t>
            </a:r>
            <a:b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Surface</a:t>
            </a:r>
            <a:endParaRPr/>
          </a:p>
        </p:txBody>
      </p:sp>
      <p:cxnSp>
        <p:nvCxnSpPr>
          <p:cNvPr id="116" name="Shape 116"/>
          <p:cNvCxnSpPr/>
          <p:nvPr/>
        </p:nvCxnSpPr>
        <p:spPr>
          <a:xfrm rot="10800000">
            <a:off x="4876800" y="3733800"/>
            <a:ext cx="4572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117" name="Shape 117"/>
          <p:cNvSpPr txBox="1"/>
          <p:nvPr/>
        </p:nvSpPr>
        <p:spPr>
          <a:xfrm>
            <a:off x="1219200" y="5791200"/>
            <a:ext cx="71469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we learn this decision surface? …Yes! </a:t>
            </a:r>
            <a:r>
              <a:rPr lang="en-US" sz="1800" b="0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Multi-Layer </a:t>
            </a:r>
            <a:r>
              <a:rPr lang="en-US" sz="1800" b="0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Perceptrons</a:t>
            </a:r>
            <a:endParaRPr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Multi-Layer </a:t>
            </a:r>
            <a:r>
              <a:rPr lang="en-US" sz="42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Perceptrons</a:t>
            </a:r>
            <a:r>
              <a:rPr lang="en-US" sz="4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(ANNs)</a:t>
            </a:r>
            <a:endParaRPr dirty="0"/>
          </a:p>
        </p:txBody>
      </p:sp>
      <p:grpSp>
        <p:nvGrpSpPr>
          <p:cNvPr id="124" name="Shape 124"/>
          <p:cNvGrpSpPr/>
          <p:nvPr/>
        </p:nvGrpSpPr>
        <p:grpSpPr>
          <a:xfrm>
            <a:off x="2133600" y="1752600"/>
            <a:ext cx="3603625" cy="2535237"/>
            <a:chOff x="619125" y="2044700"/>
            <a:chExt cx="3603625" cy="2535237"/>
          </a:xfrm>
        </p:grpSpPr>
        <p:sp>
          <p:nvSpPr>
            <p:cNvPr id="125" name="Shape 125"/>
            <p:cNvSpPr/>
            <p:nvPr/>
          </p:nvSpPr>
          <p:spPr>
            <a:xfrm>
              <a:off x="1270000" y="27178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1270000" y="3022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1270000" y="37084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1270000" y="4318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1270000" y="4013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 txBox="1"/>
            <p:nvPr/>
          </p:nvSpPr>
          <p:spPr>
            <a:xfrm rot="-5400000">
              <a:off x="1094581" y="3312318"/>
              <a:ext cx="4127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2209800" y="28956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2209800" y="34290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2209800" y="39624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3200400" y="3429000"/>
              <a:ext cx="381000" cy="3810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" name="Shape 135"/>
            <p:cNvCxnSpPr/>
            <p:nvPr/>
          </p:nvCxnSpPr>
          <p:spPr>
            <a:xfrm>
              <a:off x="1498600" y="2832100"/>
              <a:ext cx="711200" cy="2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36" name="Shape 136"/>
            <p:cNvCxnSpPr/>
            <p:nvPr/>
          </p:nvCxnSpPr>
          <p:spPr>
            <a:xfrm>
              <a:off x="1498600" y="2832100"/>
              <a:ext cx="711200" cy="787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37" name="Shape 137"/>
            <p:cNvCxnSpPr/>
            <p:nvPr/>
          </p:nvCxnSpPr>
          <p:spPr>
            <a:xfrm>
              <a:off x="1498600" y="2832100"/>
              <a:ext cx="711200" cy="132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38" name="Shape 138"/>
            <p:cNvCxnSpPr/>
            <p:nvPr/>
          </p:nvCxnSpPr>
          <p:spPr>
            <a:xfrm rot="10800000" flipH="1">
              <a:off x="1498600" y="3086100"/>
              <a:ext cx="711200" cy="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39" name="Shape 139"/>
            <p:cNvCxnSpPr/>
            <p:nvPr/>
          </p:nvCxnSpPr>
          <p:spPr>
            <a:xfrm rot="10800000">
              <a:off x="1498600" y="3136900"/>
              <a:ext cx="711200" cy="482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0" name="Shape 140"/>
            <p:cNvCxnSpPr/>
            <p:nvPr/>
          </p:nvCxnSpPr>
          <p:spPr>
            <a:xfrm rot="10800000">
              <a:off x="1498600" y="3136900"/>
              <a:ext cx="711200" cy="1016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1" name="Shape 141"/>
            <p:cNvCxnSpPr/>
            <p:nvPr/>
          </p:nvCxnSpPr>
          <p:spPr>
            <a:xfrm rot="10800000" flipH="1">
              <a:off x="1498600" y="3086100"/>
              <a:ext cx="711200" cy="736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2" name="Shape 142"/>
            <p:cNvCxnSpPr/>
            <p:nvPr/>
          </p:nvCxnSpPr>
          <p:spPr>
            <a:xfrm rot="10800000" flipH="1">
              <a:off x="1498600" y="3619500"/>
              <a:ext cx="711200" cy="203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3" name="Shape 143"/>
            <p:cNvCxnSpPr/>
            <p:nvPr/>
          </p:nvCxnSpPr>
          <p:spPr>
            <a:xfrm>
              <a:off x="1498600" y="3822700"/>
              <a:ext cx="711200" cy="330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4" name="Shape 144"/>
            <p:cNvCxnSpPr/>
            <p:nvPr/>
          </p:nvCxnSpPr>
          <p:spPr>
            <a:xfrm rot="10800000" flipH="1">
              <a:off x="1498600" y="3086100"/>
              <a:ext cx="711200" cy="104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5" name="Shape 145"/>
            <p:cNvCxnSpPr/>
            <p:nvPr/>
          </p:nvCxnSpPr>
          <p:spPr>
            <a:xfrm rot="10800000" flipH="1">
              <a:off x="1498600" y="3619500"/>
              <a:ext cx="711200" cy="50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6" name="Shape 146"/>
            <p:cNvCxnSpPr/>
            <p:nvPr/>
          </p:nvCxnSpPr>
          <p:spPr>
            <a:xfrm>
              <a:off x="1498600" y="4127500"/>
              <a:ext cx="711200" cy="2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7" name="Shape 147"/>
            <p:cNvCxnSpPr/>
            <p:nvPr/>
          </p:nvCxnSpPr>
          <p:spPr>
            <a:xfrm rot="10800000" flipH="1">
              <a:off x="1498600" y="3086100"/>
              <a:ext cx="711200" cy="134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8" name="Shape 148"/>
            <p:cNvCxnSpPr/>
            <p:nvPr/>
          </p:nvCxnSpPr>
          <p:spPr>
            <a:xfrm rot="10800000" flipH="1">
              <a:off x="1498600" y="3619500"/>
              <a:ext cx="711200" cy="81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49" name="Shape 149"/>
            <p:cNvCxnSpPr/>
            <p:nvPr/>
          </p:nvCxnSpPr>
          <p:spPr>
            <a:xfrm rot="10800000" flipH="1">
              <a:off x="1498600" y="4152900"/>
              <a:ext cx="711200" cy="27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50" name="Shape 150"/>
            <p:cNvCxnSpPr/>
            <p:nvPr/>
          </p:nvCxnSpPr>
          <p:spPr>
            <a:xfrm>
              <a:off x="2590800" y="3086100"/>
              <a:ext cx="609600" cy="53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51" name="Shape 151"/>
            <p:cNvCxnSpPr/>
            <p:nvPr/>
          </p:nvCxnSpPr>
          <p:spPr>
            <a:xfrm>
              <a:off x="2590800" y="3619500"/>
              <a:ext cx="609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52" name="Shape 152"/>
            <p:cNvCxnSpPr/>
            <p:nvPr/>
          </p:nvCxnSpPr>
          <p:spPr>
            <a:xfrm rot="10800000" flipH="1">
              <a:off x="2590800" y="3619500"/>
              <a:ext cx="609600" cy="53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53" name="Shape 153"/>
            <p:cNvCxnSpPr/>
            <p:nvPr/>
          </p:nvCxnSpPr>
          <p:spPr>
            <a:xfrm rot="10800000" flipH="1">
              <a:off x="3581400" y="3614737"/>
              <a:ext cx="3222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154" name="Shape 154"/>
            <p:cNvCxnSpPr/>
            <p:nvPr/>
          </p:nvCxnSpPr>
          <p:spPr>
            <a:xfrm rot="10800000">
              <a:off x="1049337" y="28273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155" name="Shape 155"/>
            <p:cNvCxnSpPr/>
            <p:nvPr/>
          </p:nvCxnSpPr>
          <p:spPr>
            <a:xfrm rot="10800000">
              <a:off x="1049337" y="31194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156" name="Shape 156"/>
            <p:cNvCxnSpPr/>
            <p:nvPr/>
          </p:nvCxnSpPr>
          <p:spPr>
            <a:xfrm rot="10800000">
              <a:off x="1041400" y="38306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157" name="Shape 157"/>
            <p:cNvCxnSpPr/>
            <p:nvPr/>
          </p:nvCxnSpPr>
          <p:spPr>
            <a:xfrm rot="10800000">
              <a:off x="1041400" y="41227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cxnSp>
          <p:nvCxnSpPr>
            <p:cNvPr id="158" name="Shape 158"/>
            <p:cNvCxnSpPr/>
            <p:nvPr/>
          </p:nvCxnSpPr>
          <p:spPr>
            <a:xfrm rot="10800000">
              <a:off x="1041400" y="4440237"/>
              <a:ext cx="220662" cy="47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oval" w="sm" len="sm"/>
            </a:ln>
          </p:spPr>
        </p:cxnSp>
        <p:sp>
          <p:nvSpPr>
            <p:cNvPr id="159" name="Shape 159"/>
            <p:cNvSpPr txBox="1"/>
            <p:nvPr/>
          </p:nvSpPr>
          <p:spPr>
            <a:xfrm>
              <a:off x="619125" y="43053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631825" y="39751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644525" y="36957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657225" y="2984500"/>
              <a:ext cx="433387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n-1</a:t>
              </a:r>
              <a:endParaRPr/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657225" y="2692400"/>
              <a:ext cx="31750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1200" b="0" i="0" u="none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</p:txBody>
        </p:sp>
        <p:sp>
          <p:nvSpPr>
            <p:cNvPr id="164" name="Shape 164"/>
            <p:cNvSpPr txBox="1"/>
            <p:nvPr/>
          </p:nvSpPr>
          <p:spPr>
            <a:xfrm>
              <a:off x="3962400" y="3467100"/>
              <a:ext cx="260350" cy="274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1092200" y="2044700"/>
              <a:ext cx="5651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2044700" y="2044700"/>
              <a:ext cx="6667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Hidden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3048000" y="2044700"/>
              <a:ext cx="6413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</a:t>
              </a:r>
              <a:b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Layer</a:t>
              </a:r>
              <a:endParaRPr/>
            </a:p>
          </p:txBody>
        </p:sp>
      </p:grpSp>
      <p:grpSp>
        <p:nvGrpSpPr>
          <p:cNvPr id="168" name="Shape 168"/>
          <p:cNvGrpSpPr/>
          <p:nvPr/>
        </p:nvGrpSpPr>
        <p:grpSpPr>
          <a:xfrm>
            <a:off x="4419600" y="4572000"/>
            <a:ext cx="4114800" cy="1628775"/>
            <a:chOff x="4419600" y="3962400"/>
            <a:chExt cx="4114800" cy="1628775"/>
          </a:xfrm>
        </p:grpSpPr>
        <p:pic>
          <p:nvPicPr>
            <p:cNvPr id="169" name="Shape 169" descr="netunit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19600" y="3962400"/>
              <a:ext cx="4114800" cy="14874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Shape 170"/>
            <p:cNvSpPr txBox="1"/>
            <p:nvPr/>
          </p:nvSpPr>
          <p:spPr>
            <a:xfrm>
              <a:off x="5392737" y="5194300"/>
              <a:ext cx="879475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Combination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Function</a:t>
              </a:r>
              <a:endParaRPr/>
            </a:p>
          </p:txBody>
        </p:sp>
        <p:sp>
          <p:nvSpPr>
            <p:cNvPr id="171" name="Shape 171"/>
            <p:cNvSpPr txBox="1"/>
            <p:nvPr/>
          </p:nvSpPr>
          <p:spPr>
            <a:xfrm>
              <a:off x="6654800" y="5181600"/>
              <a:ext cx="6350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Transfer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lang="en-US" sz="1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Function</a:t>
              </a:r>
              <a:endParaRPr/>
            </a:p>
          </p:txBody>
        </p:sp>
      </p:grpSp>
      <p:sp>
        <p:nvSpPr>
          <p:cNvPr id="172" name="Shape 172"/>
          <p:cNvSpPr/>
          <p:nvPr/>
        </p:nvSpPr>
        <p:spPr>
          <a:xfrm>
            <a:off x="3352800" y="5257800"/>
            <a:ext cx="381000" cy="3810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3870325" y="5183187"/>
            <a:ext cx="3508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≡</a:t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974725" y="5462587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1295400" y="5334000"/>
            <a:ext cx="3508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≡</a:t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1635125" y="5346700"/>
            <a:ext cx="996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Linear/Input</a:t>
            </a:r>
            <a:b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077963-37E7-5947-92AE-E16CC5BDD67D}"/>
              </a:ext>
            </a:extLst>
          </p:cNvPr>
          <p:cNvSpPr txBox="1"/>
          <p:nvPr/>
        </p:nvSpPr>
        <p:spPr>
          <a:xfrm>
            <a:off x="6816436" y="4100945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the smooth</a:t>
            </a:r>
          </a:p>
          <a:p>
            <a:r>
              <a:rPr lang="en-US" dirty="0"/>
              <a:t>Transfer function!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EF1011C-B8F4-FC48-AFCB-E211EBF2C513}"/>
              </a:ext>
            </a:extLst>
          </p:cNvPr>
          <p:cNvCxnSpPr/>
          <p:nvPr/>
        </p:nvCxnSpPr>
        <p:spPr>
          <a:xfrm flipH="1">
            <a:off x="7024255" y="4624165"/>
            <a:ext cx="138545" cy="335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1063</Words>
  <Application>Microsoft Macintosh PowerPoint</Application>
  <PresentationFormat>On-screen Show (4:3)</PresentationFormat>
  <Paragraphs>213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Noto Sans Symbols</vt:lpstr>
      <vt:lpstr>Times New Roman</vt:lpstr>
      <vt:lpstr>Simple Light</vt:lpstr>
      <vt:lpstr>Artificial Neural Networks (ANNs)</vt:lpstr>
      <vt:lpstr>Learning</vt:lpstr>
      <vt:lpstr>The Perceptron</vt:lpstr>
      <vt:lpstr>The Architecture</vt:lpstr>
      <vt:lpstr>Computation</vt:lpstr>
      <vt:lpstr>Perceptron Learning Revisited</vt:lpstr>
      <vt:lpstr>Classification</vt:lpstr>
      <vt:lpstr>What About Non-Linearity?</vt:lpstr>
      <vt:lpstr>Multi-Layer Perceptrons (ANNs)</vt:lpstr>
      <vt:lpstr>How do we train?</vt:lpstr>
      <vt:lpstr>Artificial Neural Networks</vt:lpstr>
      <vt:lpstr>Backpropagation</vt:lpstr>
      <vt:lpstr>Backpropagation Algorithm</vt:lpstr>
      <vt:lpstr>Neural Network Learning</vt:lpstr>
      <vt:lpstr>Representational Power</vt:lpstr>
      <vt:lpstr>Hidden Layer Representations</vt:lpstr>
      <vt:lpstr>Hidden Layer Representations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</dc:title>
  <cp:lastModifiedBy>Lutz Hamel</cp:lastModifiedBy>
  <cp:revision>14</cp:revision>
  <dcterms:modified xsi:type="dcterms:W3CDTF">2020-03-26T15:08:12Z</dcterms:modified>
</cp:coreProperties>
</file>