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5" roundtripDataSignature="AMtx7mgsg2ep4CbaYOljfLGIggdFNpEB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7328CB-3091-40B2-A379-04569DA29E7A}">
  <a:tblStyle styleId="{207328CB-3091-40B2-A379-04569DA29E7A}" styleName="Table_0">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8" name="Google Shape;17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1dc070de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1dc070de0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71dc070de0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8" name="Google Shape;15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6" name="Shape 86"/>
        <p:cNvGrpSpPr/>
        <p:nvPr/>
      </p:nvGrpSpPr>
      <p:grpSpPr>
        <a:xfrm>
          <a:off x="0" y="0"/>
          <a:ext cx="0" cy="0"/>
          <a:chOff x="0" y="0"/>
          <a:chExt cx="0" cy="0"/>
        </a:xfrm>
      </p:grpSpPr>
      <p:sp>
        <p:nvSpPr>
          <p:cNvPr id="87" name="Google Shape;8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7"/>
          <p:cNvSpPr txBox="1"/>
          <p:nvPr>
            <p:ph idx="10" type="dt"/>
          </p:nvPr>
        </p:nvSpPr>
        <p:spPr>
          <a:xfrm>
            <a:off x="457200" y="6356350"/>
            <a:ext cx="2133600" cy="365125"/>
          </a:xfrm>
          <a:prstGeom prst="rect">
            <a:avLst/>
          </a:prstGeom>
          <a:noFill/>
          <a:ln>
            <a:noFill/>
          </a:ln>
          <a:effectLst>
            <a:outerShdw blurRad="50800" rotWithShape="0" algn="ctr" dir="5400000" dist="50800">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974806"/>
                </a:solidFill>
                <a:latin typeface="Calibri"/>
                <a:ea typeface="Calibri"/>
                <a:cs typeface="Calibri"/>
                <a:sym typeface="Calibri"/>
              </a:defRPr>
            </a:lvl1pPr>
            <a:lvl2pPr indent="0" lvl="1" marL="0" algn="r">
              <a:spcBef>
                <a:spcPts val="0"/>
              </a:spcBef>
              <a:buNone/>
              <a:defRPr sz="1200">
                <a:solidFill>
                  <a:srgbClr val="974806"/>
                </a:solidFill>
                <a:latin typeface="Calibri"/>
                <a:ea typeface="Calibri"/>
                <a:cs typeface="Calibri"/>
                <a:sym typeface="Calibri"/>
              </a:defRPr>
            </a:lvl2pPr>
            <a:lvl3pPr indent="0" lvl="2" marL="0" algn="r">
              <a:spcBef>
                <a:spcPts val="0"/>
              </a:spcBef>
              <a:buNone/>
              <a:defRPr sz="1200">
                <a:solidFill>
                  <a:srgbClr val="974806"/>
                </a:solidFill>
                <a:latin typeface="Calibri"/>
                <a:ea typeface="Calibri"/>
                <a:cs typeface="Calibri"/>
                <a:sym typeface="Calibri"/>
              </a:defRPr>
            </a:lvl3pPr>
            <a:lvl4pPr indent="0" lvl="3" marL="0" algn="r">
              <a:spcBef>
                <a:spcPts val="0"/>
              </a:spcBef>
              <a:buNone/>
              <a:defRPr sz="1200">
                <a:solidFill>
                  <a:srgbClr val="974806"/>
                </a:solidFill>
                <a:latin typeface="Calibri"/>
                <a:ea typeface="Calibri"/>
                <a:cs typeface="Calibri"/>
                <a:sym typeface="Calibri"/>
              </a:defRPr>
            </a:lvl4pPr>
            <a:lvl5pPr indent="0" lvl="4" marL="0" algn="r">
              <a:spcBef>
                <a:spcPts val="0"/>
              </a:spcBef>
              <a:buNone/>
              <a:defRPr sz="1200">
                <a:solidFill>
                  <a:srgbClr val="974806"/>
                </a:solidFill>
                <a:latin typeface="Calibri"/>
                <a:ea typeface="Calibri"/>
                <a:cs typeface="Calibri"/>
                <a:sym typeface="Calibri"/>
              </a:defRPr>
            </a:lvl5pPr>
            <a:lvl6pPr indent="0" lvl="5" marL="0" algn="r">
              <a:spcBef>
                <a:spcPts val="0"/>
              </a:spcBef>
              <a:buNone/>
              <a:defRPr sz="1200">
                <a:solidFill>
                  <a:srgbClr val="974806"/>
                </a:solidFill>
                <a:latin typeface="Calibri"/>
                <a:ea typeface="Calibri"/>
                <a:cs typeface="Calibri"/>
                <a:sym typeface="Calibri"/>
              </a:defRPr>
            </a:lvl6pPr>
            <a:lvl7pPr indent="0" lvl="6" marL="0" algn="r">
              <a:spcBef>
                <a:spcPts val="0"/>
              </a:spcBef>
              <a:buNone/>
              <a:defRPr sz="1200">
                <a:solidFill>
                  <a:srgbClr val="974806"/>
                </a:solidFill>
                <a:latin typeface="Calibri"/>
                <a:ea typeface="Calibri"/>
                <a:cs typeface="Calibri"/>
                <a:sym typeface="Calibri"/>
              </a:defRPr>
            </a:lvl7pPr>
            <a:lvl8pPr indent="0" lvl="7" marL="0" algn="r">
              <a:spcBef>
                <a:spcPts val="0"/>
              </a:spcBef>
              <a:buNone/>
              <a:defRPr sz="1200">
                <a:solidFill>
                  <a:srgbClr val="974806"/>
                </a:solidFill>
                <a:latin typeface="Calibri"/>
                <a:ea typeface="Calibri"/>
                <a:cs typeface="Calibri"/>
                <a:sym typeface="Calibri"/>
              </a:defRPr>
            </a:lvl8pPr>
            <a:lvl9pPr indent="0" lvl="8" marL="0" algn="r">
              <a:spcBef>
                <a:spcPts val="0"/>
              </a:spcBef>
              <a:buNone/>
              <a:defRPr sz="1200">
                <a:solidFill>
                  <a:srgbClr val="97480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9"/>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4"/>
          <p:cNvSpPr/>
          <p:nvPr>
            <p:ph idx="2" type="pic"/>
          </p:nvPr>
        </p:nvSpPr>
        <p:spPr>
          <a:xfrm>
            <a:off x="1792288" y="612775"/>
            <a:ext cx="5486400" cy="4114800"/>
          </a:xfrm>
          <a:prstGeom prst="rect">
            <a:avLst/>
          </a:prstGeom>
          <a:noFill/>
          <a:ln>
            <a:noFill/>
          </a:ln>
        </p:spPr>
      </p:sp>
      <p:sp>
        <p:nvSpPr>
          <p:cNvPr id="70" name="Google Shape;70;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5"/>
          <p:cNvSpPr/>
          <p:nvPr/>
        </p:nvSpPr>
        <p:spPr>
          <a:xfrm>
            <a:off x="298940" y="177143"/>
            <a:ext cx="8610600" cy="6553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15"/>
          <p:cNvCxnSpPr/>
          <p:nvPr/>
        </p:nvCxnSpPr>
        <p:spPr>
          <a:xfrm>
            <a:off x="298940" y="1219200"/>
            <a:ext cx="8610600" cy="1588"/>
          </a:xfrm>
          <a:prstGeom prst="straightConnector1">
            <a:avLst/>
          </a:prstGeom>
          <a:noFill/>
          <a:ln cap="flat" cmpd="sng" w="25400">
            <a:solidFill>
              <a:schemeClr val="dk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hyperlink" Target="https://ieeexplore.ieee.org/author/37088450857" TargetMode="External"/><Relationship Id="rId10" Type="http://schemas.openxmlformats.org/officeDocument/2006/relationships/hyperlink" Target="https://ieeexplore.ieee.org/author/37088808591" TargetMode="External"/><Relationship Id="rId13" Type="http://schemas.openxmlformats.org/officeDocument/2006/relationships/hyperlink" Target="https://ieeexplore.ieee.org/document/9800422" TargetMode="External"/><Relationship Id="rId12" Type="http://schemas.openxmlformats.org/officeDocument/2006/relationships/hyperlink" Target="https://ieeexplore.ieee.org/document/9378748"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kaggle.com/code/madz2000/nlp-using-glove-embeddings-99-" TargetMode="External"/><Relationship Id="rId4" Type="http://schemas.openxmlformats.org/officeDocument/2006/relationships/hyperlink" Target="https://ieeexplore.ieee.org/author/37089374544" TargetMode="External"/><Relationship Id="rId9" Type="http://schemas.openxmlformats.org/officeDocument/2006/relationships/hyperlink" Target="https://ieeexplore.ieee.org/document/9817271" TargetMode="External"/><Relationship Id="rId5" Type="http://schemas.openxmlformats.org/officeDocument/2006/relationships/hyperlink" Target="https://ieeexplore.ieee.org/author/37089373594" TargetMode="External"/><Relationship Id="rId6" Type="http://schemas.openxmlformats.org/officeDocument/2006/relationships/hyperlink" Target="https://ieeexplore.ieee.org/author/37085392247" TargetMode="External"/><Relationship Id="rId7" Type="http://schemas.openxmlformats.org/officeDocument/2006/relationships/hyperlink" Target="https://ieeexplore.ieee.org/author/37086150486" TargetMode="External"/><Relationship Id="rId8" Type="http://schemas.openxmlformats.org/officeDocument/2006/relationships/hyperlink" Target="https://ieeexplore.ieee.org/document/982406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615727" y="2075041"/>
            <a:ext cx="7772400" cy="917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44061"/>
              </a:buClr>
              <a:buSzPct val="100000"/>
              <a:buFont typeface="Arial"/>
              <a:buNone/>
            </a:pPr>
            <a:r>
              <a:rPr lang="en-US" sz="2400">
                <a:solidFill>
                  <a:srgbClr val="244061"/>
                </a:solidFill>
                <a:latin typeface="Arial"/>
                <a:ea typeface="Arial"/>
                <a:cs typeface="Arial"/>
                <a:sym typeface="Arial"/>
              </a:rPr>
              <a:t>FRAUD DETECTION ECOSYSTEM USING MACHINE LEARNING ALGORITHMS ON INTERNET COMPUTER PROTOCOL</a:t>
            </a:r>
            <a:br>
              <a:rPr lang="en-US" sz="2400">
                <a:solidFill>
                  <a:srgbClr val="244061"/>
                </a:solidFill>
                <a:latin typeface="Arial"/>
                <a:ea typeface="Arial"/>
                <a:cs typeface="Arial"/>
                <a:sym typeface="Arial"/>
              </a:rPr>
            </a:br>
            <a:endParaRPr sz="2400">
              <a:solidFill>
                <a:srgbClr val="244061"/>
              </a:solidFill>
              <a:latin typeface="Arial"/>
              <a:ea typeface="Arial"/>
              <a:cs typeface="Arial"/>
              <a:sym typeface="Arial"/>
            </a:endParaRPr>
          </a:p>
        </p:txBody>
      </p:sp>
      <p:sp>
        <p:nvSpPr>
          <p:cNvPr id="96" name="Google Shape;96;p1"/>
          <p:cNvSpPr txBox="1"/>
          <p:nvPr>
            <p:ph idx="1" type="subTitle"/>
          </p:nvPr>
        </p:nvSpPr>
        <p:spPr>
          <a:xfrm>
            <a:off x="914400" y="3200400"/>
            <a:ext cx="7543800" cy="31560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spcBef>
                <a:spcPts val="0"/>
              </a:spcBef>
              <a:spcAft>
                <a:spcPts val="0"/>
              </a:spcAft>
              <a:buClr>
                <a:schemeClr val="dk1"/>
              </a:buClr>
              <a:buSzPct val="100000"/>
              <a:buNone/>
            </a:pPr>
            <a:r>
              <a:rPr lang="en-US">
                <a:solidFill>
                  <a:schemeClr val="dk1"/>
                </a:solidFill>
                <a:latin typeface="Arial"/>
                <a:ea typeface="Arial"/>
                <a:cs typeface="Arial"/>
                <a:sym typeface="Arial"/>
              </a:rPr>
              <a:t>Under the guidance of </a:t>
            </a:r>
            <a:endParaRPr/>
          </a:p>
          <a:p>
            <a:pPr indent="0" lvl="0" marL="0" rtl="0" algn="ctr">
              <a:spcBef>
                <a:spcPts val="448"/>
              </a:spcBef>
              <a:spcAft>
                <a:spcPts val="0"/>
              </a:spcAft>
              <a:buClr>
                <a:schemeClr val="dk1"/>
              </a:buClr>
              <a:buSzPct val="91428"/>
              <a:buNone/>
            </a:pPr>
            <a:r>
              <a:rPr lang="en-US" sz="3500">
                <a:solidFill>
                  <a:schemeClr val="dk1"/>
                </a:solidFill>
              </a:rPr>
              <a:t>Dr. G Meeragandhi, Ph.D.,</a:t>
            </a:r>
            <a:endParaRPr sz="3500">
              <a:solidFill>
                <a:schemeClr val="dk1"/>
              </a:solidFill>
            </a:endParaRPr>
          </a:p>
          <a:p>
            <a:pPr indent="0" lvl="0" marL="0" rtl="0" algn="ctr">
              <a:spcBef>
                <a:spcPts val="448"/>
              </a:spcBef>
              <a:spcAft>
                <a:spcPts val="0"/>
              </a:spcAft>
              <a:buClr>
                <a:schemeClr val="dk1"/>
              </a:buClr>
              <a:buSzPct val="100000"/>
              <a:buNone/>
            </a:pPr>
            <a:r>
              <a:rPr lang="en-US">
                <a:solidFill>
                  <a:schemeClr val="dk1"/>
                </a:solidFill>
                <a:latin typeface="Arial"/>
                <a:ea typeface="Arial"/>
                <a:cs typeface="Arial"/>
                <a:sym typeface="Arial"/>
              </a:rPr>
              <a:t>by</a:t>
            </a:r>
            <a:endParaRPr/>
          </a:p>
          <a:p>
            <a:pPr indent="0" lvl="0" marL="0" rtl="0" algn="ctr">
              <a:spcBef>
                <a:spcPts val="448"/>
              </a:spcBef>
              <a:spcAft>
                <a:spcPts val="0"/>
              </a:spcAft>
              <a:buClr>
                <a:schemeClr val="dk1"/>
              </a:buClr>
              <a:buSzPct val="100000"/>
              <a:buNone/>
            </a:pPr>
            <a:r>
              <a:rPr lang="en-US">
                <a:solidFill>
                  <a:schemeClr val="dk1"/>
                </a:solidFill>
                <a:latin typeface="Arial"/>
                <a:ea typeface="Arial"/>
                <a:cs typeface="Arial"/>
                <a:sym typeface="Arial"/>
              </a:rPr>
              <a:t>Adari Vandik</a:t>
            </a:r>
            <a:endParaRPr>
              <a:solidFill>
                <a:schemeClr val="dk1"/>
              </a:solidFill>
              <a:latin typeface="Arial"/>
              <a:ea typeface="Arial"/>
              <a:cs typeface="Arial"/>
              <a:sym typeface="Arial"/>
            </a:endParaRPr>
          </a:p>
          <a:p>
            <a:pPr indent="0" lvl="0" marL="0" rtl="0" algn="ctr">
              <a:spcBef>
                <a:spcPts val="448"/>
              </a:spcBef>
              <a:spcAft>
                <a:spcPts val="0"/>
              </a:spcAft>
              <a:buClr>
                <a:schemeClr val="dk1"/>
              </a:buClr>
              <a:buSzPct val="100000"/>
              <a:buNone/>
            </a:pPr>
            <a:r>
              <a:rPr lang="en-US">
                <a:solidFill>
                  <a:schemeClr val="dk1"/>
                </a:solidFill>
                <a:latin typeface="Arial"/>
                <a:ea typeface="Arial"/>
                <a:cs typeface="Arial"/>
                <a:sym typeface="Arial"/>
              </a:rPr>
              <a:t>(39110019)</a:t>
            </a:r>
            <a:endParaRPr>
              <a:solidFill>
                <a:schemeClr val="dk1"/>
              </a:solidFill>
              <a:latin typeface="Arial"/>
              <a:ea typeface="Arial"/>
              <a:cs typeface="Arial"/>
              <a:sym typeface="Arial"/>
            </a:endParaRPr>
          </a:p>
          <a:p>
            <a:pPr indent="0" lvl="0" marL="0" rtl="0" algn="ctr">
              <a:spcBef>
                <a:spcPts val="448"/>
              </a:spcBef>
              <a:spcAft>
                <a:spcPts val="0"/>
              </a:spcAft>
              <a:buClr>
                <a:schemeClr val="dk1"/>
              </a:buClr>
              <a:buSzPct val="100000"/>
              <a:buNone/>
            </a:pPr>
            <a:r>
              <a:rPr lang="en-US">
                <a:solidFill>
                  <a:schemeClr val="dk1"/>
                </a:solidFill>
                <a:latin typeface="Arial"/>
                <a:ea typeface="Arial"/>
                <a:cs typeface="Arial"/>
                <a:sym typeface="Arial"/>
              </a:rPr>
              <a:t>Aluru Muniveda Indra Nikhil</a:t>
            </a:r>
            <a:endParaRPr/>
          </a:p>
          <a:p>
            <a:pPr indent="0" lvl="0" marL="0" rtl="0" algn="ctr">
              <a:spcBef>
                <a:spcPts val="448"/>
              </a:spcBef>
              <a:spcAft>
                <a:spcPts val="0"/>
              </a:spcAft>
              <a:buClr>
                <a:schemeClr val="dk1"/>
              </a:buClr>
              <a:buSzPct val="100000"/>
              <a:buNone/>
            </a:pPr>
            <a:r>
              <a:rPr lang="en-US">
                <a:solidFill>
                  <a:schemeClr val="dk1"/>
                </a:solidFill>
                <a:latin typeface="Arial"/>
                <a:ea typeface="Arial"/>
                <a:cs typeface="Arial"/>
                <a:sym typeface="Arial"/>
              </a:rPr>
              <a:t>(39110047)</a:t>
            </a:r>
            <a:endParaRPr/>
          </a:p>
          <a:p>
            <a:pPr indent="0" lvl="0" marL="0" rtl="0" algn="ctr">
              <a:spcBef>
                <a:spcPts val="392"/>
              </a:spcBef>
              <a:spcAft>
                <a:spcPts val="0"/>
              </a:spcAft>
              <a:buClr>
                <a:srgbClr val="888888"/>
              </a:buClr>
              <a:buSzPct val="100000"/>
              <a:buNone/>
            </a:pPr>
            <a:r>
              <a:t/>
            </a:r>
            <a:endParaRPr sz="2800">
              <a:solidFill>
                <a:schemeClr val="dk1"/>
              </a:solidFill>
              <a:latin typeface="Arial"/>
              <a:ea typeface="Arial"/>
              <a:cs typeface="Arial"/>
              <a:sym typeface="Arial"/>
            </a:endParaRPr>
          </a:p>
          <a:p>
            <a:pPr indent="0" lvl="0" marL="0" rtl="0" algn="ctr">
              <a:spcBef>
                <a:spcPts val="392"/>
              </a:spcBef>
              <a:spcAft>
                <a:spcPts val="0"/>
              </a:spcAft>
              <a:buClr>
                <a:srgbClr val="888888"/>
              </a:buClr>
              <a:buSzPct val="100000"/>
              <a:buNone/>
            </a:pPr>
            <a:r>
              <a:t/>
            </a:r>
            <a:endParaRPr sz="2800">
              <a:solidFill>
                <a:schemeClr val="dk1"/>
              </a:solidFill>
              <a:latin typeface="Arial"/>
              <a:ea typeface="Arial"/>
              <a:cs typeface="Arial"/>
              <a:sym typeface="Arial"/>
            </a:endParaRPr>
          </a:p>
          <a:p>
            <a:pPr indent="0" lvl="0" marL="0" rtl="0" algn="ctr">
              <a:spcBef>
                <a:spcPts val="392"/>
              </a:spcBef>
              <a:spcAft>
                <a:spcPts val="0"/>
              </a:spcAft>
              <a:buClr>
                <a:srgbClr val="888888"/>
              </a:buClr>
              <a:buSzPct val="100000"/>
              <a:buNone/>
            </a:pPr>
            <a:r>
              <a:t/>
            </a:r>
            <a:endParaRPr sz="2800">
              <a:solidFill>
                <a:schemeClr val="dk1"/>
              </a:solidFill>
              <a:latin typeface="Arial"/>
              <a:ea typeface="Arial"/>
              <a:cs typeface="Arial"/>
              <a:sym typeface="Arial"/>
            </a:endParaRPr>
          </a:p>
        </p:txBody>
      </p:sp>
      <p:sp>
        <p:nvSpPr>
          <p:cNvPr id="97" name="Google Shape;97;p1"/>
          <p:cNvSpPr txBox="1"/>
          <p:nvPr>
            <p:ph idx="10" type="dt"/>
          </p:nvPr>
        </p:nvSpPr>
        <p:spPr>
          <a:xfrm>
            <a:off x="457200" y="6356350"/>
            <a:ext cx="2133600" cy="365125"/>
          </a:xfrm>
          <a:prstGeom prst="rect">
            <a:avLst/>
          </a:prstGeom>
          <a:noFill/>
          <a:ln>
            <a:noFill/>
          </a:ln>
          <a:effectLst>
            <a:outerShdw blurRad="50800" rotWithShape="0" algn="ctr" dir="5400000" dist="50800">
              <a:schemeClr val="lt1"/>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98" name="Google Shape;98;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99" name="Google Shape;9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EADER New copy" id="100" name="Google Shape;100;p1"/>
          <p:cNvPicPr preferRelativeResize="0"/>
          <p:nvPr/>
        </p:nvPicPr>
        <p:blipFill rotWithShape="1">
          <a:blip r:embed="rId3">
            <a:alphaModFix/>
          </a:blip>
          <a:srcRect b="0" l="0" r="0" t="0"/>
          <a:stretch/>
        </p:blipFill>
        <p:spPr>
          <a:xfrm>
            <a:off x="1200150" y="304800"/>
            <a:ext cx="6635201" cy="145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381000" y="3132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latin typeface="Arial"/>
                <a:ea typeface="Arial"/>
                <a:cs typeface="Arial"/>
                <a:sym typeface="Arial"/>
              </a:rPr>
              <a:t>Description of Software for Implementation </a:t>
            </a:r>
            <a:endParaRPr/>
          </a:p>
        </p:txBody>
      </p:sp>
      <p:sp>
        <p:nvSpPr>
          <p:cNvPr id="181" name="Google Shape;181;p10"/>
          <p:cNvSpPr txBox="1"/>
          <p:nvPr>
            <p:ph idx="1" type="body"/>
          </p:nvPr>
        </p:nvSpPr>
        <p:spPr>
          <a:xfrm>
            <a:off x="1295400" y="2971800"/>
            <a:ext cx="5410200" cy="761999"/>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800"/>
              <a:buNone/>
            </a:pPr>
            <a:r>
              <a:rPr lang="en-US" sz="2800"/>
              <a:t>             </a:t>
            </a:r>
            <a:endParaRPr/>
          </a:p>
        </p:txBody>
      </p:sp>
      <p:sp>
        <p:nvSpPr>
          <p:cNvPr id="182" name="Google Shape;18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83" name="Google Shape;18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84" name="Google Shape;18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10"/>
          <p:cNvSpPr txBox="1"/>
          <p:nvPr/>
        </p:nvSpPr>
        <p:spPr>
          <a:xfrm>
            <a:off x="548450" y="1450225"/>
            <a:ext cx="8138400" cy="4787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US" sz="1700"/>
              <a:t>Designing</a:t>
            </a:r>
            <a:r>
              <a:rPr lang="en-US" sz="1700"/>
              <a:t> a web page </a:t>
            </a:r>
            <a:r>
              <a:rPr lang="en-US" sz="1700"/>
              <a:t>consists</a:t>
            </a:r>
            <a:r>
              <a:rPr lang="en-US" sz="1700"/>
              <a:t> of form pages and result pages using html,css and javascript inorder to get the input from the user to predict or detect the fraud.</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US" sz="1700"/>
              <a:t>Website consists of fake news detection, fake review </a:t>
            </a:r>
            <a:r>
              <a:rPr lang="en-US" sz="1700"/>
              <a:t>detection and credit card scam prediction.</a:t>
            </a:r>
            <a:endParaRPr sz="1700"/>
          </a:p>
          <a:p>
            <a:pPr indent="0" lvl="0" marL="457200" rtl="0" algn="l">
              <a:spcBef>
                <a:spcPts val="0"/>
              </a:spcBef>
              <a:spcAft>
                <a:spcPts val="0"/>
              </a:spcAft>
              <a:buNone/>
            </a:pPr>
            <a:r>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700"/>
              <a:t>Fake news and fake review predictions works on the principle of sentimental analysis</a:t>
            </a:r>
            <a:r>
              <a:rPr lang="en-US" sz="1900">
                <a:latin typeface="Calibri"/>
                <a:ea typeface="Calibri"/>
                <a:cs typeface="Calibri"/>
                <a:sym typeface="Calibri"/>
              </a:rPr>
              <a:t>.</a:t>
            </a:r>
            <a:r>
              <a:rPr lang="en-US" sz="1700">
                <a:latin typeface="Calibri"/>
                <a:ea typeface="Calibri"/>
                <a:cs typeface="Calibri"/>
                <a:sym typeface="Calibri"/>
              </a:rPr>
              <a:t> </a:t>
            </a:r>
            <a:r>
              <a:rPr lang="en-US" sz="1750">
                <a:solidFill>
                  <a:schemeClr val="dk1"/>
                </a:solidFill>
                <a:highlight>
                  <a:schemeClr val="lt1"/>
                </a:highlight>
              </a:rPr>
              <a:t>Sentiment analysis is the automated process of analyzing text to determine the sentiment expressed (positive, negative or neutral).</a:t>
            </a:r>
            <a:endParaRPr sz="1750">
              <a:solidFill>
                <a:schemeClr val="dk1"/>
              </a:solidFill>
              <a:highlight>
                <a:schemeClr val="lt1"/>
              </a:highlight>
            </a:endParaRPr>
          </a:p>
          <a:p>
            <a:pPr indent="0" lvl="0" marL="457200" rtl="0" algn="l">
              <a:spcBef>
                <a:spcPts val="0"/>
              </a:spcBef>
              <a:spcAft>
                <a:spcPts val="0"/>
              </a:spcAft>
              <a:buNone/>
            </a:pPr>
            <a:r>
              <a:t/>
            </a:r>
            <a:endParaRPr sz="1750">
              <a:solidFill>
                <a:schemeClr val="dk1"/>
              </a:solidFill>
              <a:highlight>
                <a:schemeClr val="lt1"/>
              </a:highlight>
            </a:endParaRPr>
          </a:p>
          <a:p>
            <a:pPr indent="-339725" lvl="0" marL="457200" rtl="0" algn="l">
              <a:spcBef>
                <a:spcPts val="0"/>
              </a:spcBef>
              <a:spcAft>
                <a:spcPts val="0"/>
              </a:spcAft>
              <a:buClr>
                <a:schemeClr val="dk1"/>
              </a:buClr>
              <a:buSzPts val="1750"/>
              <a:buChar char="●"/>
            </a:pPr>
            <a:r>
              <a:rPr lang="en-US" sz="1750">
                <a:solidFill>
                  <a:schemeClr val="dk1"/>
                </a:solidFill>
                <a:highlight>
                  <a:schemeClr val="lt1"/>
                </a:highlight>
              </a:rPr>
              <a:t>Credit card scam detection works on the principle of  feature analysis. It is the process of automatically choosing relevant features for your machine learning model based on the type of problem you are trying to solve.</a:t>
            </a:r>
            <a:endParaRPr sz="1750">
              <a:solidFill>
                <a:schemeClr val="dk1"/>
              </a:solidFill>
              <a:highlight>
                <a:schemeClr val="lt1"/>
              </a:highlight>
            </a:endParaRPr>
          </a:p>
          <a:p>
            <a:pPr indent="0" lvl="0" marL="457200" rtl="0" algn="l">
              <a:spcBef>
                <a:spcPts val="0"/>
              </a:spcBef>
              <a:spcAft>
                <a:spcPts val="0"/>
              </a:spcAft>
              <a:buNone/>
            </a:pPr>
            <a:r>
              <a:t/>
            </a:r>
            <a:endParaRPr sz="1750">
              <a:solidFill>
                <a:schemeClr val="dk1"/>
              </a:solidFill>
              <a:highlight>
                <a:schemeClr val="lt1"/>
              </a:highlight>
            </a:endParaRPr>
          </a:p>
          <a:p>
            <a:pPr indent="-339725" lvl="0" marL="457200" rtl="0" algn="l">
              <a:spcBef>
                <a:spcPts val="0"/>
              </a:spcBef>
              <a:spcAft>
                <a:spcPts val="0"/>
              </a:spcAft>
              <a:buClr>
                <a:schemeClr val="dk1"/>
              </a:buClr>
              <a:buSzPts val="1750"/>
              <a:buChar char="●"/>
            </a:pPr>
            <a:r>
              <a:rPr lang="en-US" sz="1750">
                <a:solidFill>
                  <a:schemeClr val="dk1"/>
                </a:solidFill>
                <a:highlight>
                  <a:schemeClr val="lt1"/>
                </a:highlight>
              </a:rPr>
              <a:t>Entire ecosystem will be running on the ICP(Internet Computer Protocol) Chain where we burn the test tera cycles for each run/edit.</a:t>
            </a:r>
            <a:endParaRPr sz="175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Project Management Plan</a:t>
            </a:r>
            <a:endParaRPr/>
          </a:p>
        </p:txBody>
      </p:sp>
      <p:sp>
        <p:nvSpPr>
          <p:cNvPr id="191" name="Google Shape;19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None/>
            </a:pPr>
            <a:r>
              <a:rPr b="1" lang="en-US" sz="2200"/>
              <a:t>After defining the problem statement the steps that are followed are:</a:t>
            </a:r>
            <a:endParaRPr b="1" sz="2200"/>
          </a:p>
          <a:p>
            <a:pPr indent="0" lvl="0" marL="0" rtl="0" algn="l">
              <a:spcBef>
                <a:spcPts val="0"/>
              </a:spcBef>
              <a:spcAft>
                <a:spcPts val="0"/>
              </a:spcAft>
              <a:buNone/>
            </a:pPr>
            <a:r>
              <a:t/>
            </a:r>
            <a:endParaRPr b="1" sz="2200"/>
          </a:p>
          <a:p>
            <a:pPr indent="-368300" lvl="0" marL="457200" rtl="0" algn="l">
              <a:spcBef>
                <a:spcPts val="0"/>
              </a:spcBef>
              <a:spcAft>
                <a:spcPts val="0"/>
              </a:spcAft>
              <a:buSzPts val="2200"/>
              <a:buChar char="•"/>
            </a:pPr>
            <a:r>
              <a:rPr b="1" lang="en-US" sz="2200"/>
              <a:t>Collecting the data </a:t>
            </a:r>
            <a:r>
              <a:rPr lang="en-US" sz="2200"/>
              <a:t>: Data is collected from the datasets which are </a:t>
            </a:r>
            <a:r>
              <a:rPr lang="en-US" sz="2200"/>
              <a:t>received</a:t>
            </a:r>
            <a:r>
              <a:rPr lang="en-US" sz="2200"/>
              <a:t> from various datasets providing platforms.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b="1" lang="en-US" sz="2200"/>
              <a:t>Data cleaning</a:t>
            </a:r>
            <a:r>
              <a:rPr lang="en-US" sz="2200"/>
              <a:t> : </a:t>
            </a:r>
            <a:r>
              <a:rPr lang="en-US" sz="1900">
                <a:highlight>
                  <a:srgbClr val="FFFFFF"/>
                </a:highlight>
                <a:latin typeface="Roboto"/>
                <a:ea typeface="Roboto"/>
                <a:cs typeface="Roboto"/>
                <a:sym typeface="Roboto"/>
              </a:rPr>
              <a:t>A large part of the cleansing process includes making sure that the data is in a usable format. This entails searching for outliers, dealing with null values, and looking for data that may have been incorrectly input.</a:t>
            </a:r>
            <a:endParaRPr sz="1900">
              <a:highlight>
                <a:srgbClr val="FFFFFF"/>
              </a:highlight>
              <a:latin typeface="Roboto"/>
              <a:ea typeface="Roboto"/>
              <a:cs typeface="Roboto"/>
              <a:sym typeface="Roboto"/>
            </a:endParaRPr>
          </a:p>
          <a:p>
            <a:pPr indent="0" lvl="0" marL="457200" rtl="0" algn="l">
              <a:spcBef>
                <a:spcPts val="0"/>
              </a:spcBef>
              <a:spcAft>
                <a:spcPts val="0"/>
              </a:spcAft>
              <a:buNone/>
            </a:pPr>
            <a:r>
              <a:t/>
            </a:r>
            <a:endParaRPr sz="1900">
              <a:highlight>
                <a:srgbClr val="FFFFFF"/>
              </a:highlight>
              <a:latin typeface="Roboto"/>
              <a:ea typeface="Roboto"/>
              <a:cs typeface="Roboto"/>
              <a:sym typeface="Roboto"/>
            </a:endParaRPr>
          </a:p>
          <a:p>
            <a:pPr indent="-349250" lvl="0" marL="457200" rtl="0" algn="l">
              <a:spcBef>
                <a:spcPts val="0"/>
              </a:spcBef>
              <a:spcAft>
                <a:spcPts val="0"/>
              </a:spcAft>
              <a:buSzPts val="1900"/>
              <a:buFont typeface="Roboto"/>
              <a:buChar char="•"/>
            </a:pPr>
            <a:r>
              <a:rPr b="1" lang="en-US" sz="1900">
                <a:highlight>
                  <a:srgbClr val="FFFFFF"/>
                </a:highlight>
                <a:latin typeface="Roboto"/>
                <a:ea typeface="Roboto"/>
                <a:cs typeface="Roboto"/>
                <a:sym typeface="Roboto"/>
              </a:rPr>
              <a:t>Feature Extracting :</a:t>
            </a:r>
            <a:r>
              <a:rPr lang="en-US" sz="1900">
                <a:highlight>
                  <a:srgbClr val="FFFFFF"/>
                </a:highlight>
                <a:latin typeface="Roboto"/>
                <a:ea typeface="Roboto"/>
                <a:cs typeface="Roboto"/>
                <a:sym typeface="Roboto"/>
              </a:rPr>
              <a:t> Extracting the features useful to the model from the variety.</a:t>
            </a:r>
            <a:endParaRPr sz="1900">
              <a:highlight>
                <a:srgbClr val="FFFFFF"/>
              </a:highlight>
              <a:latin typeface="Roboto"/>
              <a:ea typeface="Roboto"/>
              <a:cs typeface="Roboto"/>
              <a:sym typeface="Roboto"/>
            </a:endParaRPr>
          </a:p>
          <a:p>
            <a:pPr indent="0" lvl="0" marL="457200" rtl="0" algn="l">
              <a:spcBef>
                <a:spcPts val="0"/>
              </a:spcBef>
              <a:spcAft>
                <a:spcPts val="0"/>
              </a:spcAft>
              <a:buNone/>
            </a:pPr>
            <a:r>
              <a:t/>
            </a:r>
            <a:endParaRPr sz="1900">
              <a:highlight>
                <a:srgbClr val="FFFFFF"/>
              </a:highlight>
              <a:latin typeface="Roboto"/>
              <a:ea typeface="Roboto"/>
              <a:cs typeface="Roboto"/>
              <a:sym typeface="Roboto"/>
            </a:endParaRPr>
          </a:p>
          <a:p>
            <a:pPr indent="-349250" lvl="0" marL="457200" rtl="0" algn="l">
              <a:spcBef>
                <a:spcPts val="0"/>
              </a:spcBef>
              <a:spcAft>
                <a:spcPts val="0"/>
              </a:spcAft>
              <a:buSzPts val="1900"/>
              <a:buFont typeface="Roboto"/>
              <a:buChar char="•"/>
            </a:pPr>
            <a:r>
              <a:rPr b="1" lang="en-US" sz="1900">
                <a:highlight>
                  <a:srgbClr val="FFFFFF"/>
                </a:highlight>
                <a:latin typeface="Roboto"/>
                <a:ea typeface="Roboto"/>
                <a:cs typeface="Roboto"/>
                <a:sym typeface="Roboto"/>
              </a:rPr>
              <a:t>Feature Engineering : </a:t>
            </a:r>
            <a:r>
              <a:rPr lang="en-US" sz="1900">
                <a:highlight>
                  <a:srgbClr val="FFFFFF"/>
                </a:highlight>
                <a:latin typeface="Roboto"/>
                <a:ea typeface="Roboto"/>
                <a:cs typeface="Roboto"/>
                <a:sym typeface="Roboto"/>
              </a:rPr>
              <a:t>Transforming raw data into numerical features that can be processed while preserving the information in the original data set.</a:t>
            </a:r>
            <a:endParaRPr sz="1900">
              <a:highlight>
                <a:srgbClr val="FFFFFF"/>
              </a:highlight>
              <a:latin typeface="Roboto"/>
              <a:ea typeface="Roboto"/>
              <a:cs typeface="Roboto"/>
              <a:sym typeface="Roboto"/>
            </a:endParaRPr>
          </a:p>
          <a:p>
            <a:pPr indent="0" lvl="0" marL="0" rtl="0" algn="l">
              <a:spcBef>
                <a:spcPts val="0"/>
              </a:spcBef>
              <a:spcAft>
                <a:spcPts val="0"/>
              </a:spcAft>
              <a:buNone/>
            </a:pPr>
            <a:r>
              <a:t/>
            </a:r>
            <a:endParaRPr sz="1900">
              <a:highlight>
                <a:srgbClr val="FFFFFF"/>
              </a:highlight>
              <a:latin typeface="Roboto"/>
              <a:ea typeface="Roboto"/>
              <a:cs typeface="Roboto"/>
              <a:sym typeface="Roboto"/>
            </a:endParaRPr>
          </a:p>
        </p:txBody>
      </p:sp>
      <p:sp>
        <p:nvSpPr>
          <p:cNvPr id="192" name="Google Shape;19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93" name="Google Shape;19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94" name="Google Shape;19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71dc070de0_0_8"/>
          <p:cNvSpPr txBox="1"/>
          <p:nvPr>
            <p:ph type="title"/>
          </p:nvPr>
        </p:nvSpPr>
        <p:spPr>
          <a:xfrm>
            <a:off x="298940" y="228600"/>
            <a:ext cx="8229600" cy="1143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Project Management Plan</a:t>
            </a:r>
            <a:endParaRPr/>
          </a:p>
          <a:p>
            <a:pPr indent="0" lvl="0" marL="0" rtl="0" algn="ctr">
              <a:spcBef>
                <a:spcPts val="0"/>
              </a:spcBef>
              <a:spcAft>
                <a:spcPts val="0"/>
              </a:spcAft>
              <a:buNone/>
            </a:pPr>
            <a:r>
              <a:t/>
            </a:r>
            <a:endParaRPr/>
          </a:p>
        </p:txBody>
      </p:sp>
      <p:sp>
        <p:nvSpPr>
          <p:cNvPr id="201" name="Google Shape;201;g171dc070de0_0_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9250" lvl="0" marL="457200" rtl="0" algn="l">
              <a:spcBef>
                <a:spcPts val="0"/>
              </a:spcBef>
              <a:spcAft>
                <a:spcPts val="0"/>
              </a:spcAft>
              <a:buSzPts val="1900"/>
              <a:buFont typeface="Roboto"/>
              <a:buChar char="•"/>
            </a:pPr>
            <a:r>
              <a:rPr b="1" lang="en-US" sz="1900">
                <a:highlight>
                  <a:srgbClr val="FFFFFF"/>
                </a:highlight>
                <a:latin typeface="Roboto"/>
                <a:ea typeface="Roboto"/>
                <a:cs typeface="Roboto"/>
                <a:sym typeface="Roboto"/>
              </a:rPr>
              <a:t>Building the model : </a:t>
            </a:r>
            <a:r>
              <a:rPr lang="en-US" sz="1900">
                <a:highlight>
                  <a:srgbClr val="FFFFFF"/>
                </a:highlight>
                <a:latin typeface="Roboto"/>
                <a:ea typeface="Roboto"/>
                <a:cs typeface="Roboto"/>
                <a:sym typeface="Roboto"/>
              </a:rPr>
              <a:t> Design tests to determine how well your model works. For this, your deliverable will be your test design. This may entail splitting your data into training data and testing data to avoid overfitting using sentimental analysis or feature analysis.</a:t>
            </a:r>
            <a:endParaRPr sz="1900">
              <a:highlight>
                <a:srgbClr val="FFFFFF"/>
              </a:highlight>
              <a:latin typeface="Roboto"/>
              <a:ea typeface="Roboto"/>
              <a:cs typeface="Roboto"/>
              <a:sym typeface="Roboto"/>
            </a:endParaRPr>
          </a:p>
          <a:p>
            <a:pPr indent="0" lvl="0" marL="0" rtl="0" algn="l">
              <a:spcBef>
                <a:spcPts val="0"/>
              </a:spcBef>
              <a:spcAft>
                <a:spcPts val="0"/>
              </a:spcAft>
              <a:buNone/>
            </a:pPr>
            <a:r>
              <a:t/>
            </a:r>
            <a:endParaRPr sz="1900">
              <a:highlight>
                <a:srgbClr val="FFFFFF"/>
              </a:highlight>
              <a:latin typeface="Roboto"/>
              <a:ea typeface="Roboto"/>
              <a:cs typeface="Roboto"/>
              <a:sym typeface="Roboto"/>
            </a:endParaRPr>
          </a:p>
          <a:p>
            <a:pPr indent="-349250" lvl="0" marL="457200" rtl="0" algn="l">
              <a:spcBef>
                <a:spcPts val="0"/>
              </a:spcBef>
              <a:spcAft>
                <a:spcPts val="0"/>
              </a:spcAft>
              <a:buSzPts val="1900"/>
              <a:buFont typeface="Roboto"/>
              <a:buChar char="•"/>
            </a:pPr>
            <a:r>
              <a:rPr b="1" lang="en-US" sz="1900">
                <a:highlight>
                  <a:srgbClr val="FFFFFF"/>
                </a:highlight>
                <a:latin typeface="Roboto"/>
                <a:ea typeface="Roboto"/>
                <a:cs typeface="Roboto"/>
                <a:sym typeface="Roboto"/>
              </a:rPr>
              <a:t>Testing : </a:t>
            </a:r>
            <a:r>
              <a:rPr lang="en-US" sz="1900">
                <a:highlight>
                  <a:srgbClr val="FFFFFF"/>
                </a:highlight>
                <a:latin typeface="Roboto"/>
                <a:ea typeface="Roboto"/>
                <a:cs typeface="Roboto"/>
                <a:sym typeface="Roboto"/>
              </a:rPr>
              <a:t>Evaluate the model based on the goal. Then review the work process and explain how model will help the goal, summarizing the findings, and make any corrections. </a:t>
            </a:r>
            <a:endParaRPr sz="1900">
              <a:highlight>
                <a:srgbClr val="FFFFFF"/>
              </a:highlight>
              <a:latin typeface="Roboto"/>
              <a:ea typeface="Roboto"/>
              <a:cs typeface="Roboto"/>
              <a:sym typeface="Roboto"/>
            </a:endParaRPr>
          </a:p>
          <a:p>
            <a:pPr indent="0" lvl="0" marL="457200" rtl="0" algn="l">
              <a:spcBef>
                <a:spcPts val="0"/>
              </a:spcBef>
              <a:spcAft>
                <a:spcPts val="0"/>
              </a:spcAft>
              <a:buNone/>
            </a:pPr>
            <a:r>
              <a:t/>
            </a:r>
            <a:endParaRPr sz="1900">
              <a:highlight>
                <a:srgbClr val="FFFFFF"/>
              </a:highlight>
              <a:latin typeface="Roboto"/>
              <a:ea typeface="Roboto"/>
              <a:cs typeface="Roboto"/>
              <a:sym typeface="Roboto"/>
            </a:endParaRPr>
          </a:p>
          <a:p>
            <a:pPr indent="-349250" lvl="0" marL="457200" rtl="0" algn="l">
              <a:spcBef>
                <a:spcPts val="0"/>
              </a:spcBef>
              <a:spcAft>
                <a:spcPts val="0"/>
              </a:spcAft>
              <a:buSzPts val="1900"/>
              <a:buFont typeface="Roboto"/>
              <a:buChar char="•"/>
            </a:pPr>
            <a:r>
              <a:rPr b="1" lang="en-US" sz="1900">
                <a:highlight>
                  <a:srgbClr val="FFFFFF"/>
                </a:highlight>
                <a:latin typeface="Roboto"/>
                <a:ea typeface="Roboto"/>
                <a:cs typeface="Roboto"/>
                <a:sym typeface="Roboto"/>
              </a:rPr>
              <a:t>Deployment</a:t>
            </a:r>
            <a:r>
              <a:rPr b="1" lang="en-US" sz="1900">
                <a:highlight>
                  <a:srgbClr val="FFFFFF"/>
                </a:highlight>
                <a:latin typeface="Roboto"/>
                <a:ea typeface="Roboto"/>
                <a:cs typeface="Roboto"/>
                <a:sym typeface="Roboto"/>
              </a:rPr>
              <a:t> :</a:t>
            </a:r>
            <a:r>
              <a:rPr lang="en-US" sz="1900">
                <a:highlight>
                  <a:srgbClr val="FFFFFF"/>
                </a:highlight>
                <a:latin typeface="Roboto"/>
                <a:ea typeface="Roboto"/>
                <a:cs typeface="Roboto"/>
                <a:sym typeface="Roboto"/>
              </a:rPr>
              <a:t> </a:t>
            </a:r>
            <a:r>
              <a:rPr lang="en-US" sz="1900">
                <a:highlight>
                  <a:srgbClr val="FFFFFF"/>
                </a:highlight>
                <a:latin typeface="Arial"/>
                <a:ea typeface="Arial"/>
                <a:cs typeface="Arial"/>
                <a:sym typeface="Arial"/>
              </a:rPr>
              <a:t>Process of putting machine learning models into production. This makes the model's predictions available to users, developers or systems, so they can make business decisions based on data, interact with their application.</a:t>
            </a:r>
            <a:endParaRPr sz="1900">
              <a:highlight>
                <a:srgbClr val="FFFFFF"/>
              </a:highlight>
              <a:latin typeface="Arial"/>
              <a:ea typeface="Arial"/>
              <a:cs typeface="Arial"/>
              <a:sym typeface="Arial"/>
            </a:endParaRPr>
          </a:p>
          <a:p>
            <a:pPr indent="0" lvl="0" marL="457200" rtl="0" algn="l">
              <a:spcBef>
                <a:spcPts val="0"/>
              </a:spcBef>
              <a:spcAft>
                <a:spcPts val="0"/>
              </a:spcAft>
              <a:buNone/>
            </a:pPr>
            <a:r>
              <a:t/>
            </a:r>
            <a:endParaRPr sz="1900">
              <a:highlight>
                <a:srgbClr val="FFFFFF"/>
              </a:highlight>
              <a:latin typeface="Arial"/>
              <a:ea typeface="Arial"/>
              <a:cs typeface="Arial"/>
              <a:sym typeface="Arial"/>
            </a:endParaRPr>
          </a:p>
        </p:txBody>
      </p:sp>
      <p:sp>
        <p:nvSpPr>
          <p:cNvPr id="202" name="Google Shape;202;g171dc070de0_0_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208" name="Google Shape;20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209" name="Google Shape;20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210" name="Google Shape;2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2"/>
          <p:cNvSpPr/>
          <p:nvPr/>
        </p:nvSpPr>
        <p:spPr>
          <a:xfrm>
            <a:off x="609600" y="1828800"/>
            <a:ext cx="74676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u="sng">
                <a:solidFill>
                  <a:schemeClr val="hlink"/>
                </a:solidFill>
                <a:latin typeface="Calibri"/>
                <a:ea typeface="Calibri"/>
                <a:cs typeface="Calibri"/>
                <a:sym typeface="Calibri"/>
                <a:hlinkClick r:id="rId3"/>
              </a:rPr>
              <a:t>https://www.kaggle.com/code/madz2000/nlp-using-glove-embeddings-99-</a:t>
            </a:r>
            <a:r>
              <a:rPr lang="en-US" sz="1800">
                <a:solidFill>
                  <a:schemeClr val="dk1"/>
                </a:solidFill>
                <a:latin typeface="Calibri"/>
                <a:ea typeface="Calibri"/>
                <a:cs typeface="Calibri"/>
                <a:sym typeface="Calibri"/>
              </a:rPr>
              <a:t>        87-accuracy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a:t>
            </a:r>
            <a:r>
              <a:rPr lang="en-US" sz="2100">
                <a:solidFill>
                  <a:schemeClr val="dk1"/>
                </a:solidFill>
                <a:latin typeface="Calibri"/>
                <a:ea typeface="Calibri"/>
                <a:cs typeface="Calibri"/>
                <a:sym typeface="Calibri"/>
              </a:rPr>
              <a:t> </a:t>
            </a:r>
            <a:r>
              <a:rPr lang="en-US" sz="1650">
                <a:solidFill>
                  <a:schemeClr val="dk1"/>
                </a:solidFill>
                <a:highlight>
                  <a:srgbClr val="FFFFFF"/>
                </a:highlight>
                <a:uFill>
                  <a:noFill/>
                </a:uFill>
                <a:hlinkClick r:id="rId4">
                  <a:extLst>
                    <a:ext uri="{A12FA001-AC4F-418D-AE19-62706E023703}">
                      <ahyp:hlinkClr val="tx"/>
                    </a:ext>
                  </a:extLst>
                </a:hlinkClick>
              </a:rPr>
              <a:t>Shagun Sharma</a:t>
            </a:r>
            <a:r>
              <a:rPr lang="en-US" sz="1650">
                <a:solidFill>
                  <a:schemeClr val="dk1"/>
                </a:solidFill>
                <a:highlight>
                  <a:srgbClr val="FFFFFF"/>
                </a:highlight>
              </a:rPr>
              <a:t>; </a:t>
            </a:r>
            <a:r>
              <a:rPr lang="en-US" sz="1650">
                <a:solidFill>
                  <a:schemeClr val="dk1"/>
                </a:solidFill>
                <a:highlight>
                  <a:srgbClr val="FFFFFF"/>
                </a:highlight>
                <a:uFill>
                  <a:noFill/>
                </a:uFill>
                <a:hlinkClick r:id="rId5">
                  <a:extLst>
                    <a:ext uri="{A12FA001-AC4F-418D-AE19-62706E023703}">
                      <ahyp:hlinkClr val="tx"/>
                    </a:ext>
                  </a:extLst>
                </a:hlinkClick>
              </a:rPr>
              <a:t>Anjali Kataria</a:t>
            </a:r>
            <a:r>
              <a:rPr lang="en-US" sz="1650">
                <a:solidFill>
                  <a:schemeClr val="dk1"/>
                </a:solidFill>
                <a:highlight>
                  <a:srgbClr val="FFFFFF"/>
                </a:highlight>
              </a:rPr>
              <a:t>; </a:t>
            </a:r>
            <a:r>
              <a:rPr lang="en-US" sz="1650">
                <a:solidFill>
                  <a:schemeClr val="dk1"/>
                </a:solidFill>
                <a:highlight>
                  <a:srgbClr val="FFFFFF"/>
                </a:highlight>
                <a:uFill>
                  <a:noFill/>
                </a:uFill>
                <a:hlinkClick r:id="rId6">
                  <a:extLst>
                    <a:ext uri="{A12FA001-AC4F-418D-AE19-62706E023703}">
                      <ahyp:hlinkClr val="tx"/>
                    </a:ext>
                  </a:extLst>
                </a:hlinkClick>
              </a:rPr>
              <a:t>Jasminder Kaur Sandhu</a:t>
            </a:r>
            <a:r>
              <a:rPr lang="en-US" sz="1650">
                <a:solidFill>
                  <a:schemeClr val="dk1"/>
                </a:solidFill>
                <a:highlight>
                  <a:srgbClr val="FFFFFF"/>
                </a:highlight>
              </a:rPr>
              <a:t>; </a:t>
            </a:r>
            <a:r>
              <a:rPr lang="en-US" sz="1650">
                <a:solidFill>
                  <a:schemeClr val="dk1"/>
                </a:solidFill>
                <a:highlight>
                  <a:srgbClr val="FFFFFF"/>
                </a:highlight>
                <a:uFill>
                  <a:noFill/>
                </a:uFill>
                <a:hlinkClick r:id="rId7">
                  <a:extLst>
                    <a:ext uri="{A12FA001-AC4F-418D-AE19-62706E023703}">
                      <ahyp:hlinkClr val="tx"/>
                    </a:ext>
                  </a:extLst>
                </a:hlinkClick>
              </a:rPr>
              <a:t>K. R. Ramkumar</a:t>
            </a:r>
            <a:endParaRPr sz="1700">
              <a:solidFill>
                <a:schemeClr val="dk1"/>
              </a:solidFill>
            </a:endParaRPr>
          </a:p>
          <a:p>
            <a:pPr indent="0" lvl="0" marL="0" marR="0" rtl="0" algn="l">
              <a:spcBef>
                <a:spcPts val="0"/>
              </a:spcBef>
              <a:spcAft>
                <a:spcPts val="0"/>
              </a:spcAft>
              <a:buNone/>
            </a:pPr>
            <a:r>
              <a:rPr lang="en-US" sz="1700"/>
              <a:t>      </a:t>
            </a:r>
            <a:r>
              <a:rPr lang="en-US" sz="1700" u="sng">
                <a:solidFill>
                  <a:schemeClr val="hlink"/>
                </a:solidFill>
                <a:hlinkClick r:id="rId8"/>
              </a:rPr>
              <a:t>https://ieeexplore.ieee.org/document/9824065</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2100">
                <a:solidFill>
                  <a:schemeClr val="dk1"/>
                </a:solidFill>
                <a:latin typeface="Calibri"/>
                <a:ea typeface="Calibri"/>
                <a:cs typeface="Calibri"/>
                <a:sym typeface="Calibri"/>
              </a:rPr>
              <a:t>[3] </a:t>
            </a:r>
            <a:r>
              <a:rPr lang="en-US" sz="1650">
                <a:solidFill>
                  <a:schemeClr val="dk1"/>
                </a:solidFill>
                <a:highlight>
                  <a:srgbClr val="FFFFFF"/>
                </a:highlight>
              </a:rPr>
              <a:t>Md Mahadi Hassan Sohan; Mohammad Monirujjaman Khan; Ipseeta Nanda; Rajesh Dey</a:t>
            </a:r>
            <a:endParaRPr sz="1650">
              <a:solidFill>
                <a:schemeClr val="dk1"/>
              </a:solidFill>
              <a:highlight>
                <a:srgbClr val="FFFFFF"/>
              </a:highlight>
            </a:endParaRPr>
          </a:p>
          <a:p>
            <a:pPr indent="0" lvl="0" marL="0" marR="0" rtl="0" algn="l">
              <a:spcBef>
                <a:spcPts val="0"/>
              </a:spcBef>
              <a:spcAft>
                <a:spcPts val="0"/>
              </a:spcAft>
              <a:buNone/>
            </a:pPr>
            <a:r>
              <a:rPr lang="en-US" sz="1650">
                <a:solidFill>
                  <a:srgbClr val="006699"/>
                </a:solidFill>
                <a:highlight>
                  <a:srgbClr val="FFFFFF"/>
                </a:highlight>
              </a:rPr>
              <a:t>      </a:t>
            </a:r>
            <a:r>
              <a:rPr lang="en-US" sz="1650" u="sng">
                <a:solidFill>
                  <a:schemeClr val="hlink"/>
                </a:solidFill>
                <a:highlight>
                  <a:srgbClr val="FFFFFF"/>
                </a:highlight>
                <a:hlinkClick r:id="rId9"/>
              </a:rPr>
              <a:t>https://ieeexplore.ieee.org/document/9817271</a:t>
            </a:r>
            <a:endParaRPr sz="1650">
              <a:solidFill>
                <a:srgbClr val="006699"/>
              </a:solidFill>
              <a:highlight>
                <a:srgbClr val="FFFFFF"/>
              </a:highlight>
            </a:endParaRPr>
          </a:p>
          <a:p>
            <a:pPr indent="0" lvl="0" marL="0" marR="0" rtl="0" algn="l">
              <a:spcBef>
                <a:spcPts val="0"/>
              </a:spcBef>
              <a:spcAft>
                <a:spcPts val="0"/>
              </a:spcAft>
              <a:buNone/>
            </a:pPr>
            <a:r>
              <a:t/>
            </a:r>
            <a:endParaRPr sz="1650">
              <a:solidFill>
                <a:srgbClr val="006699"/>
              </a:solidFill>
              <a:highlight>
                <a:srgbClr val="FFFFFF"/>
              </a:highlight>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[4] </a:t>
            </a:r>
            <a:r>
              <a:rPr lang="en-US" sz="1650">
                <a:solidFill>
                  <a:schemeClr val="dk1"/>
                </a:solidFill>
                <a:highlight>
                  <a:srgbClr val="FFFFFF"/>
                </a:highlight>
                <a:uFill>
                  <a:noFill/>
                </a:uFill>
                <a:hlinkClick r:id="rId10">
                  <a:extLst>
                    <a:ext uri="{A12FA001-AC4F-418D-AE19-62706E023703}">
                      <ahyp:hlinkClr val="tx"/>
                    </a:ext>
                  </a:extLst>
                </a:hlinkClick>
              </a:rPr>
              <a:t>Nihel Fatima Baarir</a:t>
            </a:r>
            <a:r>
              <a:rPr lang="en-US" sz="1650">
                <a:solidFill>
                  <a:schemeClr val="dk1"/>
                </a:solidFill>
                <a:highlight>
                  <a:srgbClr val="FFFFFF"/>
                </a:highlight>
              </a:rPr>
              <a:t>; </a:t>
            </a:r>
            <a:r>
              <a:rPr lang="en-US" sz="1650">
                <a:solidFill>
                  <a:schemeClr val="dk1"/>
                </a:solidFill>
                <a:highlight>
                  <a:srgbClr val="FFFFFF"/>
                </a:highlight>
                <a:uFill>
                  <a:noFill/>
                </a:uFill>
                <a:hlinkClick r:id="rId11">
                  <a:extLst>
                    <a:ext uri="{A12FA001-AC4F-418D-AE19-62706E023703}">
                      <ahyp:hlinkClr val="tx"/>
                    </a:ext>
                  </a:extLst>
                </a:hlinkClick>
              </a:rPr>
              <a:t>Abdelhamid Djeffal</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en-US" sz="1750">
                <a:solidFill>
                  <a:schemeClr val="dk1"/>
                </a:solidFill>
                <a:latin typeface="Calibri"/>
                <a:ea typeface="Calibri"/>
                <a:cs typeface="Calibri"/>
                <a:sym typeface="Calibri"/>
              </a:rPr>
              <a:t>      </a:t>
            </a:r>
            <a:r>
              <a:rPr lang="en-US" sz="1750" u="sng">
                <a:solidFill>
                  <a:schemeClr val="hlink"/>
                </a:solidFill>
                <a:latin typeface="Calibri"/>
                <a:ea typeface="Calibri"/>
                <a:cs typeface="Calibri"/>
                <a:sym typeface="Calibri"/>
                <a:hlinkClick r:id="rId12"/>
              </a:rPr>
              <a:t>https://ieeexplore.ieee.org/document/9378748</a:t>
            </a:r>
            <a:endParaRPr sz="17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750">
              <a:solidFill>
                <a:schemeClr val="dk1"/>
              </a:solidFill>
              <a:latin typeface="Calibri"/>
              <a:ea typeface="Calibri"/>
              <a:cs typeface="Calibri"/>
              <a:sym typeface="Calibri"/>
            </a:endParaRPr>
          </a:p>
          <a:p>
            <a:pPr indent="0" lvl="0" marL="0" marR="0" rtl="0" algn="l">
              <a:spcBef>
                <a:spcPts val="0"/>
              </a:spcBef>
              <a:spcAft>
                <a:spcPts val="0"/>
              </a:spcAft>
              <a:buNone/>
            </a:pPr>
            <a:r>
              <a:rPr lang="en-US" sz="2050">
                <a:solidFill>
                  <a:schemeClr val="dk1"/>
                </a:solidFill>
                <a:latin typeface="Calibri"/>
                <a:ea typeface="Calibri"/>
                <a:cs typeface="Calibri"/>
                <a:sym typeface="Calibri"/>
              </a:rPr>
              <a:t>[5] </a:t>
            </a:r>
            <a:r>
              <a:rPr lang="en-US" sz="1650">
                <a:solidFill>
                  <a:schemeClr val="dk1"/>
                </a:solidFill>
                <a:highlight>
                  <a:srgbClr val="FFFFFF"/>
                </a:highlight>
              </a:rPr>
              <a:t>A. Singh; G. Gupta</a:t>
            </a:r>
            <a:endParaRPr sz="1650">
              <a:solidFill>
                <a:schemeClr val="dk1"/>
              </a:solidFill>
              <a:highlight>
                <a:srgbClr val="FFFFFF"/>
              </a:highlight>
            </a:endParaRPr>
          </a:p>
          <a:p>
            <a:pPr indent="0" lvl="0" marL="0" marR="0" rtl="0" algn="l">
              <a:spcBef>
                <a:spcPts val="0"/>
              </a:spcBef>
              <a:spcAft>
                <a:spcPts val="0"/>
              </a:spcAft>
              <a:buNone/>
            </a:pPr>
            <a:r>
              <a:rPr lang="en-US" sz="1650">
                <a:solidFill>
                  <a:schemeClr val="dk1"/>
                </a:solidFill>
                <a:highlight>
                  <a:srgbClr val="FFFFFF"/>
                </a:highlight>
              </a:rPr>
              <a:t>     </a:t>
            </a:r>
            <a:r>
              <a:rPr lang="en-US" sz="1650" u="sng">
                <a:solidFill>
                  <a:schemeClr val="hlink"/>
                </a:solidFill>
                <a:highlight>
                  <a:srgbClr val="FFFFFF"/>
                </a:highlight>
                <a:hlinkClick r:id="rId13"/>
              </a:rPr>
              <a:t>https://ieeexplore.ieee.org/document/9800422</a:t>
            </a:r>
            <a:endParaRPr sz="1650">
              <a:solidFill>
                <a:schemeClr val="dk1"/>
              </a:solidFill>
              <a:highlight>
                <a:srgbClr val="FFFFFF"/>
              </a:highlight>
            </a:endParaRPr>
          </a:p>
          <a:p>
            <a:pPr indent="0" lvl="0" marL="0" marR="0" rtl="0" algn="l">
              <a:spcBef>
                <a:spcPts val="0"/>
              </a:spcBef>
              <a:spcAft>
                <a:spcPts val="0"/>
              </a:spcAft>
              <a:buNone/>
            </a:pPr>
            <a:r>
              <a:t/>
            </a:r>
            <a:endParaRPr sz="16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THANK YOU</a:t>
            </a:r>
            <a:endParaRPr/>
          </a:p>
        </p:txBody>
      </p:sp>
      <p:sp>
        <p:nvSpPr>
          <p:cNvPr id="217" name="Google Shape;21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218" name="Google Shape;21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219" name="Google Shape;21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4"/>
          <p:cNvSpPr/>
          <p:nvPr/>
        </p:nvSpPr>
        <p:spPr>
          <a:xfrm>
            <a:off x="2286000" y="2690336"/>
            <a:ext cx="45720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We thank our guide and panel and all technical and non technical staff helped us in achieving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F243E"/>
              </a:buClr>
              <a:buSzPts val="4400"/>
              <a:buFont typeface="Arial"/>
              <a:buNone/>
            </a:pPr>
            <a:r>
              <a:rPr lang="en-US">
                <a:solidFill>
                  <a:srgbClr val="0F243E"/>
                </a:solidFill>
                <a:latin typeface="Arial"/>
                <a:ea typeface="Arial"/>
                <a:cs typeface="Arial"/>
                <a:sym typeface="Arial"/>
              </a:rPr>
              <a:t>Presentation Outline</a:t>
            </a:r>
            <a:endParaRPr/>
          </a:p>
        </p:txBody>
      </p:sp>
      <p:sp>
        <p:nvSpPr>
          <p:cNvPr id="106" name="Google Shape;106;p2"/>
          <p:cNvSpPr txBox="1"/>
          <p:nvPr>
            <p:ph idx="1" type="body"/>
          </p:nvPr>
        </p:nvSpPr>
        <p:spPr>
          <a:xfrm>
            <a:off x="6096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000"/>
              <a:buChar char="•"/>
            </a:pPr>
            <a:r>
              <a:rPr lang="en-US" sz="2000">
                <a:solidFill>
                  <a:srgbClr val="002060"/>
                </a:solidFill>
                <a:latin typeface="Arial"/>
                <a:ea typeface="Arial"/>
                <a:cs typeface="Arial"/>
                <a:sym typeface="Arial"/>
              </a:rPr>
              <a:t>Introduction</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Motivation</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Literature survey</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Inferences from Literature Survey</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Objectives</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System Architecture </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Description of Software for Implementation</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Project Management Plan</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References</a:t>
            </a:r>
            <a:endParaRPr/>
          </a:p>
          <a:p>
            <a:pPr indent="-342900" lvl="0" marL="342900" rtl="0" algn="l">
              <a:spcBef>
                <a:spcPts val="400"/>
              </a:spcBef>
              <a:spcAft>
                <a:spcPts val="0"/>
              </a:spcAft>
              <a:buClr>
                <a:srgbClr val="002060"/>
              </a:buClr>
              <a:buSzPts val="2000"/>
              <a:buChar char="•"/>
            </a:pPr>
            <a:r>
              <a:rPr lang="en-US" sz="2000">
                <a:solidFill>
                  <a:srgbClr val="002060"/>
                </a:solidFill>
                <a:latin typeface="Arial"/>
                <a:ea typeface="Arial"/>
                <a:cs typeface="Arial"/>
                <a:sym typeface="Arial"/>
              </a:rPr>
              <a:t>Q&amp;A</a:t>
            </a:r>
            <a:endParaRPr/>
          </a:p>
          <a:p>
            <a:pPr indent="-139700" lvl="0" marL="342900" rtl="0" algn="l">
              <a:spcBef>
                <a:spcPts val="640"/>
              </a:spcBef>
              <a:spcAft>
                <a:spcPts val="0"/>
              </a:spcAft>
              <a:buClr>
                <a:schemeClr val="dk1"/>
              </a:buClr>
              <a:buSzPts val="3200"/>
              <a:buNone/>
            </a:pPr>
            <a:r>
              <a:t/>
            </a:r>
            <a:endParaRPr/>
          </a:p>
        </p:txBody>
      </p:sp>
      <p:sp>
        <p:nvSpPr>
          <p:cNvPr id="107" name="Google Shape;107;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08" name="Google Shape;108;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09" name="Google Shape;10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F243E"/>
              </a:buClr>
              <a:buSzPts val="4400"/>
              <a:buFont typeface="Calibri"/>
              <a:buNone/>
            </a:pPr>
            <a:r>
              <a:rPr lang="en-US">
                <a:solidFill>
                  <a:srgbClr val="0F243E"/>
                </a:solidFill>
              </a:rPr>
              <a:t>Introduction</a:t>
            </a:r>
            <a:endParaRPr/>
          </a:p>
        </p:txBody>
      </p:sp>
      <p:sp>
        <p:nvSpPr>
          <p:cNvPr id="115" name="Google Shape;11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12420" lvl="0" marL="342900" rtl="0" algn="l">
              <a:lnSpc>
                <a:spcPct val="100000"/>
              </a:lnSpc>
              <a:spcBef>
                <a:spcPts val="0"/>
              </a:spcBef>
              <a:spcAft>
                <a:spcPts val="0"/>
              </a:spcAft>
              <a:buClr>
                <a:srgbClr val="0F243E"/>
              </a:buClr>
              <a:buSzPct val="100000"/>
              <a:buChar char="•"/>
            </a:pPr>
            <a:r>
              <a:rPr lang="en-US">
                <a:solidFill>
                  <a:srgbClr val="0F243E"/>
                </a:solidFill>
              </a:rPr>
              <a:t>To utilise the existing Machine Learning algorithms to discern the existing frauds in everyday life.</a:t>
            </a:r>
            <a:endParaRPr/>
          </a:p>
          <a:p>
            <a:pPr indent="-312420" lvl="0" marL="342900" rtl="0" algn="l">
              <a:lnSpc>
                <a:spcPct val="100000"/>
              </a:lnSpc>
              <a:spcBef>
                <a:spcPts val="640"/>
              </a:spcBef>
              <a:spcAft>
                <a:spcPts val="0"/>
              </a:spcAft>
              <a:buClr>
                <a:srgbClr val="0F243E"/>
              </a:buClr>
              <a:buSzPct val="100000"/>
              <a:buChar char="•"/>
            </a:pPr>
            <a:r>
              <a:rPr lang="en-US">
                <a:solidFill>
                  <a:srgbClr val="0F243E"/>
                </a:solidFill>
              </a:rPr>
              <a:t>Fraud</a:t>
            </a:r>
            <a:r>
              <a:rPr lang="en-US">
                <a:solidFill>
                  <a:srgbClr val="0F243E"/>
                </a:solidFill>
              </a:rPr>
              <a:t> prediction scenario is taken.</a:t>
            </a:r>
            <a:endParaRPr/>
          </a:p>
          <a:p>
            <a:pPr indent="-312420" lvl="0" marL="342900" rtl="0" algn="l">
              <a:lnSpc>
                <a:spcPct val="100000"/>
              </a:lnSpc>
              <a:spcBef>
                <a:spcPts val="640"/>
              </a:spcBef>
              <a:spcAft>
                <a:spcPts val="0"/>
              </a:spcAft>
              <a:buClr>
                <a:srgbClr val="0F243E"/>
              </a:buClr>
              <a:buSzPct val="100000"/>
              <a:buChar char="•"/>
            </a:pPr>
            <a:r>
              <a:rPr lang="en-US">
                <a:solidFill>
                  <a:srgbClr val="0F243E"/>
                </a:solidFill>
              </a:rPr>
              <a:t>To compare and perform different machine learning algorithms and approaches.</a:t>
            </a:r>
            <a:endParaRPr/>
          </a:p>
          <a:p>
            <a:pPr indent="-312420" lvl="0" marL="342900" rtl="0" algn="l">
              <a:lnSpc>
                <a:spcPct val="100000"/>
              </a:lnSpc>
              <a:spcBef>
                <a:spcPts val="640"/>
              </a:spcBef>
              <a:spcAft>
                <a:spcPts val="0"/>
              </a:spcAft>
              <a:buClr>
                <a:srgbClr val="0F243E"/>
              </a:buClr>
              <a:buSzPct val="100000"/>
              <a:buChar char="•"/>
            </a:pPr>
            <a:r>
              <a:rPr lang="en-US">
                <a:solidFill>
                  <a:srgbClr val="0F243E"/>
                </a:solidFill>
              </a:rPr>
              <a:t>Data sets from Kaggle(news, credit cards, product reviews) are taken.</a:t>
            </a:r>
            <a:endParaRPr/>
          </a:p>
          <a:p>
            <a:pPr indent="-312420" lvl="0" marL="342900" rtl="0" algn="l">
              <a:lnSpc>
                <a:spcPct val="100000"/>
              </a:lnSpc>
              <a:spcBef>
                <a:spcPts val="640"/>
              </a:spcBef>
              <a:spcAft>
                <a:spcPts val="0"/>
              </a:spcAft>
              <a:buClr>
                <a:srgbClr val="0F243E"/>
              </a:buClr>
              <a:buSzPct val="100000"/>
              <a:buChar char="•"/>
            </a:pPr>
            <a:r>
              <a:rPr lang="en-US">
                <a:solidFill>
                  <a:srgbClr val="0F243E"/>
                </a:solidFill>
              </a:rPr>
              <a:t>Visualisation of observed data.</a:t>
            </a:r>
            <a:endParaRPr/>
          </a:p>
          <a:p>
            <a:pPr indent="0" lvl="0" marL="0" rtl="0" algn="l">
              <a:lnSpc>
                <a:spcPct val="100000"/>
              </a:lnSpc>
              <a:spcBef>
                <a:spcPts val="640"/>
              </a:spcBef>
              <a:spcAft>
                <a:spcPts val="0"/>
              </a:spcAft>
              <a:buClr>
                <a:schemeClr val="dk1"/>
              </a:buClr>
              <a:buSzPct val="100000"/>
              <a:buNone/>
            </a:pPr>
            <a:r>
              <a:t/>
            </a:r>
            <a:endParaRPr>
              <a:solidFill>
                <a:srgbClr val="0F243E"/>
              </a:solidFill>
            </a:endParaRPr>
          </a:p>
          <a:p>
            <a:pPr indent="-139700" lvl="0" marL="342900" rtl="0" algn="l">
              <a:spcBef>
                <a:spcPts val="640"/>
              </a:spcBef>
              <a:spcAft>
                <a:spcPts val="0"/>
              </a:spcAft>
              <a:buClr>
                <a:schemeClr val="dk1"/>
              </a:buClr>
              <a:buSzPct val="100000"/>
              <a:buNone/>
            </a:pPr>
            <a:r>
              <a:t/>
            </a:r>
            <a:endParaRPr>
              <a:solidFill>
                <a:srgbClr val="0F243E"/>
              </a:solidFill>
            </a:endParaRPr>
          </a:p>
        </p:txBody>
      </p:sp>
      <p:sp>
        <p:nvSpPr>
          <p:cNvPr id="116" name="Google Shape;116;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17" name="Google Shape;117;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18" name="Google Shape;11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381000" y="381000"/>
            <a:ext cx="8229600" cy="6556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latin typeface="Arial"/>
                <a:ea typeface="Arial"/>
                <a:cs typeface="Arial"/>
                <a:sym typeface="Arial"/>
              </a:rPr>
              <a:t>Literature Review</a:t>
            </a:r>
            <a:endParaRPr/>
          </a:p>
        </p:txBody>
      </p:sp>
      <p:sp>
        <p:nvSpPr>
          <p:cNvPr id="124" name="Google Shape;1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25" name="Google Shape;1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26" name="Google Shape;1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7" name="Google Shape;127;p4"/>
          <p:cNvGraphicFramePr/>
          <p:nvPr/>
        </p:nvGraphicFramePr>
        <p:xfrm>
          <a:off x="457200" y="1524000"/>
          <a:ext cx="3000000" cy="3000000"/>
        </p:xfrm>
        <a:graphic>
          <a:graphicData uri="http://schemas.openxmlformats.org/drawingml/2006/table">
            <a:tbl>
              <a:tblPr bandRow="1" firstRow="1">
                <a:noFill/>
                <a:tableStyleId>{207328CB-3091-40B2-A379-04569DA29E7A}</a:tableStyleId>
              </a:tblPr>
              <a:tblGrid>
                <a:gridCol w="1219200"/>
                <a:gridCol w="1524000"/>
                <a:gridCol w="2209800"/>
                <a:gridCol w="1569725"/>
                <a:gridCol w="1630675"/>
              </a:tblGrid>
              <a:tr h="1011875">
                <a:tc>
                  <a:txBody>
                    <a:bodyPr/>
                    <a:lstStyle/>
                    <a:p>
                      <a:pPr indent="0" lvl="0" marL="0" marR="0" rtl="0" algn="ctr">
                        <a:spcBef>
                          <a:spcPts val="0"/>
                        </a:spcBef>
                        <a:spcAft>
                          <a:spcPts val="0"/>
                        </a:spcAft>
                        <a:buNone/>
                      </a:pPr>
                      <a:r>
                        <a:rPr lang="en-US" sz="1800" u="none" cap="none" strike="noStrike"/>
                        <a:t>AUTHOR</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YEAR OF PUBLICATION</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DESCRIPTIONS</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PROS</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CONS</a:t>
                      </a:r>
                      <a:endParaRPr/>
                    </a:p>
                  </a:txBody>
                  <a:tcPr marT="45725" marB="45725" marR="91450" marL="91450" anchor="ctr"/>
                </a:tc>
              </a:tr>
              <a:tr h="1212100">
                <a:tc>
                  <a:txBody>
                    <a:bodyPr/>
                    <a:lstStyle/>
                    <a:p>
                      <a:pPr indent="0" lvl="0" marL="0" marR="0" rtl="0" algn="ctr">
                        <a:spcBef>
                          <a:spcPts val="0"/>
                        </a:spcBef>
                        <a:spcAft>
                          <a:spcPts val="0"/>
                        </a:spcAft>
                        <a:buNone/>
                      </a:pPr>
                      <a:r>
                        <a:rPr lang="en-US" sz="1800" u="none" cap="none" strike="noStrike"/>
                        <a:t>Benarjee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2017</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dk1"/>
                          </a:solidFill>
                          <a:latin typeface="Calibri"/>
                          <a:ea typeface="Calibri"/>
                          <a:cs typeface="Calibri"/>
                          <a:sym typeface="Calibri"/>
                        </a:rPr>
                        <a:t>Predicting the housing price direction using machine learning techniques.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Used multiple techniques of classification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Not used regression and boosting of trees</a:t>
                      </a:r>
                      <a:endParaRPr/>
                    </a:p>
                  </a:txBody>
                  <a:tcPr marT="45725" marB="45725" marR="91450" marL="91450"/>
                </a:tc>
              </a:tr>
              <a:tr h="1212100">
                <a:tc>
                  <a:txBody>
                    <a:bodyPr/>
                    <a:lstStyle/>
                    <a:p>
                      <a:pPr indent="0" lvl="0" marL="0" marR="0" rtl="0" algn="l">
                        <a:spcBef>
                          <a:spcPts val="0"/>
                        </a:spcBef>
                        <a:spcAft>
                          <a:spcPts val="0"/>
                        </a:spcAft>
                        <a:buNone/>
                      </a:pPr>
                      <a:r>
                        <a:rPr lang="en-US" sz="1800" u="none" cap="none" strike="noStrike"/>
                        <a:t>Ghosalkar</a:t>
                      </a:r>
                      <a:endParaRPr sz="1800"/>
                    </a:p>
                  </a:txBody>
                  <a:tcPr marT="45725" marB="45725" marR="91450" marL="91450"/>
                </a:tc>
                <a:tc>
                  <a:txBody>
                    <a:bodyPr/>
                    <a:lstStyle/>
                    <a:p>
                      <a:pPr indent="0" lvl="0" marL="0" marR="0" rtl="0" algn="ctr">
                        <a:spcBef>
                          <a:spcPts val="0"/>
                        </a:spcBef>
                        <a:spcAft>
                          <a:spcPts val="0"/>
                        </a:spcAft>
                        <a:buNone/>
                      </a:pPr>
                      <a:r>
                        <a:rPr lang="en-US" sz="1800"/>
                        <a:t>2018</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Real estate value prediction using linear regression</a:t>
                      </a:r>
                      <a:endParaRPr sz="1800"/>
                    </a:p>
                  </a:txBody>
                  <a:tcPr marT="45725" marB="45725" marR="91450" marL="91450"/>
                </a:tc>
                <a:tc>
                  <a:txBody>
                    <a:bodyPr/>
                    <a:lstStyle/>
                    <a:p>
                      <a:pPr indent="0" lvl="0" marL="0" marR="0" rtl="0" algn="ctr">
                        <a:spcBef>
                          <a:spcPts val="0"/>
                        </a:spcBef>
                        <a:spcAft>
                          <a:spcPts val="0"/>
                        </a:spcAft>
                        <a:buNone/>
                      </a:pPr>
                      <a:r>
                        <a:rPr lang="en-US" sz="1800"/>
                        <a:t>Used linear</a:t>
                      </a:r>
                      <a:r>
                        <a:rPr lang="en-US" sz="1800"/>
                        <a:t> regression</a:t>
                      </a:r>
                      <a:endParaRPr sz="1800"/>
                    </a:p>
                  </a:txBody>
                  <a:tcPr marT="45725" marB="45725" marR="91450" marL="91450"/>
                </a:tc>
                <a:tc>
                  <a:txBody>
                    <a:bodyPr/>
                    <a:lstStyle/>
                    <a:p>
                      <a:pPr indent="0" lvl="0" marL="0" marR="0" rtl="0" algn="ctr">
                        <a:spcBef>
                          <a:spcPts val="0"/>
                        </a:spcBef>
                        <a:spcAft>
                          <a:spcPts val="0"/>
                        </a:spcAft>
                        <a:buNone/>
                      </a:pPr>
                      <a:r>
                        <a:rPr lang="en-US" sz="1800"/>
                        <a:t>Used only</a:t>
                      </a:r>
                      <a:r>
                        <a:rPr lang="en-US" sz="1800"/>
                        <a:t> naïve method</a:t>
                      </a:r>
                      <a:endParaRPr sz="1800"/>
                    </a:p>
                  </a:txBody>
                  <a:tcPr marT="45725" marB="45725" marR="91450" marL="91450"/>
                </a:tc>
              </a:tr>
              <a:tr h="1212100">
                <a:tc>
                  <a:txBody>
                    <a:bodyPr/>
                    <a:lstStyle/>
                    <a:p>
                      <a:pPr indent="0" lvl="0" marL="0" marR="0" rtl="0" algn="l">
                        <a:spcBef>
                          <a:spcPts val="0"/>
                        </a:spcBef>
                        <a:spcAft>
                          <a:spcPts val="0"/>
                        </a:spcAft>
                        <a:buNone/>
                      </a:pPr>
                      <a:r>
                        <a:rPr lang="en-US" sz="1800"/>
                        <a:t>Harrison,Jr</a:t>
                      </a:r>
                      <a:endParaRPr sz="1800"/>
                    </a:p>
                  </a:txBody>
                  <a:tcPr marT="45725" marB="45725" marR="91450" marL="91450"/>
                </a:tc>
                <a:tc>
                  <a:txBody>
                    <a:bodyPr/>
                    <a:lstStyle/>
                    <a:p>
                      <a:pPr indent="0" lvl="0" marL="0" marR="0" rtl="0" algn="ctr">
                        <a:spcBef>
                          <a:spcPts val="0"/>
                        </a:spcBef>
                        <a:spcAft>
                          <a:spcPts val="0"/>
                        </a:spcAft>
                        <a:buNone/>
                      </a:pPr>
                      <a:r>
                        <a:rPr lang="en-US" sz="1800"/>
                        <a:t>1978</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Hedonic housing prices and the demand for clean air.</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Hedonic study of internal</a:t>
                      </a:r>
                      <a:r>
                        <a:rPr lang="en-US" sz="1800"/>
                        <a:t> and external factors</a:t>
                      </a:r>
                      <a:endParaRPr sz="1800"/>
                    </a:p>
                  </a:txBody>
                  <a:tcPr marT="45725" marB="45725" marR="91450" marL="91450"/>
                </a:tc>
                <a:tc>
                  <a:txBody>
                    <a:bodyPr/>
                    <a:lstStyle/>
                    <a:p>
                      <a:pPr indent="0" lvl="0" marL="0" marR="0" rtl="0" algn="ctr">
                        <a:spcBef>
                          <a:spcPts val="0"/>
                        </a:spcBef>
                        <a:spcAft>
                          <a:spcPts val="0"/>
                        </a:spcAft>
                        <a:buNone/>
                      </a:pPr>
                      <a:r>
                        <a:rPr lang="en-US" sz="1800"/>
                        <a:t>Limited</a:t>
                      </a:r>
                      <a:r>
                        <a:rPr lang="en-US" sz="1800"/>
                        <a:t> method of less complexity</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381000" y="381000"/>
            <a:ext cx="8229600" cy="6556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latin typeface="Arial"/>
                <a:ea typeface="Arial"/>
                <a:cs typeface="Arial"/>
                <a:sym typeface="Arial"/>
              </a:rPr>
              <a:t>Literature Review</a:t>
            </a:r>
            <a:endParaRPr/>
          </a:p>
        </p:txBody>
      </p:sp>
      <p:sp>
        <p:nvSpPr>
          <p:cNvPr id="133" name="Google Shape;1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34" name="Google Shape;1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35" name="Google Shape;1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6" name="Google Shape;136;p5"/>
          <p:cNvGraphicFramePr/>
          <p:nvPr/>
        </p:nvGraphicFramePr>
        <p:xfrm>
          <a:off x="457200" y="1524000"/>
          <a:ext cx="3000000" cy="3000000"/>
        </p:xfrm>
        <a:graphic>
          <a:graphicData uri="http://schemas.openxmlformats.org/drawingml/2006/table">
            <a:tbl>
              <a:tblPr bandRow="1" firstRow="1">
                <a:noFill/>
                <a:tableStyleId>{207328CB-3091-40B2-A379-04569DA29E7A}</a:tableStyleId>
              </a:tblPr>
              <a:tblGrid>
                <a:gridCol w="1219200"/>
                <a:gridCol w="1524000"/>
                <a:gridCol w="2209800"/>
                <a:gridCol w="1569725"/>
                <a:gridCol w="1630675"/>
              </a:tblGrid>
              <a:tr h="1011875">
                <a:tc>
                  <a:txBody>
                    <a:bodyPr/>
                    <a:lstStyle/>
                    <a:p>
                      <a:pPr indent="0" lvl="0" marL="0" marR="0" rtl="0" algn="ctr">
                        <a:spcBef>
                          <a:spcPts val="0"/>
                        </a:spcBef>
                        <a:spcAft>
                          <a:spcPts val="0"/>
                        </a:spcAft>
                        <a:buNone/>
                      </a:pPr>
                      <a:r>
                        <a:rPr lang="en-US" sz="1800"/>
                        <a:t>AUTHOR</a:t>
                      </a:r>
                      <a:endParaRPr/>
                    </a:p>
                  </a:txBody>
                  <a:tcPr marT="45725" marB="45725" marR="91450" marL="91450" anchor="ctr"/>
                </a:tc>
                <a:tc>
                  <a:txBody>
                    <a:bodyPr/>
                    <a:lstStyle/>
                    <a:p>
                      <a:pPr indent="0" lvl="0" marL="0" marR="0" rtl="0" algn="ctr">
                        <a:spcBef>
                          <a:spcPts val="0"/>
                        </a:spcBef>
                        <a:spcAft>
                          <a:spcPts val="0"/>
                        </a:spcAft>
                        <a:buNone/>
                      </a:pPr>
                      <a:r>
                        <a:rPr lang="en-US" sz="1800"/>
                        <a:t>YEAR</a:t>
                      </a:r>
                      <a:r>
                        <a:rPr lang="en-US" sz="1800"/>
                        <a:t> OF PUBLICATION</a:t>
                      </a:r>
                      <a:endParaRPr sz="1800"/>
                    </a:p>
                  </a:txBody>
                  <a:tcPr marT="45725" marB="45725" marR="91450" marL="91450" anchor="ctr"/>
                </a:tc>
                <a:tc>
                  <a:txBody>
                    <a:bodyPr/>
                    <a:lstStyle/>
                    <a:p>
                      <a:pPr indent="0" lvl="0" marL="0" marR="0" rtl="0" algn="ctr">
                        <a:spcBef>
                          <a:spcPts val="0"/>
                        </a:spcBef>
                        <a:spcAft>
                          <a:spcPts val="0"/>
                        </a:spcAft>
                        <a:buNone/>
                      </a:pPr>
                      <a:r>
                        <a:rPr lang="en-US" sz="1800"/>
                        <a:t>DESCRIPTIONS</a:t>
                      </a:r>
                      <a:endParaRPr/>
                    </a:p>
                  </a:txBody>
                  <a:tcPr marT="45725" marB="45725" marR="91450" marL="91450" anchor="ctr"/>
                </a:tc>
                <a:tc>
                  <a:txBody>
                    <a:bodyPr/>
                    <a:lstStyle/>
                    <a:p>
                      <a:pPr indent="0" lvl="0" marL="0" marR="0" rtl="0" algn="ctr">
                        <a:spcBef>
                          <a:spcPts val="0"/>
                        </a:spcBef>
                        <a:spcAft>
                          <a:spcPts val="0"/>
                        </a:spcAft>
                        <a:buNone/>
                      </a:pPr>
                      <a:r>
                        <a:rPr lang="en-US" sz="1800"/>
                        <a:t>PROS</a:t>
                      </a:r>
                      <a:endParaRPr/>
                    </a:p>
                  </a:txBody>
                  <a:tcPr marT="45725" marB="45725" marR="91450" marL="91450" anchor="ctr"/>
                </a:tc>
                <a:tc>
                  <a:txBody>
                    <a:bodyPr/>
                    <a:lstStyle/>
                    <a:p>
                      <a:pPr indent="0" lvl="0" marL="0" marR="0" rtl="0" algn="ctr">
                        <a:spcBef>
                          <a:spcPts val="0"/>
                        </a:spcBef>
                        <a:spcAft>
                          <a:spcPts val="0"/>
                        </a:spcAft>
                        <a:buNone/>
                      </a:pPr>
                      <a:r>
                        <a:rPr lang="en-US" sz="1800"/>
                        <a:t>CONS</a:t>
                      </a:r>
                      <a:endParaRPr/>
                    </a:p>
                  </a:txBody>
                  <a:tcPr marT="45725" marB="45725" marR="91450" marL="91450" anchor="ctr"/>
                </a:tc>
              </a:tr>
              <a:tr h="1212100">
                <a:tc>
                  <a:txBody>
                    <a:bodyPr/>
                    <a:lstStyle/>
                    <a:p>
                      <a:pPr indent="0" lvl="0" marL="0" marR="0" rtl="0" algn="ctr">
                        <a:spcBef>
                          <a:spcPts val="0"/>
                        </a:spcBef>
                        <a:spcAft>
                          <a:spcPts val="0"/>
                        </a:spcAft>
                        <a:buNone/>
                      </a:pPr>
                      <a:r>
                        <a:rPr lang="en-US" sz="1800"/>
                        <a:t>Lu.s</a:t>
                      </a:r>
                      <a:endParaRPr sz="1800"/>
                    </a:p>
                  </a:txBody>
                  <a:tcPr marT="45725" marB="45725" marR="91450" marL="91450"/>
                </a:tc>
                <a:tc>
                  <a:txBody>
                    <a:bodyPr/>
                    <a:lstStyle/>
                    <a:p>
                      <a:pPr indent="0" lvl="0" marL="0" marR="0" rtl="0" algn="ctr">
                        <a:spcBef>
                          <a:spcPts val="0"/>
                        </a:spcBef>
                        <a:spcAft>
                          <a:spcPts val="0"/>
                        </a:spcAft>
                        <a:buNone/>
                      </a:pPr>
                      <a:r>
                        <a:rPr lang="en-US" sz="1800"/>
                        <a:t>2017</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 hybrid regression technique for house prices prediction</a:t>
                      </a:r>
                      <a:endParaRPr sz="1800"/>
                    </a:p>
                  </a:txBody>
                  <a:tcPr marT="45725" marB="45725" marR="91450" marL="91450"/>
                </a:tc>
                <a:tc>
                  <a:txBody>
                    <a:bodyPr/>
                    <a:lstStyle/>
                    <a:p>
                      <a:pPr indent="0" lvl="0" marL="0" marR="0" rtl="0" algn="ctr">
                        <a:spcBef>
                          <a:spcPts val="0"/>
                        </a:spcBef>
                        <a:spcAft>
                          <a:spcPts val="0"/>
                        </a:spcAft>
                        <a:buNone/>
                      </a:pPr>
                      <a:r>
                        <a:rPr lang="en-US" sz="1800"/>
                        <a:t>Used hybrid technique of Lasso and Gradient Boost</a:t>
                      </a:r>
                      <a:endParaRPr/>
                    </a:p>
                  </a:txBody>
                  <a:tcPr marT="45725" marB="45725" marR="91450" marL="91450"/>
                </a:tc>
                <a:tc>
                  <a:txBody>
                    <a:bodyPr/>
                    <a:lstStyle/>
                    <a:p>
                      <a:pPr indent="0" lvl="0" marL="0" marR="0" rtl="0" algn="ctr">
                        <a:spcBef>
                          <a:spcPts val="0"/>
                        </a:spcBef>
                        <a:spcAft>
                          <a:spcPts val="0"/>
                        </a:spcAft>
                        <a:buNone/>
                      </a:pPr>
                      <a:r>
                        <a:rPr lang="en-US" sz="1800"/>
                        <a:t>Not used classification</a:t>
                      </a:r>
                      <a:endParaRPr/>
                    </a:p>
                  </a:txBody>
                  <a:tcPr marT="45725" marB="45725" marR="91450" marL="91450"/>
                </a:tc>
              </a:tr>
              <a:tr h="1212100">
                <a:tc>
                  <a:txBody>
                    <a:bodyPr/>
                    <a:lstStyle/>
                    <a:p>
                      <a:pPr indent="0" lvl="0" marL="0" marR="0" rtl="0" algn="ctr">
                        <a:spcBef>
                          <a:spcPts val="0"/>
                        </a:spcBef>
                        <a:spcAft>
                          <a:spcPts val="0"/>
                        </a:spcAft>
                        <a:buNone/>
                      </a:pPr>
                      <a:r>
                        <a:rPr lang="en-US" sz="1800"/>
                        <a:t>Ngheip</a:t>
                      </a:r>
                      <a:endParaRPr sz="1800"/>
                    </a:p>
                  </a:txBody>
                  <a:tcPr marT="45725" marB="45725" marR="91450" marL="91450"/>
                </a:tc>
                <a:tc>
                  <a:txBody>
                    <a:bodyPr/>
                    <a:lstStyle/>
                    <a:p>
                      <a:pPr indent="0" lvl="0" marL="0" marR="0" rtl="0" algn="ctr">
                        <a:spcBef>
                          <a:spcPts val="0"/>
                        </a:spcBef>
                        <a:spcAft>
                          <a:spcPts val="0"/>
                        </a:spcAft>
                        <a:buNone/>
                      </a:pPr>
                      <a:r>
                        <a:rPr lang="en-US" sz="1800"/>
                        <a:t>2001</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 comparison of multiple regression analysis and artificial neural networks</a:t>
                      </a:r>
                      <a:endParaRPr sz="1800"/>
                    </a:p>
                  </a:txBody>
                  <a:tcPr marT="45725" marB="45725" marR="91450" marL="91450"/>
                </a:tc>
                <a:tc>
                  <a:txBody>
                    <a:bodyPr/>
                    <a:lstStyle/>
                    <a:p>
                      <a:pPr indent="0" lvl="0" marL="0" marR="0" rtl="0" algn="ctr">
                        <a:spcBef>
                          <a:spcPts val="0"/>
                        </a:spcBef>
                        <a:spcAft>
                          <a:spcPts val="0"/>
                        </a:spcAft>
                        <a:buNone/>
                      </a:pPr>
                      <a:r>
                        <a:rPr lang="en-US" sz="1800"/>
                        <a:t>Used SVM instead of linear regression</a:t>
                      </a:r>
                      <a:endParaRPr/>
                    </a:p>
                  </a:txBody>
                  <a:tcPr marT="45725" marB="45725" marR="91450" marL="91450"/>
                </a:tc>
                <a:tc>
                  <a:txBody>
                    <a:bodyPr/>
                    <a:lstStyle/>
                    <a:p>
                      <a:pPr indent="0" lvl="0" marL="0" marR="0" rtl="0" algn="ctr">
                        <a:spcBef>
                          <a:spcPts val="0"/>
                        </a:spcBef>
                        <a:spcAft>
                          <a:spcPts val="0"/>
                        </a:spcAft>
                        <a:buNone/>
                      </a:pPr>
                      <a:r>
                        <a:rPr lang="en-US" sz="1800"/>
                        <a:t>Used only one method</a:t>
                      </a:r>
                      <a:endParaRPr/>
                    </a:p>
                  </a:txBody>
                  <a:tcPr marT="45725" marB="45725" marR="91450" marL="91450"/>
                </a:tc>
              </a:tr>
              <a:tr h="1212100">
                <a:tc>
                  <a:txBody>
                    <a:bodyPr/>
                    <a:lstStyle/>
                    <a:p>
                      <a:pPr indent="0" lvl="0" marL="0" marR="0" rtl="0" algn="ctr">
                        <a:spcBef>
                          <a:spcPts val="0"/>
                        </a:spcBef>
                        <a:spcAft>
                          <a:spcPts val="0"/>
                        </a:spcAft>
                        <a:buNone/>
                      </a:pPr>
                      <a:r>
                        <a:rPr lang="en-US" sz="1800"/>
                        <a:t>Shinde</a:t>
                      </a:r>
                      <a:endParaRPr sz="1800"/>
                    </a:p>
                  </a:txBody>
                  <a:tcPr marT="45725" marB="45725" marR="91450" marL="91450"/>
                </a:tc>
                <a:tc>
                  <a:txBody>
                    <a:bodyPr/>
                    <a:lstStyle/>
                    <a:p>
                      <a:pPr indent="0" lvl="0" marL="0" marR="0" rtl="0" algn="ctr">
                        <a:spcBef>
                          <a:spcPts val="0"/>
                        </a:spcBef>
                        <a:spcAft>
                          <a:spcPts val="0"/>
                        </a:spcAft>
                        <a:buNone/>
                      </a:pPr>
                      <a:r>
                        <a:rPr lang="en-US" sz="1800"/>
                        <a:t>2018</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Survey on predicting property price</a:t>
                      </a:r>
                      <a:endParaRPr sz="1800"/>
                    </a:p>
                  </a:txBody>
                  <a:tcPr marT="45725" marB="45725" marR="91450" marL="91450"/>
                </a:tc>
                <a:tc>
                  <a:txBody>
                    <a:bodyPr/>
                    <a:lstStyle/>
                    <a:p>
                      <a:pPr indent="0" lvl="0" marL="0" marR="0" rtl="0" algn="ctr">
                        <a:spcBef>
                          <a:spcPts val="0"/>
                        </a:spcBef>
                        <a:spcAft>
                          <a:spcPts val="0"/>
                        </a:spcAft>
                        <a:buNone/>
                      </a:pPr>
                      <a:r>
                        <a:rPr lang="en-US" sz="1800"/>
                        <a:t>Used</a:t>
                      </a:r>
                      <a:r>
                        <a:rPr lang="en-US" sz="1800"/>
                        <a:t> decision tree model</a:t>
                      </a:r>
                      <a:endParaRPr sz="1800"/>
                    </a:p>
                  </a:txBody>
                  <a:tcPr marT="45725" marB="45725" marR="91450" marL="91450"/>
                </a:tc>
                <a:tc>
                  <a:txBody>
                    <a:bodyPr/>
                    <a:lstStyle/>
                    <a:p>
                      <a:pPr indent="0" lvl="0" marL="0" marR="0" rtl="0" algn="l">
                        <a:spcBef>
                          <a:spcPts val="0"/>
                        </a:spcBef>
                        <a:spcAft>
                          <a:spcPts val="0"/>
                        </a:spcAft>
                        <a:buNone/>
                      </a:pPr>
                      <a:r>
                        <a:rPr lang="en-US" sz="1800"/>
                        <a:t>Less accuracy</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Inferences from Literature Survey</a:t>
            </a:r>
            <a:endParaRPr/>
          </a:p>
        </p:txBody>
      </p:sp>
      <p:sp>
        <p:nvSpPr>
          <p:cNvPr id="142" name="Google Shape;142;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11150" lvl="0" marL="457200" rtl="0" algn="l">
              <a:spcBef>
                <a:spcPts val="0"/>
              </a:spcBef>
              <a:spcAft>
                <a:spcPts val="0"/>
              </a:spcAft>
              <a:buSzPts val="1300"/>
              <a:buChar char="•"/>
            </a:pPr>
            <a:r>
              <a:rPr lang="en-US" sz="2700"/>
              <a:t>We got to discover that scams and frauds have a broad spectrum and has limited observations as of now.</a:t>
            </a:r>
            <a:endParaRPr sz="2700"/>
          </a:p>
          <a:p>
            <a:pPr indent="-311150" lvl="0" marL="457200" rtl="0" algn="l">
              <a:spcBef>
                <a:spcPts val="0"/>
              </a:spcBef>
              <a:spcAft>
                <a:spcPts val="0"/>
              </a:spcAft>
              <a:buSzPts val="1300"/>
              <a:buChar char="•"/>
            </a:pPr>
            <a:r>
              <a:rPr lang="en-US" sz="2700"/>
              <a:t>The anticipation of a scam/fraud are deliberately increasing particularly in the field of news,transactions and online shopping.</a:t>
            </a:r>
            <a:endParaRPr sz="2700"/>
          </a:p>
          <a:p>
            <a:pPr indent="-311150" lvl="0" marL="457200" rtl="0" algn="l">
              <a:spcBef>
                <a:spcPts val="0"/>
              </a:spcBef>
              <a:spcAft>
                <a:spcPts val="0"/>
              </a:spcAft>
              <a:buSzPts val="1300"/>
              <a:buChar char="•"/>
            </a:pPr>
            <a:r>
              <a:rPr lang="en-US" sz="2700"/>
              <a:t>There is limited to no platforms that exist on the internet whose backend is secured by blockchain.</a:t>
            </a:r>
            <a:endParaRPr sz="2700"/>
          </a:p>
        </p:txBody>
      </p:sp>
      <p:sp>
        <p:nvSpPr>
          <p:cNvPr id="143" name="Google Shape;1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44" name="Google Shape;1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45" name="Google Shape;1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495300" y="381000"/>
            <a:ext cx="8229600" cy="6556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latin typeface="Arial"/>
                <a:ea typeface="Arial"/>
                <a:cs typeface="Arial"/>
                <a:sym typeface="Arial"/>
              </a:rPr>
              <a:t>Objectives</a:t>
            </a:r>
            <a:endParaRPr/>
          </a:p>
        </p:txBody>
      </p:sp>
      <p:sp>
        <p:nvSpPr>
          <p:cNvPr id="151" name="Google Shape;151;p7"/>
          <p:cNvSpPr txBox="1"/>
          <p:nvPr>
            <p:ph idx="1" type="body"/>
          </p:nvPr>
        </p:nvSpPr>
        <p:spPr>
          <a:xfrm>
            <a:off x="533400" y="1583725"/>
            <a:ext cx="8001000" cy="4605900"/>
          </a:xfrm>
          <a:prstGeom prst="rect">
            <a:avLst/>
          </a:prstGeom>
          <a:noFill/>
          <a:ln>
            <a:noFill/>
          </a:ln>
        </p:spPr>
        <p:txBody>
          <a:bodyPr anchorCtr="0" anchor="t" bIns="45700" lIns="91425" spcFirstLastPara="1" rIns="91425" wrap="square" tIns="45700">
            <a:normAutofit fontScale="85000" lnSpcReduction="20000"/>
          </a:bodyPr>
          <a:lstStyle/>
          <a:p>
            <a:pPr indent="-316230" lvl="0" marL="342900" rtl="0" algn="just">
              <a:lnSpc>
                <a:spcPct val="100000"/>
              </a:lnSpc>
              <a:spcBef>
                <a:spcPts val="0"/>
              </a:spcBef>
              <a:spcAft>
                <a:spcPts val="0"/>
              </a:spcAft>
              <a:buClr>
                <a:schemeClr val="dk1"/>
              </a:buClr>
              <a:buSzPct val="100000"/>
              <a:buChar char="•"/>
            </a:pPr>
            <a:r>
              <a:rPr lang="en-US" sz="2800"/>
              <a:t>To </a:t>
            </a:r>
            <a:r>
              <a:rPr lang="en-US" sz="2800"/>
              <a:t>implement and contrast ML algorithms on news articles,product reviews, credit card transaction datasets.</a:t>
            </a:r>
            <a:endParaRPr sz="2800"/>
          </a:p>
          <a:p>
            <a:pPr indent="0" lvl="0" marL="342900" rtl="0" algn="just">
              <a:lnSpc>
                <a:spcPct val="100000"/>
              </a:lnSpc>
              <a:spcBef>
                <a:spcPts val="0"/>
              </a:spcBef>
              <a:spcAft>
                <a:spcPts val="0"/>
              </a:spcAft>
              <a:buNone/>
            </a:pPr>
            <a:r>
              <a:t/>
            </a:r>
            <a:endParaRPr sz="2800"/>
          </a:p>
          <a:p>
            <a:pPr indent="-316230" lvl="0" marL="342900" rtl="0" algn="just">
              <a:lnSpc>
                <a:spcPct val="100000"/>
              </a:lnSpc>
              <a:spcBef>
                <a:spcPts val="560"/>
              </a:spcBef>
              <a:spcAft>
                <a:spcPts val="0"/>
              </a:spcAft>
              <a:buClr>
                <a:schemeClr val="dk1"/>
              </a:buClr>
              <a:buSzPct val="100000"/>
              <a:buChar char="•"/>
            </a:pPr>
            <a:r>
              <a:rPr lang="en-US" sz="2800"/>
              <a:t>To predict using regression, classification and sentimental </a:t>
            </a:r>
            <a:r>
              <a:rPr lang="en-US" sz="2800"/>
              <a:t>(news,reviews)</a:t>
            </a:r>
            <a:r>
              <a:rPr lang="en-US" sz="2800"/>
              <a:t> and feature analysis (credit card).</a:t>
            </a:r>
            <a:endParaRPr sz="2800"/>
          </a:p>
          <a:p>
            <a:pPr indent="0" lvl="0" marL="342900" rtl="0" algn="just">
              <a:lnSpc>
                <a:spcPct val="100000"/>
              </a:lnSpc>
              <a:spcBef>
                <a:spcPts val="560"/>
              </a:spcBef>
              <a:spcAft>
                <a:spcPts val="0"/>
              </a:spcAft>
              <a:buNone/>
            </a:pPr>
            <a:r>
              <a:t/>
            </a:r>
            <a:endParaRPr sz="2800"/>
          </a:p>
          <a:p>
            <a:pPr indent="-316230" lvl="0" marL="342900" rtl="0" algn="l">
              <a:lnSpc>
                <a:spcPct val="100000"/>
              </a:lnSpc>
              <a:spcBef>
                <a:spcPts val="560"/>
              </a:spcBef>
              <a:spcAft>
                <a:spcPts val="0"/>
              </a:spcAft>
              <a:buClr>
                <a:schemeClr val="dk1"/>
              </a:buClr>
              <a:buSzPct val="100000"/>
              <a:buChar char="•"/>
            </a:pPr>
            <a:r>
              <a:rPr lang="en-US" sz="2800"/>
              <a:t>To </a:t>
            </a:r>
            <a:r>
              <a:rPr lang="en-US" sz="2800"/>
              <a:t>distinguish</a:t>
            </a:r>
            <a:r>
              <a:rPr lang="en-US" sz="2800"/>
              <a:t> genuinity from fraud and securing it using ICP chain.</a:t>
            </a:r>
            <a:endParaRPr sz="2800"/>
          </a:p>
          <a:p>
            <a:pPr indent="0" lvl="0" marL="342900" rtl="0" algn="l">
              <a:lnSpc>
                <a:spcPct val="100000"/>
              </a:lnSpc>
              <a:spcBef>
                <a:spcPts val="560"/>
              </a:spcBef>
              <a:spcAft>
                <a:spcPts val="0"/>
              </a:spcAft>
              <a:buNone/>
            </a:pPr>
            <a:r>
              <a:t/>
            </a:r>
            <a:endParaRPr sz="2800"/>
          </a:p>
          <a:p>
            <a:pPr indent="-316230" lvl="0" marL="342900" rtl="0" algn="just">
              <a:lnSpc>
                <a:spcPct val="100000"/>
              </a:lnSpc>
              <a:spcBef>
                <a:spcPts val="560"/>
              </a:spcBef>
              <a:spcAft>
                <a:spcPts val="0"/>
              </a:spcAft>
              <a:buClr>
                <a:schemeClr val="dk1"/>
              </a:buClr>
              <a:buSzPct val="100000"/>
              <a:buChar char="•"/>
            </a:pPr>
            <a:r>
              <a:rPr lang="en-US" sz="2800"/>
              <a:t>To visualize the data distribution ,correlation and variance and inferring the relative best algorithm.</a:t>
            </a:r>
            <a:endParaRPr/>
          </a:p>
          <a:p>
            <a:pPr indent="-165100" lvl="0" marL="342900" rtl="0" algn="just">
              <a:spcBef>
                <a:spcPts val="560"/>
              </a:spcBef>
              <a:spcAft>
                <a:spcPts val="0"/>
              </a:spcAft>
              <a:buClr>
                <a:schemeClr val="dk1"/>
              </a:buClr>
              <a:buSzPct val="100000"/>
              <a:buNone/>
            </a:pPr>
            <a:r>
              <a:t/>
            </a:r>
            <a:endParaRPr sz="2800">
              <a:latin typeface="Arial"/>
              <a:ea typeface="Arial"/>
              <a:cs typeface="Arial"/>
              <a:sym typeface="Arial"/>
            </a:endParaRPr>
          </a:p>
          <a:p>
            <a:pPr indent="-165100" lvl="0" marL="342900" rtl="0" algn="just">
              <a:spcBef>
                <a:spcPts val="560"/>
              </a:spcBef>
              <a:spcAft>
                <a:spcPts val="0"/>
              </a:spcAft>
              <a:buClr>
                <a:schemeClr val="dk1"/>
              </a:buClr>
              <a:buSzPct val="100000"/>
              <a:buNone/>
            </a:pPr>
            <a:r>
              <a:t/>
            </a:r>
            <a:endParaRPr sz="2800"/>
          </a:p>
        </p:txBody>
      </p:sp>
      <p:sp>
        <p:nvSpPr>
          <p:cNvPr id="152" name="Google Shape;1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53" name="Google Shape;1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54" name="Google Shape;1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381000" y="38100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latin typeface="Arial"/>
                <a:ea typeface="Arial"/>
                <a:cs typeface="Arial"/>
                <a:sym typeface="Arial"/>
              </a:rPr>
              <a:t>System Architecture</a:t>
            </a:r>
            <a:endParaRPr/>
          </a:p>
        </p:txBody>
      </p:sp>
      <p:sp>
        <p:nvSpPr>
          <p:cNvPr id="161" name="Google Shape;161;p8"/>
          <p:cNvSpPr txBox="1"/>
          <p:nvPr>
            <p:ph idx="1" type="body"/>
          </p:nvPr>
        </p:nvSpPr>
        <p:spPr>
          <a:xfrm>
            <a:off x="1295400" y="2971800"/>
            <a:ext cx="5410200" cy="761999"/>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800"/>
              <a:buNone/>
            </a:pPr>
            <a:r>
              <a:rPr lang="en-US" sz="2800"/>
              <a:t>             </a:t>
            </a:r>
            <a:endParaRPr/>
          </a:p>
        </p:txBody>
      </p:sp>
      <p:sp>
        <p:nvSpPr>
          <p:cNvPr id="162" name="Google Shape;16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63" name="Google Shape;16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64" name="Google Shape;16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5" name="Google Shape;165;p8"/>
          <p:cNvPicPr preferRelativeResize="0"/>
          <p:nvPr/>
        </p:nvPicPr>
        <p:blipFill>
          <a:blip r:embed="rId3">
            <a:alphaModFix/>
          </a:blip>
          <a:stretch>
            <a:fillRect/>
          </a:stretch>
        </p:blipFill>
        <p:spPr>
          <a:xfrm>
            <a:off x="457200" y="1594550"/>
            <a:ext cx="8153400" cy="453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 October 2022</a:t>
            </a:r>
            <a:endParaRPr/>
          </a:p>
        </p:txBody>
      </p:sp>
      <p:sp>
        <p:nvSpPr>
          <p:cNvPr id="171" name="Google Shape;17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72" name="Google Shape;17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3" name="Google Shape;173;p9"/>
          <p:cNvPicPr preferRelativeResize="0"/>
          <p:nvPr/>
        </p:nvPicPr>
        <p:blipFill>
          <a:blip r:embed="rId3">
            <a:alphaModFix/>
          </a:blip>
          <a:stretch>
            <a:fillRect/>
          </a:stretch>
        </p:blipFill>
        <p:spPr>
          <a:xfrm>
            <a:off x="457200" y="2236300"/>
            <a:ext cx="8388625" cy="3230225"/>
          </a:xfrm>
          <a:prstGeom prst="rect">
            <a:avLst/>
          </a:prstGeom>
          <a:noFill/>
          <a:ln cap="flat" cmpd="sng" w="9525">
            <a:solidFill>
              <a:schemeClr val="dk1"/>
            </a:solidFill>
            <a:prstDash val="solid"/>
            <a:round/>
            <a:headEnd len="sm" w="sm" type="none"/>
            <a:tailEnd len="sm" w="sm" type="none"/>
          </a:ln>
        </p:spPr>
      </p:pic>
      <p:sp>
        <p:nvSpPr>
          <p:cNvPr id="174" name="Google Shape;174;p9"/>
          <p:cNvSpPr txBox="1"/>
          <p:nvPr/>
        </p:nvSpPr>
        <p:spPr>
          <a:xfrm>
            <a:off x="457200" y="265050"/>
            <a:ext cx="83886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50">
                <a:latin typeface="Calibri"/>
                <a:ea typeface="Calibri"/>
                <a:cs typeface="Calibri"/>
                <a:sym typeface="Calibri"/>
              </a:rPr>
              <a:t>System architecture</a:t>
            </a:r>
            <a:endParaRPr sz="395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2019-11-06T07:48:53Z</dcterms:created>
  <dc:creator>Windows User</dc:creator>
</cp:coreProperties>
</file>