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60" r:id="rId7"/>
    <p:sldId id="258" r:id="rId8"/>
    <p:sldId id="287" r:id="rId9"/>
    <p:sldId id="290" r:id="rId10"/>
    <p:sldId id="289" r:id="rId11"/>
    <p:sldId id="291" r:id="rId12"/>
    <p:sldId id="295" r:id="rId13"/>
    <p:sldId id="296" r:id="rId14"/>
    <p:sldId id="26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>
        <p:scale>
          <a:sx n="75" d="100"/>
          <a:sy n="75" d="100"/>
        </p:scale>
        <p:origin x="744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F505F-AD38-4AEE-BB72-3BE250FDB88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D3F2A-41DC-4774-A5B5-38087D89E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Scrum</a:t>
          </a:r>
        </a:p>
      </dgm:t>
    </dgm:pt>
    <dgm:pt modelId="{706492D8-37BE-4CFF-98CC-59A67879E2D8}" type="parTrans" cxnId="{61B219CD-8A65-4220-9B75-348DF465E302}">
      <dgm:prSet/>
      <dgm:spPr/>
      <dgm:t>
        <a:bodyPr/>
        <a:lstStyle/>
        <a:p>
          <a:endParaRPr lang="en-US"/>
        </a:p>
      </dgm:t>
    </dgm:pt>
    <dgm:pt modelId="{39C36A29-1224-48C8-AF1B-3317F66739F7}" type="sibTrans" cxnId="{61B219CD-8A65-4220-9B75-348DF465E302}">
      <dgm:prSet/>
      <dgm:spPr/>
      <dgm:t>
        <a:bodyPr/>
        <a:lstStyle/>
        <a:p>
          <a:endParaRPr lang="en-US"/>
        </a:p>
      </dgm:t>
    </dgm:pt>
    <dgm:pt modelId="{8CEF35FE-98B2-4893-9332-870E7D7C3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Include roles (Product Owner, Scrum Master, Development Team), artifacts (Product Backlog, Sprint Backlog, Increment), and ceremonies (Sprint Planning, Daily Standup, Sprint Review, Sprint Retrospective) of project. </a:t>
          </a:r>
          <a:endParaRPr lang="en-US" dirty="0"/>
        </a:p>
      </dgm:t>
    </dgm:pt>
    <dgm:pt modelId="{468FD148-8A92-4B6B-B66C-7B425A7E75E5}" type="parTrans" cxnId="{7680F294-352B-460A-880C-AF1502954B3C}">
      <dgm:prSet/>
      <dgm:spPr/>
      <dgm:t>
        <a:bodyPr/>
        <a:lstStyle/>
        <a:p>
          <a:endParaRPr lang="en-US"/>
        </a:p>
      </dgm:t>
    </dgm:pt>
    <dgm:pt modelId="{14493497-CCFC-4640-9062-927D2D7731F3}" type="sibTrans" cxnId="{7680F294-352B-460A-880C-AF1502954B3C}">
      <dgm:prSet/>
      <dgm:spPr/>
      <dgm:t>
        <a:bodyPr/>
        <a:lstStyle/>
        <a:p>
          <a:endParaRPr lang="en-US"/>
        </a:p>
      </dgm:t>
    </dgm:pt>
    <dgm:pt modelId="{F6F62789-7C34-4835-8DF7-2B799E611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Kanban</a:t>
          </a:r>
        </a:p>
      </dgm:t>
    </dgm:pt>
    <dgm:pt modelId="{000C6BF8-05D7-4EE6-A469-1153909E6A52}" type="parTrans" cxnId="{A3BF7C57-C9CC-478E-AD64-F5031CF4329F}">
      <dgm:prSet/>
      <dgm:spPr/>
      <dgm:t>
        <a:bodyPr/>
        <a:lstStyle/>
        <a:p>
          <a:endParaRPr lang="en-US"/>
        </a:p>
      </dgm:t>
    </dgm:pt>
    <dgm:pt modelId="{A2D29116-1A27-4630-BEF0-1B39F4D1A2E2}" type="sibTrans" cxnId="{A3BF7C57-C9CC-478E-AD64-F5031CF4329F}">
      <dgm:prSet/>
      <dgm:spPr/>
      <dgm:t>
        <a:bodyPr/>
        <a:lstStyle/>
        <a:p>
          <a:endParaRPr lang="en-US"/>
        </a:p>
      </dgm:t>
    </dgm:pt>
    <dgm:pt modelId="{E8F57C3D-4D48-46CA-B622-B1CDEE40A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Emphasizes visualizing the workflow on a Kanban board, where work items move through different stages (columns) from the backlog to completion.</a:t>
          </a:r>
        </a:p>
      </dgm:t>
    </dgm:pt>
    <dgm:pt modelId="{EAE8C794-4225-4C73-9078-6769C5D3F7CE}" type="parTrans" cxnId="{2051BF80-FF75-44B2-B7B5-CA8009095BF0}">
      <dgm:prSet/>
      <dgm:spPr/>
      <dgm:t>
        <a:bodyPr/>
        <a:lstStyle/>
        <a:p>
          <a:endParaRPr lang="en-US"/>
        </a:p>
      </dgm:t>
    </dgm:pt>
    <dgm:pt modelId="{50356B37-E735-4F7E-B0F4-7701DEAC8B86}" type="sibTrans" cxnId="{2051BF80-FF75-44B2-B7B5-CA8009095BF0}">
      <dgm:prSet/>
      <dgm:spPr/>
      <dgm:t>
        <a:bodyPr/>
        <a:lstStyle/>
        <a:p>
          <a:endParaRPr lang="en-US"/>
        </a:p>
      </dgm:t>
    </dgm:pt>
    <dgm:pt modelId="{E7A3915A-08E0-42BB-8D2C-3F683AB3F76B}" type="pres">
      <dgm:prSet presAssocID="{486F505F-AD38-4AEE-BB72-3BE250FDB886}" presName="root" presStyleCnt="0">
        <dgm:presLayoutVars>
          <dgm:dir/>
          <dgm:resizeHandles val="exact"/>
        </dgm:presLayoutVars>
      </dgm:prSet>
      <dgm:spPr/>
    </dgm:pt>
    <dgm:pt modelId="{F132AB19-6F4E-4E1C-8208-756F4CFB9AC6}" type="pres">
      <dgm:prSet presAssocID="{5C1D3F2A-41DC-4774-A5B5-38087D89E697}" presName="compNode" presStyleCnt="0"/>
      <dgm:spPr/>
    </dgm:pt>
    <dgm:pt modelId="{D9FF3DCE-362F-498E-A5EF-6CD43CDE12C6}" type="pres">
      <dgm:prSet presAssocID="{5C1D3F2A-41DC-4774-A5B5-38087D89E697}" presName="bgRect" presStyleLbl="bgShp" presStyleIdx="0" presStyleCnt="4" custScaleY="84207"/>
      <dgm:spPr/>
    </dgm:pt>
    <dgm:pt modelId="{F464AF4B-207A-448A-BEF1-48F0F8BB9C22}" type="pres">
      <dgm:prSet presAssocID="{5C1D3F2A-41DC-4774-A5B5-38087D89E6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2D1560-64CF-4DE1-8496-18D8C54549E4}" type="pres">
      <dgm:prSet presAssocID="{5C1D3F2A-41DC-4774-A5B5-38087D89E697}" presName="spaceRect" presStyleCnt="0"/>
      <dgm:spPr/>
    </dgm:pt>
    <dgm:pt modelId="{618679F4-2370-4C0F-BD65-76D493D39A78}" type="pres">
      <dgm:prSet presAssocID="{5C1D3F2A-41DC-4774-A5B5-38087D89E697}" presName="parTx" presStyleLbl="revTx" presStyleIdx="0" presStyleCnt="4">
        <dgm:presLayoutVars>
          <dgm:chMax val="0"/>
          <dgm:chPref val="0"/>
        </dgm:presLayoutVars>
      </dgm:prSet>
      <dgm:spPr/>
    </dgm:pt>
    <dgm:pt modelId="{785EFDBC-5A72-4046-A4DB-DF2294FB4B62}" type="pres">
      <dgm:prSet presAssocID="{39C36A29-1224-48C8-AF1B-3317F66739F7}" presName="sibTrans" presStyleCnt="0"/>
      <dgm:spPr/>
    </dgm:pt>
    <dgm:pt modelId="{2FDE0679-3269-4BC1-B0DE-B11CCA7FA9AB}" type="pres">
      <dgm:prSet presAssocID="{8CEF35FE-98B2-4893-9332-870E7D7C342E}" presName="compNode" presStyleCnt="0"/>
      <dgm:spPr/>
    </dgm:pt>
    <dgm:pt modelId="{90F3091A-29DD-4C55-9D02-A312CE37EF7E}" type="pres">
      <dgm:prSet presAssocID="{8CEF35FE-98B2-4893-9332-870E7D7C342E}" presName="bgRect" presStyleLbl="bgShp" presStyleIdx="1" presStyleCnt="4"/>
      <dgm:spPr/>
    </dgm:pt>
    <dgm:pt modelId="{D274F118-2B48-4F22-9E1C-F53160B711F0}" type="pres">
      <dgm:prSet presAssocID="{8CEF35FE-98B2-4893-9332-870E7D7C342E}" presName="iconRect" presStyleLbl="node1" presStyleIdx="1" presStyleCnt="4" custScaleX="21172" custScaleY="9082"/>
      <dgm:spPr/>
    </dgm:pt>
    <dgm:pt modelId="{77616175-5B14-4C31-860D-556CA1A06FA4}" type="pres">
      <dgm:prSet presAssocID="{8CEF35FE-98B2-4893-9332-870E7D7C342E}" presName="spaceRect" presStyleCnt="0"/>
      <dgm:spPr/>
    </dgm:pt>
    <dgm:pt modelId="{C3759F69-E502-475A-B134-2B5C72447D82}" type="pres">
      <dgm:prSet presAssocID="{8CEF35FE-98B2-4893-9332-870E7D7C342E}" presName="parTx" presStyleLbl="revTx" presStyleIdx="1" presStyleCnt="4">
        <dgm:presLayoutVars>
          <dgm:chMax val="0"/>
          <dgm:chPref val="0"/>
        </dgm:presLayoutVars>
      </dgm:prSet>
      <dgm:spPr/>
    </dgm:pt>
    <dgm:pt modelId="{96BA4123-4C98-4FDE-9EEE-FC838D5518BF}" type="pres">
      <dgm:prSet presAssocID="{14493497-CCFC-4640-9062-927D2D7731F3}" presName="sibTrans" presStyleCnt="0"/>
      <dgm:spPr/>
    </dgm:pt>
    <dgm:pt modelId="{BA9AFA22-4813-4664-982C-2A193D6B9AA9}" type="pres">
      <dgm:prSet presAssocID="{F6F62789-7C34-4835-8DF7-2B799E61165C}" presName="compNode" presStyleCnt="0"/>
      <dgm:spPr/>
    </dgm:pt>
    <dgm:pt modelId="{C38B7F91-FFD2-45AD-9094-4C991A33059E}" type="pres">
      <dgm:prSet presAssocID="{F6F62789-7C34-4835-8DF7-2B799E61165C}" presName="bgRect" presStyleLbl="bgShp" presStyleIdx="2" presStyleCnt="4"/>
      <dgm:spPr/>
    </dgm:pt>
    <dgm:pt modelId="{F96BE351-406D-4BBC-B3AF-7B40573A4826}" type="pres">
      <dgm:prSet presAssocID="{F6F62789-7C34-4835-8DF7-2B799E61165C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DC5647-71B9-4E4F-90AD-92EB9FA81F03}" type="pres">
      <dgm:prSet presAssocID="{F6F62789-7C34-4835-8DF7-2B799E61165C}" presName="spaceRect" presStyleCnt="0"/>
      <dgm:spPr/>
    </dgm:pt>
    <dgm:pt modelId="{25CA17C7-4557-4DC0-9299-2E21257631B1}" type="pres">
      <dgm:prSet presAssocID="{F6F62789-7C34-4835-8DF7-2B799E61165C}" presName="parTx" presStyleLbl="revTx" presStyleIdx="2" presStyleCnt="4">
        <dgm:presLayoutVars>
          <dgm:chMax val="0"/>
          <dgm:chPref val="0"/>
        </dgm:presLayoutVars>
      </dgm:prSet>
      <dgm:spPr/>
    </dgm:pt>
    <dgm:pt modelId="{B9EBAAE6-1079-4488-8CB4-6F1ADF0661A3}" type="pres">
      <dgm:prSet presAssocID="{A2D29116-1A27-4630-BEF0-1B39F4D1A2E2}" presName="sibTrans" presStyleCnt="0"/>
      <dgm:spPr/>
    </dgm:pt>
    <dgm:pt modelId="{7C4DD1ED-42C6-42FE-B04B-FF49A1046C38}" type="pres">
      <dgm:prSet presAssocID="{E8F57C3D-4D48-46CA-B622-B1CDEE40A2C7}" presName="compNode" presStyleCnt="0"/>
      <dgm:spPr/>
    </dgm:pt>
    <dgm:pt modelId="{FE677134-CC79-4798-98DB-2BB6A48E2A99}" type="pres">
      <dgm:prSet presAssocID="{E8F57C3D-4D48-46CA-B622-B1CDEE40A2C7}" presName="bgRect" presStyleLbl="bgShp" presStyleIdx="3" presStyleCnt="4"/>
      <dgm:spPr/>
    </dgm:pt>
    <dgm:pt modelId="{3EB05FC4-E1D3-4C3D-8FEE-0DB0533B6911}" type="pres">
      <dgm:prSet presAssocID="{E8F57C3D-4D48-46CA-B622-B1CDEE40A2C7}" presName="iconRect" presStyleLbl="node1" presStyleIdx="3" presStyleCnt="4" custScaleY="282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7479E41-816C-4994-8290-4E8485826D4B}" type="pres">
      <dgm:prSet presAssocID="{E8F57C3D-4D48-46CA-B622-B1CDEE40A2C7}" presName="spaceRect" presStyleCnt="0"/>
      <dgm:spPr/>
    </dgm:pt>
    <dgm:pt modelId="{3D77E1FC-52F2-4AED-B677-588AC2417844}" type="pres">
      <dgm:prSet presAssocID="{E8F57C3D-4D48-46CA-B622-B1CDEE40A2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DF730E-8C9D-4672-8F6B-8A036D71C4E0}" type="presOf" srcId="{F6F62789-7C34-4835-8DF7-2B799E61165C}" destId="{25CA17C7-4557-4DC0-9299-2E21257631B1}" srcOrd="0" destOrd="0" presId="urn:microsoft.com/office/officeart/2018/2/layout/IconVerticalSolidList"/>
    <dgm:cxn modelId="{DC941260-AC66-4BB8-B71B-C8C4DAE172D6}" type="presOf" srcId="{E8F57C3D-4D48-46CA-B622-B1CDEE40A2C7}" destId="{3D77E1FC-52F2-4AED-B677-588AC2417844}" srcOrd="0" destOrd="0" presId="urn:microsoft.com/office/officeart/2018/2/layout/IconVerticalSolidList"/>
    <dgm:cxn modelId="{BF792167-E3D8-465C-9488-F84E83B1AAEE}" type="presOf" srcId="{8CEF35FE-98B2-4893-9332-870E7D7C342E}" destId="{C3759F69-E502-475A-B134-2B5C72447D82}" srcOrd="0" destOrd="0" presId="urn:microsoft.com/office/officeart/2018/2/layout/IconVerticalSolidList"/>
    <dgm:cxn modelId="{A3BF7C57-C9CC-478E-AD64-F5031CF4329F}" srcId="{486F505F-AD38-4AEE-BB72-3BE250FDB886}" destId="{F6F62789-7C34-4835-8DF7-2B799E61165C}" srcOrd="2" destOrd="0" parTransId="{000C6BF8-05D7-4EE6-A469-1153909E6A52}" sibTransId="{A2D29116-1A27-4630-BEF0-1B39F4D1A2E2}"/>
    <dgm:cxn modelId="{AEF85558-439D-4686-9D3C-AC003EC9918C}" type="presOf" srcId="{5C1D3F2A-41DC-4774-A5B5-38087D89E697}" destId="{618679F4-2370-4C0F-BD65-76D493D39A78}" srcOrd="0" destOrd="0" presId="urn:microsoft.com/office/officeart/2018/2/layout/IconVerticalSolidList"/>
    <dgm:cxn modelId="{2051BF80-FF75-44B2-B7B5-CA8009095BF0}" srcId="{486F505F-AD38-4AEE-BB72-3BE250FDB886}" destId="{E8F57C3D-4D48-46CA-B622-B1CDEE40A2C7}" srcOrd="3" destOrd="0" parTransId="{EAE8C794-4225-4C73-9078-6769C5D3F7CE}" sibTransId="{50356B37-E735-4F7E-B0F4-7701DEAC8B86}"/>
    <dgm:cxn modelId="{7680F294-352B-460A-880C-AF1502954B3C}" srcId="{486F505F-AD38-4AEE-BB72-3BE250FDB886}" destId="{8CEF35FE-98B2-4893-9332-870E7D7C342E}" srcOrd="1" destOrd="0" parTransId="{468FD148-8A92-4B6B-B66C-7B425A7E75E5}" sibTransId="{14493497-CCFC-4640-9062-927D2D7731F3}"/>
    <dgm:cxn modelId="{8E42F3C2-CD7C-43FD-9CAB-3F5C20EDCB79}" type="presOf" srcId="{486F505F-AD38-4AEE-BB72-3BE250FDB886}" destId="{E7A3915A-08E0-42BB-8D2C-3F683AB3F76B}" srcOrd="0" destOrd="0" presId="urn:microsoft.com/office/officeart/2018/2/layout/IconVerticalSolidList"/>
    <dgm:cxn modelId="{61B219CD-8A65-4220-9B75-348DF465E302}" srcId="{486F505F-AD38-4AEE-BB72-3BE250FDB886}" destId="{5C1D3F2A-41DC-4774-A5B5-38087D89E697}" srcOrd="0" destOrd="0" parTransId="{706492D8-37BE-4CFF-98CC-59A67879E2D8}" sibTransId="{39C36A29-1224-48C8-AF1B-3317F66739F7}"/>
    <dgm:cxn modelId="{03A4679A-BAE3-41CE-AB7E-3A84C1A09828}" type="presParOf" srcId="{E7A3915A-08E0-42BB-8D2C-3F683AB3F76B}" destId="{F132AB19-6F4E-4E1C-8208-756F4CFB9AC6}" srcOrd="0" destOrd="0" presId="urn:microsoft.com/office/officeart/2018/2/layout/IconVerticalSolidList"/>
    <dgm:cxn modelId="{8D605107-1E5E-4470-8343-1036A2F926B0}" type="presParOf" srcId="{F132AB19-6F4E-4E1C-8208-756F4CFB9AC6}" destId="{D9FF3DCE-362F-498E-A5EF-6CD43CDE12C6}" srcOrd="0" destOrd="0" presId="urn:microsoft.com/office/officeart/2018/2/layout/IconVerticalSolidList"/>
    <dgm:cxn modelId="{D9659080-AD8F-49AC-83A2-4E448F1FB15C}" type="presParOf" srcId="{F132AB19-6F4E-4E1C-8208-756F4CFB9AC6}" destId="{F464AF4B-207A-448A-BEF1-48F0F8BB9C22}" srcOrd="1" destOrd="0" presId="urn:microsoft.com/office/officeart/2018/2/layout/IconVerticalSolidList"/>
    <dgm:cxn modelId="{65283408-E0EC-4B27-8DA5-32E7507E6A64}" type="presParOf" srcId="{F132AB19-6F4E-4E1C-8208-756F4CFB9AC6}" destId="{FF2D1560-64CF-4DE1-8496-18D8C54549E4}" srcOrd="2" destOrd="0" presId="urn:microsoft.com/office/officeart/2018/2/layout/IconVerticalSolidList"/>
    <dgm:cxn modelId="{57446F82-989A-4499-953B-24019FC57238}" type="presParOf" srcId="{F132AB19-6F4E-4E1C-8208-756F4CFB9AC6}" destId="{618679F4-2370-4C0F-BD65-76D493D39A78}" srcOrd="3" destOrd="0" presId="urn:microsoft.com/office/officeart/2018/2/layout/IconVerticalSolidList"/>
    <dgm:cxn modelId="{AB4B498B-A92E-4571-8F04-9954588D977B}" type="presParOf" srcId="{E7A3915A-08E0-42BB-8D2C-3F683AB3F76B}" destId="{785EFDBC-5A72-4046-A4DB-DF2294FB4B62}" srcOrd="1" destOrd="0" presId="urn:microsoft.com/office/officeart/2018/2/layout/IconVerticalSolidList"/>
    <dgm:cxn modelId="{03EFA9DC-A4DB-46AA-A1A7-35741FF73AF5}" type="presParOf" srcId="{E7A3915A-08E0-42BB-8D2C-3F683AB3F76B}" destId="{2FDE0679-3269-4BC1-B0DE-B11CCA7FA9AB}" srcOrd="2" destOrd="0" presId="urn:microsoft.com/office/officeart/2018/2/layout/IconVerticalSolidList"/>
    <dgm:cxn modelId="{417A3D7A-0800-4822-AF18-3131B85D1544}" type="presParOf" srcId="{2FDE0679-3269-4BC1-B0DE-B11CCA7FA9AB}" destId="{90F3091A-29DD-4C55-9D02-A312CE37EF7E}" srcOrd="0" destOrd="0" presId="urn:microsoft.com/office/officeart/2018/2/layout/IconVerticalSolidList"/>
    <dgm:cxn modelId="{87740D4C-F6BC-4490-87C7-A45D0D6B040E}" type="presParOf" srcId="{2FDE0679-3269-4BC1-B0DE-B11CCA7FA9AB}" destId="{D274F118-2B48-4F22-9E1C-F53160B711F0}" srcOrd="1" destOrd="0" presId="urn:microsoft.com/office/officeart/2018/2/layout/IconVerticalSolidList"/>
    <dgm:cxn modelId="{3A23851A-BBE2-4BB0-AA74-B720E88F3A6F}" type="presParOf" srcId="{2FDE0679-3269-4BC1-B0DE-B11CCA7FA9AB}" destId="{77616175-5B14-4C31-860D-556CA1A06FA4}" srcOrd="2" destOrd="0" presId="urn:microsoft.com/office/officeart/2018/2/layout/IconVerticalSolidList"/>
    <dgm:cxn modelId="{67786732-3DE5-446E-BDB4-8A55C8373021}" type="presParOf" srcId="{2FDE0679-3269-4BC1-B0DE-B11CCA7FA9AB}" destId="{C3759F69-E502-475A-B134-2B5C72447D82}" srcOrd="3" destOrd="0" presId="urn:microsoft.com/office/officeart/2018/2/layout/IconVerticalSolidList"/>
    <dgm:cxn modelId="{4EEED6DD-3FF6-4A5A-8024-E2826B888D7F}" type="presParOf" srcId="{E7A3915A-08E0-42BB-8D2C-3F683AB3F76B}" destId="{96BA4123-4C98-4FDE-9EEE-FC838D5518BF}" srcOrd="3" destOrd="0" presId="urn:microsoft.com/office/officeart/2018/2/layout/IconVerticalSolidList"/>
    <dgm:cxn modelId="{91D54500-5235-4889-83E1-BF21356F43C0}" type="presParOf" srcId="{E7A3915A-08E0-42BB-8D2C-3F683AB3F76B}" destId="{BA9AFA22-4813-4664-982C-2A193D6B9AA9}" srcOrd="4" destOrd="0" presId="urn:microsoft.com/office/officeart/2018/2/layout/IconVerticalSolidList"/>
    <dgm:cxn modelId="{368E2918-9FB6-41D0-A0C9-1B048E1671B5}" type="presParOf" srcId="{BA9AFA22-4813-4664-982C-2A193D6B9AA9}" destId="{C38B7F91-FFD2-45AD-9094-4C991A33059E}" srcOrd="0" destOrd="0" presId="urn:microsoft.com/office/officeart/2018/2/layout/IconVerticalSolidList"/>
    <dgm:cxn modelId="{0E891DF2-0DAB-40B8-BE1A-7E0B438BB570}" type="presParOf" srcId="{BA9AFA22-4813-4664-982C-2A193D6B9AA9}" destId="{F96BE351-406D-4BBC-B3AF-7B40573A4826}" srcOrd="1" destOrd="0" presId="urn:microsoft.com/office/officeart/2018/2/layout/IconVerticalSolidList"/>
    <dgm:cxn modelId="{3A033885-B64C-4E41-A173-5146D46AD491}" type="presParOf" srcId="{BA9AFA22-4813-4664-982C-2A193D6B9AA9}" destId="{68DC5647-71B9-4E4F-90AD-92EB9FA81F03}" srcOrd="2" destOrd="0" presId="urn:microsoft.com/office/officeart/2018/2/layout/IconVerticalSolidList"/>
    <dgm:cxn modelId="{C703DCBC-BFB5-4C41-BA38-C547DC76B2A0}" type="presParOf" srcId="{BA9AFA22-4813-4664-982C-2A193D6B9AA9}" destId="{25CA17C7-4557-4DC0-9299-2E21257631B1}" srcOrd="3" destOrd="0" presId="urn:microsoft.com/office/officeart/2018/2/layout/IconVerticalSolidList"/>
    <dgm:cxn modelId="{F46032EA-A55D-46C2-B1F7-7FB4DE83B44E}" type="presParOf" srcId="{E7A3915A-08E0-42BB-8D2C-3F683AB3F76B}" destId="{B9EBAAE6-1079-4488-8CB4-6F1ADF0661A3}" srcOrd="5" destOrd="0" presId="urn:microsoft.com/office/officeart/2018/2/layout/IconVerticalSolidList"/>
    <dgm:cxn modelId="{392D92F4-F9EE-4B9A-8B8C-0E68D8804FD4}" type="presParOf" srcId="{E7A3915A-08E0-42BB-8D2C-3F683AB3F76B}" destId="{7C4DD1ED-42C6-42FE-B04B-FF49A1046C38}" srcOrd="6" destOrd="0" presId="urn:microsoft.com/office/officeart/2018/2/layout/IconVerticalSolidList"/>
    <dgm:cxn modelId="{7F66DA8D-CAD1-48B3-97F3-BFCC28384B2D}" type="presParOf" srcId="{7C4DD1ED-42C6-42FE-B04B-FF49A1046C38}" destId="{FE677134-CC79-4798-98DB-2BB6A48E2A99}" srcOrd="0" destOrd="0" presId="urn:microsoft.com/office/officeart/2018/2/layout/IconVerticalSolidList"/>
    <dgm:cxn modelId="{DC17164E-2709-4E16-BFC1-E8197D97AB01}" type="presParOf" srcId="{7C4DD1ED-42C6-42FE-B04B-FF49A1046C38}" destId="{3EB05FC4-E1D3-4C3D-8FEE-0DB0533B6911}" srcOrd="1" destOrd="0" presId="urn:microsoft.com/office/officeart/2018/2/layout/IconVerticalSolidList"/>
    <dgm:cxn modelId="{52AAF0E4-6682-4994-BF74-1BEB1414E0BC}" type="presParOf" srcId="{7C4DD1ED-42C6-42FE-B04B-FF49A1046C38}" destId="{47479E41-816C-4994-8290-4E8485826D4B}" srcOrd="2" destOrd="0" presId="urn:microsoft.com/office/officeart/2018/2/layout/IconVerticalSolidList"/>
    <dgm:cxn modelId="{3C6DBFF4-D555-497F-82D6-D89A8BF934F0}" type="presParOf" srcId="{7C4DD1ED-42C6-42FE-B04B-FF49A1046C38}" destId="{3D77E1FC-52F2-4AED-B677-588AC24178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3DCE-362F-498E-A5EF-6CD43CDE12C6}">
      <dsp:nvSpPr>
        <dsp:cNvPr id="0" name=""/>
        <dsp:cNvSpPr/>
      </dsp:nvSpPr>
      <dsp:spPr>
        <a:xfrm>
          <a:off x="0" y="74083"/>
          <a:ext cx="11215234" cy="7707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F4B-207A-448A-BEF1-48F0F8BB9C2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679F4-2370-4C0F-BD65-76D493D39A78}">
      <dsp:nvSpPr>
        <dsp:cNvPr id="0" name=""/>
        <dsp:cNvSpPr/>
      </dsp:nvSpPr>
      <dsp:spPr>
        <a:xfrm>
          <a:off x="1057183" y="1805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Scrum</a:t>
          </a:r>
        </a:p>
      </dsp:txBody>
      <dsp:txXfrm>
        <a:off x="1057183" y="1805"/>
        <a:ext cx="10158051" cy="915310"/>
      </dsp:txXfrm>
    </dsp:sp>
    <dsp:sp modelId="{90F3091A-29DD-4C55-9D02-A312CE37EF7E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74F118-2B48-4F22-9E1C-F53160B711F0}">
      <dsp:nvSpPr>
        <dsp:cNvPr id="0" name=""/>
        <dsp:cNvSpPr/>
      </dsp:nvSpPr>
      <dsp:spPr>
        <a:xfrm>
          <a:off x="475299" y="1580739"/>
          <a:ext cx="106584" cy="457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759F69-E502-475A-B134-2B5C72447D82}">
      <dsp:nvSpPr>
        <dsp:cNvPr id="0" name=""/>
        <dsp:cNvSpPr/>
      </dsp:nvSpPr>
      <dsp:spPr>
        <a:xfrm>
          <a:off x="1057183" y="1145944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Include roles (Product Owner, Scrum Master, Development Team), artifacts (Product Backlog, Sprint Backlog, Increment), and ceremonies (Sprint Planning, Daily Standup, Sprint Review, Sprint Retrospective) of project. </a:t>
          </a:r>
          <a:endParaRPr lang="en-US" sz="1600" kern="1200" dirty="0"/>
        </a:p>
      </dsp:txBody>
      <dsp:txXfrm>
        <a:off x="1057183" y="1145944"/>
        <a:ext cx="10158051" cy="915310"/>
      </dsp:txXfrm>
    </dsp:sp>
    <dsp:sp modelId="{C38B7F91-FFD2-45AD-9094-4C991A33059E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6BE351-406D-4BBC-B3AF-7B40573A482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CA17C7-4557-4DC0-9299-2E21257631B1}">
      <dsp:nvSpPr>
        <dsp:cNvPr id="0" name=""/>
        <dsp:cNvSpPr/>
      </dsp:nvSpPr>
      <dsp:spPr>
        <a:xfrm>
          <a:off x="1057183" y="2290082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Kanban</a:t>
          </a:r>
        </a:p>
      </dsp:txBody>
      <dsp:txXfrm>
        <a:off x="1057183" y="2290082"/>
        <a:ext cx="10158051" cy="915310"/>
      </dsp:txXfrm>
    </dsp:sp>
    <dsp:sp modelId="{FE677134-CC79-4798-98DB-2BB6A48E2A99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B05FC4-E1D3-4C3D-8FEE-0DB0533B6911}">
      <dsp:nvSpPr>
        <dsp:cNvPr id="0" name=""/>
        <dsp:cNvSpPr/>
      </dsp:nvSpPr>
      <dsp:spPr>
        <a:xfrm>
          <a:off x="276881" y="3820866"/>
          <a:ext cx="503420" cy="142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7E1FC-52F2-4AED-B677-588AC2417844}">
      <dsp:nvSpPr>
        <dsp:cNvPr id="0" name=""/>
        <dsp:cNvSpPr/>
      </dsp:nvSpPr>
      <dsp:spPr>
        <a:xfrm>
          <a:off x="1057183" y="3434221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Emphasizes visualizing the workflow on a Kanban board, where work items move through different stages (columns) from the backlog to completion.</a:t>
          </a:r>
        </a:p>
      </dsp:txBody>
      <dsp:txXfrm>
        <a:off x="1057183" y="3434221"/>
        <a:ext cx="1015805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839449"/>
            <a:ext cx="7639812" cy="989351"/>
          </a:xfrm>
        </p:spPr>
        <p:txBody>
          <a:bodyPr/>
          <a:lstStyle/>
          <a:p>
            <a:r>
              <a:rPr lang="en-US" sz="4800" dirty="0"/>
              <a:t>Access Provider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478" y="2421082"/>
            <a:ext cx="8353044" cy="23899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Presented By-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DEBLINA KARMAKAR (1427965)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INDRANIL SAHA (1427190)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ANKITA BHOSALE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NASIR ISAQ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TIEN SON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  <a:cs typeface="Aldhabi" panose="020F0502020204030204" pitchFamily="2" charset="-78"/>
            </a:endParaRP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  <a:cs typeface="Aldhabi" panose="020F0502020204030204" pitchFamily="2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F1CCD2-5492-A6EC-773C-51901427C134}"/>
              </a:ext>
            </a:extLst>
          </p:cNvPr>
          <p:cNvSpPr txBox="1">
            <a:spLocks/>
          </p:cNvSpPr>
          <p:nvPr/>
        </p:nvSpPr>
        <p:spPr>
          <a:xfrm>
            <a:off x="2071878" y="4914900"/>
            <a:ext cx="8353044" cy="144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Examined By-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Prof. Dr. PATRICK WACHT   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Aldhabi" panose="020F0502020204030204" pitchFamily="2" charset="-78"/>
              </a:rPr>
              <a:t>                 </a:t>
            </a:r>
            <a:endParaRPr lang="en-US" dirty="0">
              <a:latin typeface="Algerian" panose="04020705040A02060702" pitchFamily="82" charset="0"/>
              <a:cs typeface="Aldhabi" panose="020F0502020204030204" pitchFamily="2" charset="-78"/>
            </a:endParaRPr>
          </a:p>
          <a:p>
            <a:endParaRPr lang="en-US" dirty="0">
              <a:latin typeface="Algerian" panose="04020705040A02060702" pitchFamily="82" charset="0"/>
              <a:cs typeface="Aldhabi" panose="020F05020202040302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9B681-C90E-CC4B-016D-98B1EA9E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368" y="5868649"/>
            <a:ext cx="2145632" cy="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6AB81A-D2BB-940B-AE77-D06C96B6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444502"/>
            <a:ext cx="7781544" cy="912812"/>
          </a:xfrm>
        </p:spPr>
        <p:txBody>
          <a:bodyPr>
            <a:normAutofit fontScale="90000"/>
          </a:bodyPr>
          <a:lstStyle/>
          <a:p>
            <a:r>
              <a:rPr lang="en-GB" dirty="0"/>
              <a:t>Second Use Case Diagram 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9E263-A4A2-5F6A-6A85-8C2447AD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50721-54CC-8768-2933-1781314A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5842000"/>
            <a:ext cx="2095500" cy="101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BD02D2-919C-8666-CCE7-8296E52662BC}"/>
              </a:ext>
            </a:extLst>
          </p:cNvPr>
          <p:cNvSpPr/>
          <p:nvPr/>
        </p:nvSpPr>
        <p:spPr>
          <a:xfrm>
            <a:off x="1041400" y="2590800"/>
            <a:ext cx="2260600" cy="1181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  <a:endParaRPr lang="en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04757B-7791-31AC-5FCD-35B380834530}"/>
              </a:ext>
            </a:extLst>
          </p:cNvPr>
          <p:cNvSpPr/>
          <p:nvPr/>
        </p:nvSpPr>
        <p:spPr>
          <a:xfrm>
            <a:off x="4536948" y="1453358"/>
            <a:ext cx="2438400" cy="10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Access Open Services</a:t>
            </a:r>
            <a:endParaRPr lang="en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CC20AD-5036-1CDA-DB6D-7F19AD1B92CC}"/>
              </a:ext>
            </a:extLst>
          </p:cNvPr>
          <p:cNvSpPr/>
          <p:nvPr/>
        </p:nvSpPr>
        <p:spPr>
          <a:xfrm>
            <a:off x="6686296" y="2565402"/>
            <a:ext cx="2438400" cy="10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Employees</a:t>
            </a:r>
            <a:endParaRPr lang="en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81B97-548F-1DA6-F0B9-B9070A508FBF}"/>
              </a:ext>
            </a:extLst>
          </p:cNvPr>
          <p:cNvSpPr/>
          <p:nvPr/>
        </p:nvSpPr>
        <p:spPr>
          <a:xfrm>
            <a:off x="6568948" y="3937000"/>
            <a:ext cx="2555748" cy="1320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Negotiate</a:t>
            </a:r>
            <a:r>
              <a:rPr lang="en-GB" dirty="0"/>
              <a:t>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Offer Employees</a:t>
            </a:r>
            <a:endParaRPr lang="en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DF4FBE-B526-CDF5-CFA2-65493F37DB9D}"/>
              </a:ext>
            </a:extLst>
          </p:cNvPr>
          <p:cNvSpPr/>
          <p:nvPr/>
        </p:nvSpPr>
        <p:spPr>
          <a:xfrm>
            <a:off x="3937000" y="4826000"/>
            <a:ext cx="2438400" cy="10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Logout</a:t>
            </a:r>
            <a:endParaRPr lang="en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926252-675F-0EF7-395B-A443DA942ACD}"/>
              </a:ext>
            </a:extLst>
          </p:cNvPr>
          <p:cNvCxnSpPr/>
          <p:nvPr/>
        </p:nvCxnSpPr>
        <p:spPr>
          <a:xfrm flipV="1">
            <a:off x="3403600" y="2222500"/>
            <a:ext cx="990600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9B71-55A3-1C65-BE6C-15A4568E3755}"/>
              </a:ext>
            </a:extLst>
          </p:cNvPr>
          <p:cNvCxnSpPr>
            <a:cxnSpLocks/>
          </p:cNvCxnSpPr>
          <p:nvPr/>
        </p:nvCxnSpPr>
        <p:spPr>
          <a:xfrm>
            <a:off x="3502152" y="3937000"/>
            <a:ext cx="1034796" cy="6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6BE62-B25A-D062-104C-359C3BE8B41D}"/>
              </a:ext>
            </a:extLst>
          </p:cNvPr>
          <p:cNvCxnSpPr>
            <a:cxnSpLocks/>
          </p:cNvCxnSpPr>
          <p:nvPr/>
        </p:nvCxnSpPr>
        <p:spPr>
          <a:xfrm>
            <a:off x="3654298" y="3581402"/>
            <a:ext cx="2679700" cy="53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63CD60-E978-702D-795E-44F4D79B56C5}"/>
              </a:ext>
            </a:extLst>
          </p:cNvPr>
          <p:cNvCxnSpPr>
            <a:cxnSpLocks/>
          </p:cNvCxnSpPr>
          <p:nvPr/>
        </p:nvCxnSpPr>
        <p:spPr>
          <a:xfrm flipV="1">
            <a:off x="3692398" y="3095632"/>
            <a:ext cx="2683002" cy="20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7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2" y="3429000"/>
            <a:ext cx="4945598" cy="1243584"/>
          </a:xfrm>
        </p:spPr>
        <p:txBody>
          <a:bodyPr anchor="ctr">
            <a:normAutofit/>
          </a:bodyPr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74E15-9479-F319-F56A-D9FAEA5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GB"/>
              <a:t>AGENDA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814F8-8D9A-D504-322A-0BEC4D4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B0903-9D28-0F01-CDB9-858AC820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Definition of Agile Software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Agile Methodologies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Advantages of Scrum &amp; Kanban in Agile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Use case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F239C-3C7D-DF9D-FFF0-391B9946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242" y="5955632"/>
            <a:ext cx="2193758" cy="9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8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28600"/>
            <a:ext cx="8239160" cy="8312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Definition of Agile software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361210"/>
            <a:ext cx="9714669" cy="10494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Iterative and flexible approach in the world of software development against traditional linear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F43CC0-8EED-524D-15C7-FBF41AEEDEF2}"/>
              </a:ext>
            </a:extLst>
          </p:cNvPr>
          <p:cNvSpPr/>
          <p:nvPr/>
        </p:nvSpPr>
        <p:spPr>
          <a:xfrm>
            <a:off x="997526" y="2795155"/>
            <a:ext cx="5101936" cy="27847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sz="24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3748-9243-88D2-DF5A-EFE9A180F12A}"/>
              </a:ext>
            </a:extLst>
          </p:cNvPr>
          <p:cNvSpPr txBox="1"/>
          <p:nvPr/>
        </p:nvSpPr>
        <p:spPr>
          <a:xfrm>
            <a:off x="1381991" y="3169228"/>
            <a:ext cx="40212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Iterative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Adaptability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Continuous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End user involvement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</a:rPr>
              <a:t>Interaction between Teams</a:t>
            </a:r>
          </a:p>
          <a:p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01EF1-D119-2253-F03B-CCBB74E1BC4A}"/>
              </a:ext>
            </a:extLst>
          </p:cNvPr>
          <p:cNvSpPr txBox="1"/>
          <p:nvPr/>
        </p:nvSpPr>
        <p:spPr>
          <a:xfrm>
            <a:off x="997526" y="2295938"/>
            <a:ext cx="25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Technologies</a:t>
            </a:r>
            <a:endParaRPr lang="en-DE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656874-B0BC-E58F-1480-D7F06E80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6027820"/>
            <a:ext cx="1975253" cy="8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Agile Methodologies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0A2EF50F-B04A-9575-957C-4B03B6496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1371"/>
              </p:ext>
            </p:extLst>
          </p:nvPr>
        </p:nvGraphicFramePr>
        <p:xfrm>
          <a:off x="488382" y="1565079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19FCD6-984D-02C6-8BC2-EBCC9EEF7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3095" y="6124074"/>
            <a:ext cx="1868904" cy="7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AF4A-28AE-ADC2-7F9A-A25CE603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of using Scrum in Agile</a:t>
            </a:r>
            <a:endParaRPr lang="en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AE392-18FB-9984-88C8-C040A2B7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54ED8BA-02C9-D14F-302C-6D3634C50B02}"/>
              </a:ext>
            </a:extLst>
          </p:cNvPr>
          <p:cNvSpPr/>
          <p:nvPr/>
        </p:nvSpPr>
        <p:spPr>
          <a:xfrm>
            <a:off x="964642" y="1728316"/>
            <a:ext cx="9877529" cy="385856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12C14-D0A5-05E4-BDD3-7CA8FA831E1D}"/>
              </a:ext>
            </a:extLst>
          </p:cNvPr>
          <p:cNvSpPr txBox="1"/>
          <p:nvPr/>
        </p:nvSpPr>
        <p:spPr>
          <a:xfrm>
            <a:off x="1609411" y="2180493"/>
            <a:ext cx="91121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Predictability and Transparency for project progress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Permits modifications to the project's objectives, priorities, and requirements at each sprint.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Culture of continuous Improvement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Sprint Reviews facilitates feedback and adjustment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ommunication fosters a shared understanding of project goals among team members.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0" dirty="0">
              <a:effectLst/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A45F28-FD8A-A9A3-84FE-ADE18873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32" y="5931568"/>
            <a:ext cx="1892968" cy="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AF4A-28AE-ADC2-7F9A-A25CE603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of using Kanban in Agile</a:t>
            </a:r>
            <a:endParaRPr lang="en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AE392-18FB-9984-88C8-C040A2B7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54ED8BA-02C9-D14F-302C-6D3634C50B02}"/>
              </a:ext>
            </a:extLst>
          </p:cNvPr>
          <p:cNvSpPr/>
          <p:nvPr/>
        </p:nvSpPr>
        <p:spPr>
          <a:xfrm>
            <a:off x="964642" y="1728316"/>
            <a:ext cx="9877529" cy="385856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12C14-D0A5-05E4-BDD3-7CA8FA831E1D}"/>
              </a:ext>
            </a:extLst>
          </p:cNvPr>
          <p:cNvSpPr txBox="1"/>
          <p:nvPr/>
        </p:nvSpPr>
        <p:spPr>
          <a:xfrm>
            <a:off x="1619459" y="2635758"/>
            <a:ext cx="91121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Söhne"/>
              </a:rPr>
              <a:t>Flexibility and continuous flow based on priorities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Söhne"/>
              </a:rPr>
              <a:t>Reduced Work in Progress (WIP) and Bottlenecks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Efficient Resource Utilization on limiting WIP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Visual Management of task and Identify potential issues</a:t>
            </a:r>
            <a:endParaRPr lang="en-US" sz="2800" dirty="0">
              <a:latin typeface="Söhne"/>
            </a:endParaRPr>
          </a:p>
          <a:p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0" dirty="0">
              <a:effectLst/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43487-BBFB-4A92-9F36-97836C84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20" y="5847347"/>
            <a:ext cx="2277979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3F0F0-E2D7-1FE1-B222-2B940777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F8CB0-1B7E-44A3-30C1-E2D81F07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52400"/>
            <a:ext cx="7781544" cy="843419"/>
          </a:xfrm>
        </p:spPr>
        <p:txBody>
          <a:bodyPr>
            <a:normAutofit fontScale="90000"/>
          </a:bodyPr>
          <a:lstStyle/>
          <a:p>
            <a:br>
              <a:rPr lang="en-GB" sz="4000"/>
            </a:br>
            <a:r>
              <a:rPr lang="en-GB" sz="4000">
                <a:solidFill>
                  <a:schemeClr val="accent2">
                    <a:lumMod val="20000"/>
                    <a:lumOff val="80000"/>
                  </a:schemeClr>
                </a:solidFill>
              </a:rPr>
              <a:t>Kanban Board Visual</a:t>
            </a:r>
            <a:endParaRPr lang="en-DE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4187C-9C5A-1087-1E83-8F3DBEDD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205802"/>
            <a:ext cx="9029701" cy="4656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302751-75FF-C7D1-358F-93AD662B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653" y="5862180"/>
            <a:ext cx="2037346" cy="9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97D88-7493-4493-E7D6-71DFD593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B149FC-6B89-BA78-87E1-241A0742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74" y="333376"/>
            <a:ext cx="5918073" cy="8382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Requirements</a:t>
            </a:r>
            <a:endParaRPr lang="en-DE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20CBA-5946-162C-36EA-884A24C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5943600"/>
            <a:ext cx="2374232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76A1FB-7BDA-B707-8A28-82C6B22262F9}"/>
              </a:ext>
            </a:extLst>
          </p:cNvPr>
          <p:cNvSpPr/>
          <p:nvPr/>
        </p:nvSpPr>
        <p:spPr>
          <a:xfrm>
            <a:off x="1118937" y="1540042"/>
            <a:ext cx="8542421" cy="41508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C0E0C-9486-7F67-209E-10629C2A300B}"/>
              </a:ext>
            </a:extLst>
          </p:cNvPr>
          <p:cNvSpPr/>
          <p:nvPr/>
        </p:nvSpPr>
        <p:spPr>
          <a:xfrm>
            <a:off x="757989" y="1307433"/>
            <a:ext cx="10756232" cy="7018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login using authentication component and Provider Admin can edit provider credentials</a:t>
            </a:r>
            <a:endParaRPr lang="en-D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B24F9E-083C-859A-9F1E-1DEA61060827}"/>
              </a:ext>
            </a:extLst>
          </p:cNvPr>
          <p:cNvSpPr/>
          <p:nvPr/>
        </p:nvSpPr>
        <p:spPr>
          <a:xfrm>
            <a:off x="757989" y="2408824"/>
            <a:ext cx="10688051" cy="58704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can see master agreement and</a:t>
            </a:r>
            <a:r>
              <a:rPr lang="en-US" dirty="0"/>
              <a:t> provide an offer to establish the master agreement.</a:t>
            </a:r>
            <a:endParaRPr lang="en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9271C7-3550-42DA-8E53-884932F6345D}"/>
              </a:ext>
            </a:extLst>
          </p:cNvPr>
          <p:cNvSpPr/>
          <p:nvPr/>
        </p:nvSpPr>
        <p:spPr>
          <a:xfrm>
            <a:off x="757988" y="3358566"/>
            <a:ext cx="10641927" cy="58704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bid on open service requests and material request</a:t>
            </a:r>
            <a:endParaRPr lang="en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0D2C09-6D58-5607-AF82-1EF20DE45BD9}"/>
              </a:ext>
            </a:extLst>
          </p:cNvPr>
          <p:cNvSpPr/>
          <p:nvPr/>
        </p:nvSpPr>
        <p:spPr>
          <a:xfrm>
            <a:off x="757322" y="4280737"/>
            <a:ext cx="10641928" cy="6592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of employee profiles for service requests and responses to material requests</a:t>
            </a:r>
            <a:endParaRPr lang="en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0309F0-112C-CBE0-0056-ABDE279D03D3}"/>
              </a:ext>
            </a:extLst>
          </p:cNvPr>
          <p:cNvSpPr/>
          <p:nvPr/>
        </p:nvSpPr>
        <p:spPr>
          <a:xfrm>
            <a:off x="757323" y="5220952"/>
            <a:ext cx="10641927" cy="6592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accepts contract if offer has been chosen and negotiation can take place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54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B1DF-0FC3-8B0F-D20B-D9BF2D4F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63" y="335015"/>
            <a:ext cx="9577137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First Use Case Diagram </a:t>
            </a:r>
            <a:endParaRPr lang="en-DE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6B1D77-0984-A518-9E2D-3A6642AB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4D11A0-F22F-B1E4-89E0-6A68B228B96B}"/>
              </a:ext>
            </a:extLst>
          </p:cNvPr>
          <p:cNvSpPr/>
          <p:nvPr/>
        </p:nvSpPr>
        <p:spPr>
          <a:xfrm>
            <a:off x="4537073" y="2956062"/>
            <a:ext cx="1770646" cy="854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  <a:endParaRPr lang="en-DE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08437-B54A-AC03-54D5-5ABE38F33522}"/>
              </a:ext>
            </a:extLst>
          </p:cNvPr>
          <p:cNvSpPr/>
          <p:nvPr/>
        </p:nvSpPr>
        <p:spPr>
          <a:xfrm>
            <a:off x="995614" y="2139018"/>
            <a:ext cx="2245996" cy="10226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Bid Active MA</a:t>
            </a:r>
            <a:endParaRPr lang="en-DE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45BC7D-2CBF-CE88-D3BA-1D347AF73017}"/>
              </a:ext>
            </a:extLst>
          </p:cNvPr>
          <p:cNvSpPr/>
          <p:nvPr/>
        </p:nvSpPr>
        <p:spPr>
          <a:xfrm>
            <a:off x="7033459" y="1821822"/>
            <a:ext cx="2081463" cy="10226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Login</a:t>
            </a:r>
            <a:endParaRPr lang="en-DE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400F86-7928-F3D3-AF4F-E5182D8BCE2A}"/>
              </a:ext>
            </a:extLst>
          </p:cNvPr>
          <p:cNvSpPr/>
          <p:nvPr/>
        </p:nvSpPr>
        <p:spPr>
          <a:xfrm>
            <a:off x="4155365" y="1339909"/>
            <a:ext cx="2221915" cy="10226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Registration</a:t>
            </a:r>
            <a:endParaRPr lang="en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D745D1-FB4C-1F40-7566-4E2BEC336D90}"/>
              </a:ext>
            </a:extLst>
          </p:cNvPr>
          <p:cNvSpPr/>
          <p:nvPr/>
        </p:nvSpPr>
        <p:spPr>
          <a:xfrm>
            <a:off x="6421856" y="4722896"/>
            <a:ext cx="2693066" cy="10226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Access Master Agreement</a:t>
            </a:r>
            <a:endParaRPr lang="en-DE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782BF4-BF8E-6B62-28FD-C33BA260C617}"/>
              </a:ext>
            </a:extLst>
          </p:cNvPr>
          <p:cNvSpPr/>
          <p:nvPr/>
        </p:nvSpPr>
        <p:spPr>
          <a:xfrm>
            <a:off x="3468352" y="4862977"/>
            <a:ext cx="2081463" cy="10226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Daily Rate</a:t>
            </a:r>
            <a:endParaRPr lang="en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ADEE16-7CAB-866D-09B3-4187356756C6}"/>
              </a:ext>
            </a:extLst>
          </p:cNvPr>
          <p:cNvSpPr/>
          <p:nvPr/>
        </p:nvSpPr>
        <p:spPr>
          <a:xfrm>
            <a:off x="332376" y="3886940"/>
            <a:ext cx="2693065" cy="10226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Accept/Reject Master Agreement</a:t>
            </a:r>
            <a:endParaRPr lang="en-DE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73A11E-D2AE-C58E-3B56-7CE3AE7E8EF1}"/>
              </a:ext>
            </a:extLst>
          </p:cNvPr>
          <p:cNvSpPr/>
          <p:nvPr/>
        </p:nvSpPr>
        <p:spPr>
          <a:xfrm>
            <a:off x="8074190" y="3177146"/>
            <a:ext cx="2081463" cy="10226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Edit Profile Info</a:t>
            </a:r>
            <a:endParaRPr lang="en-DE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7A1FCA-BC0D-267F-F9FE-940593F108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25441" y="2916921"/>
            <a:ext cx="1511632" cy="466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317C90-42DA-D8EE-A10F-B5BC1FCC577A}"/>
              </a:ext>
            </a:extLst>
          </p:cNvPr>
          <p:cNvCxnSpPr>
            <a:cxnSpLocks/>
          </p:cNvCxnSpPr>
          <p:nvPr/>
        </p:nvCxnSpPr>
        <p:spPr>
          <a:xfrm flipV="1">
            <a:off x="5361926" y="2472332"/>
            <a:ext cx="0" cy="3721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BC00C-D84B-ECA6-AF25-8F5BDA10E0CB}"/>
              </a:ext>
            </a:extLst>
          </p:cNvPr>
          <p:cNvCxnSpPr>
            <a:cxnSpLocks/>
          </p:cNvCxnSpPr>
          <p:nvPr/>
        </p:nvCxnSpPr>
        <p:spPr>
          <a:xfrm flipH="1">
            <a:off x="3069936" y="3688488"/>
            <a:ext cx="1439147" cy="56480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077AF1-FF54-B883-61A2-69D7A3EE5F8A}"/>
              </a:ext>
            </a:extLst>
          </p:cNvPr>
          <p:cNvCxnSpPr>
            <a:cxnSpLocks/>
          </p:cNvCxnSpPr>
          <p:nvPr/>
        </p:nvCxnSpPr>
        <p:spPr>
          <a:xfrm>
            <a:off x="5901028" y="3849445"/>
            <a:ext cx="1132431" cy="80769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81D9A-C86F-2F07-B181-620485AE6AC2}"/>
              </a:ext>
            </a:extLst>
          </p:cNvPr>
          <p:cNvCxnSpPr>
            <a:cxnSpLocks/>
          </p:cNvCxnSpPr>
          <p:nvPr/>
        </p:nvCxnSpPr>
        <p:spPr>
          <a:xfrm flipH="1">
            <a:off x="4509083" y="3886940"/>
            <a:ext cx="714916" cy="8535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AB6D7-2847-F751-B04E-DDEEDA708CA8}"/>
              </a:ext>
            </a:extLst>
          </p:cNvPr>
          <p:cNvCxnSpPr>
            <a:cxnSpLocks/>
          </p:cNvCxnSpPr>
          <p:nvPr/>
        </p:nvCxnSpPr>
        <p:spPr>
          <a:xfrm flipV="1">
            <a:off x="6377280" y="2650360"/>
            <a:ext cx="656179" cy="39406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509DB-68DD-DEA9-C76F-72C141892185}"/>
              </a:ext>
            </a:extLst>
          </p:cNvPr>
          <p:cNvCxnSpPr>
            <a:cxnSpLocks/>
          </p:cNvCxnSpPr>
          <p:nvPr/>
        </p:nvCxnSpPr>
        <p:spPr>
          <a:xfrm>
            <a:off x="6388702" y="3559111"/>
            <a:ext cx="1581524" cy="9041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AC76B9B-6B5E-F9B0-1DEC-0E6BCB3D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2" y="5827116"/>
            <a:ext cx="2205037" cy="1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369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Söhne</vt:lpstr>
      <vt:lpstr>Times New Roman</vt:lpstr>
      <vt:lpstr>Trade Gothic LT Pro</vt:lpstr>
      <vt:lpstr>Trebuchet MS</vt:lpstr>
      <vt:lpstr>Wingdings</vt:lpstr>
      <vt:lpstr>Office Theme</vt:lpstr>
      <vt:lpstr>Access Provider Platform</vt:lpstr>
      <vt:lpstr>AGENDA</vt:lpstr>
      <vt:lpstr>Definition of Agile software Development</vt:lpstr>
      <vt:lpstr>Agile Methodologies</vt:lpstr>
      <vt:lpstr>Advantages of using Scrum in Agile</vt:lpstr>
      <vt:lpstr>Advantages of using Kanban in Agile</vt:lpstr>
      <vt:lpstr> Kanban Board Visual</vt:lpstr>
      <vt:lpstr>Requirements</vt:lpstr>
      <vt:lpstr>First Use Case Diagram </vt:lpstr>
      <vt:lpstr>Second Use Case Diagram </vt:lpstr>
      <vt:lpstr>Thank You 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Provider Platform</dc:title>
  <dc:creator>Deblina Karmakar</dc:creator>
  <cp:lastModifiedBy>Deblina Karmakar</cp:lastModifiedBy>
  <cp:revision>32</cp:revision>
  <dcterms:created xsi:type="dcterms:W3CDTF">2024-01-10T12:32:05Z</dcterms:created>
  <dcterms:modified xsi:type="dcterms:W3CDTF">2024-01-10T19:56:45Z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