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0" r:id="rId7"/>
    <p:sldId id="258" r:id="rId8"/>
    <p:sldId id="310" r:id="rId9"/>
    <p:sldId id="311" r:id="rId10"/>
    <p:sldId id="312" r:id="rId11"/>
    <p:sldId id="313" r:id="rId12"/>
    <p:sldId id="314" r:id="rId13"/>
    <p:sldId id="291" r:id="rId14"/>
    <p:sldId id="287" r:id="rId15"/>
    <p:sldId id="290" r:id="rId16"/>
    <p:sldId id="315" r:id="rId17"/>
    <p:sldId id="316" r:id="rId18"/>
    <p:sldId id="294" r:id="rId19"/>
    <p:sldId id="317" r:id="rId20"/>
    <p:sldId id="318" r:id="rId21"/>
    <p:sldId id="319" r:id="rId22"/>
    <p:sldId id="320" r:id="rId23"/>
    <p:sldId id="30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14401-A39D-4D33-AF91-632B34B26F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E2A531-DB35-4690-B567-DD5318F33A72}">
      <dgm:prSet/>
      <dgm:spPr/>
      <dgm:t>
        <a:bodyPr/>
        <a:lstStyle/>
        <a:p>
          <a:pPr>
            <a:lnSpc>
              <a:spcPct val="100000"/>
            </a:lnSpc>
            <a:buSzPct val="123000"/>
            <a:buChar char="•"/>
          </a:pPr>
          <a:r>
            <a:rPr lang="en-US" dirty="0"/>
            <a:t>Red Pitaya STEM Lab is based on a system-on-a-chip (SoC) from the former company Xilinx.</a:t>
          </a:r>
        </a:p>
      </dgm:t>
    </dgm:pt>
    <dgm:pt modelId="{332B06BD-832B-4873-B851-FDD17E609C36}" type="parTrans" cxnId="{8CAF5459-C5AF-4259-905F-3A60E370E996}">
      <dgm:prSet/>
      <dgm:spPr/>
      <dgm:t>
        <a:bodyPr/>
        <a:lstStyle/>
        <a:p>
          <a:endParaRPr lang="en-US"/>
        </a:p>
      </dgm:t>
    </dgm:pt>
    <dgm:pt modelId="{FECC418B-5838-426F-A45A-9EA1B5F3EB5B}" type="sibTrans" cxnId="{8CAF5459-C5AF-4259-905F-3A60E370E996}">
      <dgm:prSet/>
      <dgm:spPr/>
      <dgm:t>
        <a:bodyPr/>
        <a:lstStyle/>
        <a:p>
          <a:endParaRPr lang="en-US"/>
        </a:p>
      </dgm:t>
    </dgm:pt>
    <dgm:pt modelId="{A61C777F-1B18-4ABB-AB84-6862993DA421}">
      <dgm:prSet custT="1"/>
      <dgm:spPr/>
      <dgm:t>
        <a:bodyPr/>
        <a:lstStyle/>
        <a:p>
          <a:pPr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US" sz="1400" dirty="0"/>
            <a:t>SoC integrates FPGA technology, offering customizable and powerful processing capabilities for various computational tasks.</a:t>
          </a:r>
        </a:p>
      </dgm:t>
    </dgm:pt>
    <dgm:pt modelId="{23881519-B5DD-45B9-AADD-F6207A7FDA71}" type="parTrans" cxnId="{907F5C6D-790A-479C-BFBD-17ABA1714EF1}">
      <dgm:prSet/>
      <dgm:spPr/>
      <dgm:t>
        <a:bodyPr/>
        <a:lstStyle/>
        <a:p>
          <a:endParaRPr lang="en-US"/>
        </a:p>
      </dgm:t>
    </dgm:pt>
    <dgm:pt modelId="{5DF0005D-4A65-4F90-B53F-99FD5773F7AC}" type="sibTrans" cxnId="{907F5C6D-790A-479C-BFBD-17ABA1714EF1}">
      <dgm:prSet/>
      <dgm:spPr/>
      <dgm:t>
        <a:bodyPr/>
        <a:lstStyle/>
        <a:p>
          <a:endParaRPr lang="en-US"/>
        </a:p>
      </dgm:t>
    </dgm:pt>
    <dgm:pt modelId="{CE88FF6B-C8BB-4105-91E0-DADE26460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Equipped with 2 analog RF inputs and outputs, supports a wide frequency range, alongside numerous digital I/O ports for versatile interfacing.</a:t>
          </a:r>
        </a:p>
      </dgm:t>
    </dgm:pt>
    <dgm:pt modelId="{C65E93E0-BF80-4338-9276-85B8497B8D3A}" type="parTrans" cxnId="{246525FF-61C4-496C-9EE5-A5A2735CDCF9}">
      <dgm:prSet/>
      <dgm:spPr/>
      <dgm:t>
        <a:bodyPr/>
        <a:lstStyle/>
        <a:p>
          <a:endParaRPr lang="en-US"/>
        </a:p>
      </dgm:t>
    </dgm:pt>
    <dgm:pt modelId="{DB8193E4-2F27-495D-854F-8E8F4C44CCA0}" type="sibTrans" cxnId="{246525FF-61C4-496C-9EE5-A5A2735CDCF9}">
      <dgm:prSet/>
      <dgm:spPr/>
      <dgm:t>
        <a:bodyPr/>
        <a:lstStyle/>
        <a:p>
          <a:endParaRPr lang="en-US"/>
        </a:p>
      </dgm:t>
    </dgm:pt>
    <dgm:pt modelId="{AD230CBF-5B76-4A26-81C9-06910C1B4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Provides Ethernet and Wi-Fi options for remote operation and data analysis, including USB connections for direct interfacing and programming.</a:t>
          </a:r>
        </a:p>
      </dgm:t>
    </dgm:pt>
    <dgm:pt modelId="{A4FDF1BF-5431-4201-AB37-2B44AF6CF03C}" type="parTrans" cxnId="{45E4DB3F-17AA-40DA-806C-8E7046970F65}">
      <dgm:prSet/>
      <dgm:spPr/>
      <dgm:t>
        <a:bodyPr/>
        <a:lstStyle/>
        <a:p>
          <a:endParaRPr lang="en-US"/>
        </a:p>
      </dgm:t>
    </dgm:pt>
    <dgm:pt modelId="{1C747898-FE6E-4647-87DE-0BFF73536EBB}" type="sibTrans" cxnId="{45E4DB3F-17AA-40DA-806C-8E7046970F65}">
      <dgm:prSet/>
      <dgm:spPr/>
      <dgm:t>
        <a:bodyPr/>
        <a:lstStyle/>
        <a:p>
          <a:endParaRPr lang="en-US"/>
        </a:p>
      </dgm:t>
    </dgm:pt>
    <dgm:pt modelId="{1E42CD6E-3ADB-485D-AD18-782CCCB20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Operates on an open-source Linux operating system.</a:t>
          </a:r>
        </a:p>
      </dgm:t>
    </dgm:pt>
    <dgm:pt modelId="{BF8A06D0-C401-4F8B-B7AA-B24D0EFF88D5}" type="parTrans" cxnId="{F27A56D4-241F-4B89-83E2-1C573F4618A5}">
      <dgm:prSet/>
      <dgm:spPr/>
      <dgm:t>
        <a:bodyPr/>
        <a:lstStyle/>
        <a:p>
          <a:endParaRPr lang="en-US"/>
        </a:p>
      </dgm:t>
    </dgm:pt>
    <dgm:pt modelId="{C39DB5CC-7DE5-48A5-A3DB-49E4CE9DC7BD}" type="sibTrans" cxnId="{F27A56D4-241F-4B89-83E2-1C573F4618A5}">
      <dgm:prSet/>
      <dgm:spPr/>
      <dgm:t>
        <a:bodyPr/>
        <a:lstStyle/>
        <a:p>
          <a:endParaRPr lang="en-US"/>
        </a:p>
      </dgm:t>
    </dgm:pt>
    <dgm:pt modelId="{EFC34528-14A1-45F9-BEEB-718A1E5F22D3}" type="pres">
      <dgm:prSet presAssocID="{CDC14401-A39D-4D33-AF91-632B34B26F13}" presName="root" presStyleCnt="0">
        <dgm:presLayoutVars>
          <dgm:dir/>
          <dgm:resizeHandles val="exact"/>
        </dgm:presLayoutVars>
      </dgm:prSet>
      <dgm:spPr/>
    </dgm:pt>
    <dgm:pt modelId="{6136AB8F-9795-4F08-B2F9-3591BF0C140C}" type="pres">
      <dgm:prSet presAssocID="{2AE2A531-DB35-4690-B567-DD5318F33A72}" presName="compNode" presStyleCnt="0"/>
      <dgm:spPr/>
    </dgm:pt>
    <dgm:pt modelId="{DA9B4AEE-B037-400B-8FD8-1A089723243F}" type="pres">
      <dgm:prSet presAssocID="{2AE2A531-DB35-4690-B567-DD5318F33A72}" presName="bgRect" presStyleLbl="bgShp" presStyleIdx="0" presStyleCnt="5"/>
      <dgm:spPr/>
    </dgm:pt>
    <dgm:pt modelId="{5702078C-2635-4C1E-A3BA-F128CDD8634A}" type="pres">
      <dgm:prSet presAssocID="{2AE2A531-DB35-4690-B567-DD5318F33A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 with solid fill"/>
        </a:ext>
      </dgm:extLst>
    </dgm:pt>
    <dgm:pt modelId="{CED89A7B-2C51-4902-9120-F14C1EC2470C}" type="pres">
      <dgm:prSet presAssocID="{2AE2A531-DB35-4690-B567-DD5318F33A72}" presName="spaceRect" presStyleCnt="0"/>
      <dgm:spPr/>
    </dgm:pt>
    <dgm:pt modelId="{D105A134-CCD2-44DA-94E1-C0D3AD270B0B}" type="pres">
      <dgm:prSet presAssocID="{2AE2A531-DB35-4690-B567-DD5318F33A72}" presName="parTx" presStyleLbl="revTx" presStyleIdx="0" presStyleCnt="5">
        <dgm:presLayoutVars>
          <dgm:chMax val="0"/>
          <dgm:chPref val="0"/>
        </dgm:presLayoutVars>
      </dgm:prSet>
      <dgm:spPr/>
    </dgm:pt>
    <dgm:pt modelId="{457FBE94-A8F8-41A3-8AA6-9EC835C2FF3F}" type="pres">
      <dgm:prSet presAssocID="{FECC418B-5838-426F-A45A-9EA1B5F3EB5B}" presName="sibTrans" presStyleCnt="0"/>
      <dgm:spPr/>
    </dgm:pt>
    <dgm:pt modelId="{BFD0AF47-3761-4131-9715-F71C687D6ECF}" type="pres">
      <dgm:prSet presAssocID="{A61C777F-1B18-4ABB-AB84-6862993DA421}" presName="compNode" presStyleCnt="0"/>
      <dgm:spPr/>
    </dgm:pt>
    <dgm:pt modelId="{825B9027-E7C4-408D-B2B1-D9E792BCAEE0}" type="pres">
      <dgm:prSet presAssocID="{A61C777F-1B18-4ABB-AB84-6862993DA421}" presName="bgRect" presStyleLbl="bgShp" presStyleIdx="1" presStyleCnt="5"/>
      <dgm:spPr/>
    </dgm:pt>
    <dgm:pt modelId="{B9AF3A75-5994-44D2-99E2-ABD4F18FC4B8}" type="pres">
      <dgm:prSet presAssocID="{A61C777F-1B18-4ABB-AB84-6862993DA421}" presName="iconRect" presStyleLbl="node1" presStyleIdx="1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F86FAD33-3176-4D79-B794-078CE77533BD}" type="pres">
      <dgm:prSet presAssocID="{A61C777F-1B18-4ABB-AB84-6862993DA421}" presName="spaceRect" presStyleCnt="0"/>
      <dgm:spPr/>
    </dgm:pt>
    <dgm:pt modelId="{3622AC55-754B-4BC2-A853-F6D0475DB518}" type="pres">
      <dgm:prSet presAssocID="{A61C777F-1B18-4ABB-AB84-6862993DA421}" presName="parTx" presStyleLbl="revTx" presStyleIdx="1" presStyleCnt="5">
        <dgm:presLayoutVars>
          <dgm:chMax val="0"/>
          <dgm:chPref val="0"/>
        </dgm:presLayoutVars>
      </dgm:prSet>
      <dgm:spPr/>
    </dgm:pt>
    <dgm:pt modelId="{EA3D1E09-8EB0-41F0-94C1-45F3809B98C6}" type="pres">
      <dgm:prSet presAssocID="{5DF0005D-4A65-4F90-B53F-99FD5773F7AC}" presName="sibTrans" presStyleCnt="0"/>
      <dgm:spPr/>
    </dgm:pt>
    <dgm:pt modelId="{A3B8F083-24F8-48D1-963B-7D4779C3E4FC}" type="pres">
      <dgm:prSet presAssocID="{CE88FF6B-C8BB-4105-91E0-DADE264606E7}" presName="compNode" presStyleCnt="0"/>
      <dgm:spPr/>
    </dgm:pt>
    <dgm:pt modelId="{B849088C-DF31-4C71-A94F-358A1AA72035}" type="pres">
      <dgm:prSet presAssocID="{CE88FF6B-C8BB-4105-91E0-DADE264606E7}" presName="bgRect" presStyleLbl="bgShp" presStyleIdx="2" presStyleCnt="5"/>
      <dgm:spPr/>
    </dgm:pt>
    <dgm:pt modelId="{0BCD86F0-3B1F-4BBA-A7A2-457AA6F5175F}" type="pres">
      <dgm:prSet presAssocID="{CE88FF6B-C8BB-4105-91E0-DADE264606E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 outline"/>
        </a:ext>
      </dgm:extLst>
    </dgm:pt>
    <dgm:pt modelId="{16E1D9DC-F3B4-4A03-803C-18DE394D490C}" type="pres">
      <dgm:prSet presAssocID="{CE88FF6B-C8BB-4105-91E0-DADE264606E7}" presName="spaceRect" presStyleCnt="0"/>
      <dgm:spPr/>
    </dgm:pt>
    <dgm:pt modelId="{02B10305-3107-4A54-B467-72EEDC2AB2FF}" type="pres">
      <dgm:prSet presAssocID="{CE88FF6B-C8BB-4105-91E0-DADE264606E7}" presName="parTx" presStyleLbl="revTx" presStyleIdx="2" presStyleCnt="5">
        <dgm:presLayoutVars>
          <dgm:chMax val="0"/>
          <dgm:chPref val="0"/>
        </dgm:presLayoutVars>
      </dgm:prSet>
      <dgm:spPr/>
    </dgm:pt>
    <dgm:pt modelId="{ACF5632D-D878-4E2B-8F53-8C75C6D1CFDF}" type="pres">
      <dgm:prSet presAssocID="{DB8193E4-2F27-495D-854F-8E8F4C44CCA0}" presName="sibTrans" presStyleCnt="0"/>
      <dgm:spPr/>
    </dgm:pt>
    <dgm:pt modelId="{B98C4217-683D-4B35-AE31-D59F33AADB40}" type="pres">
      <dgm:prSet presAssocID="{AD230CBF-5B76-4A26-81C9-06910C1B4A63}" presName="compNode" presStyleCnt="0"/>
      <dgm:spPr/>
    </dgm:pt>
    <dgm:pt modelId="{062FA3B5-A900-4EAF-BC64-0E77DFD25D12}" type="pres">
      <dgm:prSet presAssocID="{AD230CBF-5B76-4A26-81C9-06910C1B4A63}" presName="bgRect" presStyleLbl="bgShp" presStyleIdx="3" presStyleCnt="5"/>
      <dgm:spPr/>
    </dgm:pt>
    <dgm:pt modelId="{4E2D9DEC-DDCD-48F2-980B-DD4056E79572}" type="pres">
      <dgm:prSet presAssocID="{AD230CBF-5B76-4A26-81C9-06910C1B4A63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1C13EF-BED9-471C-BFCC-1242D091C572}" type="pres">
      <dgm:prSet presAssocID="{AD230CBF-5B76-4A26-81C9-06910C1B4A63}" presName="spaceRect" presStyleCnt="0"/>
      <dgm:spPr/>
    </dgm:pt>
    <dgm:pt modelId="{242897B7-9528-4A27-8ECF-CA1926D8BFCB}" type="pres">
      <dgm:prSet presAssocID="{AD230CBF-5B76-4A26-81C9-06910C1B4A63}" presName="parTx" presStyleLbl="revTx" presStyleIdx="3" presStyleCnt="5">
        <dgm:presLayoutVars>
          <dgm:chMax val="0"/>
          <dgm:chPref val="0"/>
        </dgm:presLayoutVars>
      </dgm:prSet>
      <dgm:spPr/>
    </dgm:pt>
    <dgm:pt modelId="{60194FEE-C559-4329-B104-05F4F218B088}" type="pres">
      <dgm:prSet presAssocID="{1C747898-FE6E-4647-87DE-0BFF73536EBB}" presName="sibTrans" presStyleCnt="0"/>
      <dgm:spPr/>
    </dgm:pt>
    <dgm:pt modelId="{4C940738-CD76-431A-8645-36AD080467A4}" type="pres">
      <dgm:prSet presAssocID="{1E42CD6E-3ADB-485D-AD18-782CCCB20E5F}" presName="compNode" presStyleCnt="0"/>
      <dgm:spPr/>
    </dgm:pt>
    <dgm:pt modelId="{0633ED4B-727B-4DF7-9955-F9DBC608ED97}" type="pres">
      <dgm:prSet presAssocID="{1E42CD6E-3ADB-485D-AD18-782CCCB20E5F}" presName="bgRect" presStyleLbl="bgShp" presStyleIdx="4" presStyleCnt="5"/>
      <dgm:spPr/>
    </dgm:pt>
    <dgm:pt modelId="{A94C51E4-0718-40A9-A5D4-5C15ED21A508}" type="pres">
      <dgm:prSet presAssocID="{1E42CD6E-3ADB-485D-AD18-782CCCB20E5F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3781CEE-F6CE-42C8-A18E-11865CF08D4B}" type="pres">
      <dgm:prSet presAssocID="{1E42CD6E-3ADB-485D-AD18-782CCCB20E5F}" presName="spaceRect" presStyleCnt="0"/>
      <dgm:spPr/>
    </dgm:pt>
    <dgm:pt modelId="{424EA9ED-F28D-4D5A-B987-4909C95BCB9A}" type="pres">
      <dgm:prSet presAssocID="{1E42CD6E-3ADB-485D-AD18-782CCCB20E5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160901-9BDB-4A1F-AF7B-B15EF2EA26BB}" type="presOf" srcId="{1E42CD6E-3ADB-485D-AD18-782CCCB20E5F}" destId="{424EA9ED-F28D-4D5A-B987-4909C95BCB9A}" srcOrd="0" destOrd="0" presId="urn:microsoft.com/office/officeart/2018/2/layout/IconVerticalSolidList"/>
    <dgm:cxn modelId="{45E4DB3F-17AA-40DA-806C-8E7046970F65}" srcId="{CDC14401-A39D-4D33-AF91-632B34B26F13}" destId="{AD230CBF-5B76-4A26-81C9-06910C1B4A63}" srcOrd="3" destOrd="0" parTransId="{A4FDF1BF-5431-4201-AB37-2B44AF6CF03C}" sibTransId="{1C747898-FE6E-4647-87DE-0BFF73536EBB}"/>
    <dgm:cxn modelId="{907F5C6D-790A-479C-BFBD-17ABA1714EF1}" srcId="{CDC14401-A39D-4D33-AF91-632B34B26F13}" destId="{A61C777F-1B18-4ABB-AB84-6862993DA421}" srcOrd="1" destOrd="0" parTransId="{23881519-B5DD-45B9-AADD-F6207A7FDA71}" sibTransId="{5DF0005D-4A65-4F90-B53F-99FD5773F7AC}"/>
    <dgm:cxn modelId="{8CAF5459-C5AF-4259-905F-3A60E370E996}" srcId="{CDC14401-A39D-4D33-AF91-632B34B26F13}" destId="{2AE2A531-DB35-4690-B567-DD5318F33A72}" srcOrd="0" destOrd="0" parTransId="{332B06BD-832B-4873-B851-FDD17E609C36}" sibTransId="{FECC418B-5838-426F-A45A-9EA1B5F3EB5B}"/>
    <dgm:cxn modelId="{E3ED057A-80A4-4447-B700-1343CBAEEDA8}" type="presOf" srcId="{2AE2A531-DB35-4690-B567-DD5318F33A72}" destId="{D105A134-CCD2-44DA-94E1-C0D3AD270B0B}" srcOrd="0" destOrd="0" presId="urn:microsoft.com/office/officeart/2018/2/layout/IconVerticalSolidList"/>
    <dgm:cxn modelId="{672C518D-943B-452E-8F1D-A24404B44C87}" type="presOf" srcId="{AD230CBF-5B76-4A26-81C9-06910C1B4A63}" destId="{242897B7-9528-4A27-8ECF-CA1926D8BFCB}" srcOrd="0" destOrd="0" presId="urn:microsoft.com/office/officeart/2018/2/layout/IconVerticalSolidList"/>
    <dgm:cxn modelId="{13F720B9-52D4-45A7-BD90-B4723AE06911}" type="presOf" srcId="{A61C777F-1B18-4ABB-AB84-6862993DA421}" destId="{3622AC55-754B-4BC2-A853-F6D0475DB518}" srcOrd="0" destOrd="0" presId="urn:microsoft.com/office/officeart/2018/2/layout/IconVerticalSolidList"/>
    <dgm:cxn modelId="{F27A56D4-241F-4B89-83E2-1C573F4618A5}" srcId="{CDC14401-A39D-4D33-AF91-632B34B26F13}" destId="{1E42CD6E-3ADB-485D-AD18-782CCCB20E5F}" srcOrd="4" destOrd="0" parTransId="{BF8A06D0-C401-4F8B-B7AA-B24D0EFF88D5}" sibTransId="{C39DB5CC-7DE5-48A5-A3DB-49E4CE9DC7BD}"/>
    <dgm:cxn modelId="{DD99E1DD-3B16-4FC9-A6FB-43C345E3C840}" type="presOf" srcId="{CE88FF6B-C8BB-4105-91E0-DADE264606E7}" destId="{02B10305-3107-4A54-B467-72EEDC2AB2FF}" srcOrd="0" destOrd="0" presId="urn:microsoft.com/office/officeart/2018/2/layout/IconVerticalSolidList"/>
    <dgm:cxn modelId="{BA4919DF-464C-4AED-AD54-1116DA8B40AC}" type="presOf" srcId="{CDC14401-A39D-4D33-AF91-632B34B26F13}" destId="{EFC34528-14A1-45F9-BEEB-718A1E5F22D3}" srcOrd="0" destOrd="0" presId="urn:microsoft.com/office/officeart/2018/2/layout/IconVerticalSolidList"/>
    <dgm:cxn modelId="{246525FF-61C4-496C-9EE5-A5A2735CDCF9}" srcId="{CDC14401-A39D-4D33-AF91-632B34B26F13}" destId="{CE88FF6B-C8BB-4105-91E0-DADE264606E7}" srcOrd="2" destOrd="0" parTransId="{C65E93E0-BF80-4338-9276-85B8497B8D3A}" sibTransId="{DB8193E4-2F27-495D-854F-8E8F4C44CCA0}"/>
    <dgm:cxn modelId="{103308A3-C88E-4E91-AC5B-90AE026D53A0}" type="presParOf" srcId="{EFC34528-14A1-45F9-BEEB-718A1E5F22D3}" destId="{6136AB8F-9795-4F08-B2F9-3591BF0C140C}" srcOrd="0" destOrd="0" presId="urn:microsoft.com/office/officeart/2018/2/layout/IconVerticalSolidList"/>
    <dgm:cxn modelId="{9887364D-EA09-4513-831C-93C047D99DBF}" type="presParOf" srcId="{6136AB8F-9795-4F08-B2F9-3591BF0C140C}" destId="{DA9B4AEE-B037-400B-8FD8-1A089723243F}" srcOrd="0" destOrd="0" presId="urn:microsoft.com/office/officeart/2018/2/layout/IconVerticalSolidList"/>
    <dgm:cxn modelId="{539D6974-6FEC-4274-AFDD-A495DC1245ED}" type="presParOf" srcId="{6136AB8F-9795-4F08-B2F9-3591BF0C140C}" destId="{5702078C-2635-4C1E-A3BA-F128CDD8634A}" srcOrd="1" destOrd="0" presId="urn:microsoft.com/office/officeart/2018/2/layout/IconVerticalSolidList"/>
    <dgm:cxn modelId="{86115496-630F-4217-9E69-5CA4B3481E60}" type="presParOf" srcId="{6136AB8F-9795-4F08-B2F9-3591BF0C140C}" destId="{CED89A7B-2C51-4902-9120-F14C1EC2470C}" srcOrd="2" destOrd="0" presId="urn:microsoft.com/office/officeart/2018/2/layout/IconVerticalSolidList"/>
    <dgm:cxn modelId="{4BE82EAF-7C9C-44D5-BC8B-CB738790BC7B}" type="presParOf" srcId="{6136AB8F-9795-4F08-B2F9-3591BF0C140C}" destId="{D105A134-CCD2-44DA-94E1-C0D3AD270B0B}" srcOrd="3" destOrd="0" presId="urn:microsoft.com/office/officeart/2018/2/layout/IconVerticalSolidList"/>
    <dgm:cxn modelId="{419971B0-9754-4877-8C9C-FBC2115F34EB}" type="presParOf" srcId="{EFC34528-14A1-45F9-BEEB-718A1E5F22D3}" destId="{457FBE94-A8F8-41A3-8AA6-9EC835C2FF3F}" srcOrd="1" destOrd="0" presId="urn:microsoft.com/office/officeart/2018/2/layout/IconVerticalSolidList"/>
    <dgm:cxn modelId="{2C0347CF-E8F1-4416-B5D9-BC609BA6B214}" type="presParOf" srcId="{EFC34528-14A1-45F9-BEEB-718A1E5F22D3}" destId="{BFD0AF47-3761-4131-9715-F71C687D6ECF}" srcOrd="2" destOrd="0" presId="urn:microsoft.com/office/officeart/2018/2/layout/IconVerticalSolidList"/>
    <dgm:cxn modelId="{387C413A-A02E-4301-8CCB-80210C340713}" type="presParOf" srcId="{BFD0AF47-3761-4131-9715-F71C687D6ECF}" destId="{825B9027-E7C4-408D-B2B1-D9E792BCAEE0}" srcOrd="0" destOrd="0" presId="urn:microsoft.com/office/officeart/2018/2/layout/IconVerticalSolidList"/>
    <dgm:cxn modelId="{7392BAE4-B20D-4AD9-9EB3-1C73785F6522}" type="presParOf" srcId="{BFD0AF47-3761-4131-9715-F71C687D6ECF}" destId="{B9AF3A75-5994-44D2-99E2-ABD4F18FC4B8}" srcOrd="1" destOrd="0" presId="urn:microsoft.com/office/officeart/2018/2/layout/IconVerticalSolidList"/>
    <dgm:cxn modelId="{C52C5D3F-E2E9-4051-A080-6609286D0BD1}" type="presParOf" srcId="{BFD0AF47-3761-4131-9715-F71C687D6ECF}" destId="{F86FAD33-3176-4D79-B794-078CE77533BD}" srcOrd="2" destOrd="0" presId="urn:microsoft.com/office/officeart/2018/2/layout/IconVerticalSolidList"/>
    <dgm:cxn modelId="{219D4CEB-C630-4AE9-84CC-F5BEC049672F}" type="presParOf" srcId="{BFD0AF47-3761-4131-9715-F71C687D6ECF}" destId="{3622AC55-754B-4BC2-A853-F6D0475DB518}" srcOrd="3" destOrd="0" presId="urn:microsoft.com/office/officeart/2018/2/layout/IconVerticalSolidList"/>
    <dgm:cxn modelId="{F67C70D5-808A-46D2-846F-27EAB547179A}" type="presParOf" srcId="{EFC34528-14A1-45F9-BEEB-718A1E5F22D3}" destId="{EA3D1E09-8EB0-41F0-94C1-45F3809B98C6}" srcOrd="3" destOrd="0" presId="urn:microsoft.com/office/officeart/2018/2/layout/IconVerticalSolidList"/>
    <dgm:cxn modelId="{6F7AC661-9717-4D4B-A299-34C4F99278D1}" type="presParOf" srcId="{EFC34528-14A1-45F9-BEEB-718A1E5F22D3}" destId="{A3B8F083-24F8-48D1-963B-7D4779C3E4FC}" srcOrd="4" destOrd="0" presId="urn:microsoft.com/office/officeart/2018/2/layout/IconVerticalSolidList"/>
    <dgm:cxn modelId="{BF901562-D48D-4D8E-B5BF-107C9D2BF2FA}" type="presParOf" srcId="{A3B8F083-24F8-48D1-963B-7D4779C3E4FC}" destId="{B849088C-DF31-4C71-A94F-358A1AA72035}" srcOrd="0" destOrd="0" presId="urn:microsoft.com/office/officeart/2018/2/layout/IconVerticalSolidList"/>
    <dgm:cxn modelId="{94F79221-E3C8-40CC-91A7-9B4D62BEBC04}" type="presParOf" srcId="{A3B8F083-24F8-48D1-963B-7D4779C3E4FC}" destId="{0BCD86F0-3B1F-4BBA-A7A2-457AA6F5175F}" srcOrd="1" destOrd="0" presId="urn:microsoft.com/office/officeart/2018/2/layout/IconVerticalSolidList"/>
    <dgm:cxn modelId="{3CC36549-F808-45C0-A892-40562BE019A3}" type="presParOf" srcId="{A3B8F083-24F8-48D1-963B-7D4779C3E4FC}" destId="{16E1D9DC-F3B4-4A03-803C-18DE394D490C}" srcOrd="2" destOrd="0" presId="urn:microsoft.com/office/officeart/2018/2/layout/IconVerticalSolidList"/>
    <dgm:cxn modelId="{E8039348-E745-4E50-A15C-E20032103FC2}" type="presParOf" srcId="{A3B8F083-24F8-48D1-963B-7D4779C3E4FC}" destId="{02B10305-3107-4A54-B467-72EEDC2AB2FF}" srcOrd="3" destOrd="0" presId="urn:microsoft.com/office/officeart/2018/2/layout/IconVerticalSolidList"/>
    <dgm:cxn modelId="{BA45A025-ED4D-4DD7-AA37-5ED7A831DD40}" type="presParOf" srcId="{EFC34528-14A1-45F9-BEEB-718A1E5F22D3}" destId="{ACF5632D-D878-4E2B-8F53-8C75C6D1CFDF}" srcOrd="5" destOrd="0" presId="urn:microsoft.com/office/officeart/2018/2/layout/IconVerticalSolidList"/>
    <dgm:cxn modelId="{FDD3615A-F911-4ADD-97BF-59BFB2FC5DFE}" type="presParOf" srcId="{EFC34528-14A1-45F9-BEEB-718A1E5F22D3}" destId="{B98C4217-683D-4B35-AE31-D59F33AADB40}" srcOrd="6" destOrd="0" presId="urn:microsoft.com/office/officeart/2018/2/layout/IconVerticalSolidList"/>
    <dgm:cxn modelId="{B22393F0-3952-4DF9-9D69-BB5118E394E6}" type="presParOf" srcId="{B98C4217-683D-4B35-AE31-D59F33AADB40}" destId="{062FA3B5-A900-4EAF-BC64-0E77DFD25D12}" srcOrd="0" destOrd="0" presId="urn:microsoft.com/office/officeart/2018/2/layout/IconVerticalSolidList"/>
    <dgm:cxn modelId="{8356EBAD-6E46-4750-ADAF-5B6B729EF4C3}" type="presParOf" srcId="{B98C4217-683D-4B35-AE31-D59F33AADB40}" destId="{4E2D9DEC-DDCD-48F2-980B-DD4056E79572}" srcOrd="1" destOrd="0" presId="urn:microsoft.com/office/officeart/2018/2/layout/IconVerticalSolidList"/>
    <dgm:cxn modelId="{5F6E588B-F77B-4784-AC2A-C9396C20D4F8}" type="presParOf" srcId="{B98C4217-683D-4B35-AE31-D59F33AADB40}" destId="{5B1C13EF-BED9-471C-BFCC-1242D091C572}" srcOrd="2" destOrd="0" presId="urn:microsoft.com/office/officeart/2018/2/layout/IconVerticalSolidList"/>
    <dgm:cxn modelId="{2A7B9C9C-9253-4342-B430-445202021C86}" type="presParOf" srcId="{B98C4217-683D-4B35-AE31-D59F33AADB40}" destId="{242897B7-9528-4A27-8ECF-CA1926D8BFCB}" srcOrd="3" destOrd="0" presId="urn:microsoft.com/office/officeart/2018/2/layout/IconVerticalSolidList"/>
    <dgm:cxn modelId="{CFCE9668-D47F-421F-8873-D1D8E48D3F14}" type="presParOf" srcId="{EFC34528-14A1-45F9-BEEB-718A1E5F22D3}" destId="{60194FEE-C559-4329-B104-05F4F218B088}" srcOrd="7" destOrd="0" presId="urn:microsoft.com/office/officeart/2018/2/layout/IconVerticalSolidList"/>
    <dgm:cxn modelId="{9B6EE8DE-9620-4310-A755-8001AED61078}" type="presParOf" srcId="{EFC34528-14A1-45F9-BEEB-718A1E5F22D3}" destId="{4C940738-CD76-431A-8645-36AD080467A4}" srcOrd="8" destOrd="0" presId="urn:microsoft.com/office/officeart/2018/2/layout/IconVerticalSolidList"/>
    <dgm:cxn modelId="{47FF112A-8DE5-49E6-AB62-4DF4C06BB31D}" type="presParOf" srcId="{4C940738-CD76-431A-8645-36AD080467A4}" destId="{0633ED4B-727B-4DF7-9955-F9DBC608ED97}" srcOrd="0" destOrd="0" presId="urn:microsoft.com/office/officeart/2018/2/layout/IconVerticalSolidList"/>
    <dgm:cxn modelId="{894D92D6-EB56-4A14-98D8-BF5FC6F6F686}" type="presParOf" srcId="{4C940738-CD76-431A-8645-36AD080467A4}" destId="{A94C51E4-0718-40A9-A5D4-5C15ED21A508}" srcOrd="1" destOrd="0" presId="urn:microsoft.com/office/officeart/2018/2/layout/IconVerticalSolidList"/>
    <dgm:cxn modelId="{26A27816-5280-4E29-9021-046FC64DD330}" type="presParOf" srcId="{4C940738-CD76-431A-8645-36AD080467A4}" destId="{D3781CEE-F6CE-42C8-A18E-11865CF08D4B}" srcOrd="2" destOrd="0" presId="urn:microsoft.com/office/officeart/2018/2/layout/IconVerticalSolidList"/>
    <dgm:cxn modelId="{600E21E2-6454-48A9-954E-06CB54E275C8}" type="presParOf" srcId="{4C940738-CD76-431A-8645-36AD080467A4}" destId="{424EA9ED-F28D-4D5A-B987-4909C95BCB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C14401-A39D-4D33-AF91-632B34B26F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E2A531-DB35-4690-B567-DD5318F33A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Ultrasonic Sensor SRF02 is a single transducer ultrasonic rangefinder in a tiny footprint PCB.</a:t>
          </a:r>
        </a:p>
      </dgm:t>
    </dgm:pt>
    <dgm:pt modelId="{332B06BD-832B-4873-B851-FDD17E609C36}" type="parTrans" cxnId="{8CAF5459-C5AF-4259-905F-3A60E370E996}">
      <dgm:prSet/>
      <dgm:spPr/>
      <dgm:t>
        <a:bodyPr/>
        <a:lstStyle/>
        <a:p>
          <a:endParaRPr lang="en-US"/>
        </a:p>
      </dgm:t>
    </dgm:pt>
    <dgm:pt modelId="{FECC418B-5838-426F-A45A-9EA1B5F3EB5B}" type="sibTrans" cxnId="{8CAF5459-C5AF-4259-905F-3A60E370E996}">
      <dgm:prSet/>
      <dgm:spPr/>
      <dgm:t>
        <a:bodyPr/>
        <a:lstStyle/>
        <a:p>
          <a:endParaRPr lang="en-US"/>
        </a:p>
      </dgm:t>
    </dgm:pt>
    <dgm:pt modelId="{A61C777F-1B18-4ABB-AB84-6862993DA4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Features a single transducer design, resulting in a minimum detection range of 15 cm due to its dual role in emission and reception</a:t>
          </a:r>
          <a:r>
            <a:rPr lang="en-US" sz="1700" b="0" i="0" dirty="0"/>
            <a:t>.</a:t>
          </a:r>
          <a:endParaRPr lang="en-US" sz="1700" dirty="0"/>
        </a:p>
      </dgm:t>
    </dgm:pt>
    <dgm:pt modelId="{23881519-B5DD-45B9-AADD-F6207A7FDA71}" type="parTrans" cxnId="{907F5C6D-790A-479C-BFBD-17ABA1714EF1}">
      <dgm:prSet/>
      <dgm:spPr/>
      <dgm:t>
        <a:bodyPr/>
        <a:lstStyle/>
        <a:p>
          <a:endParaRPr lang="en-US"/>
        </a:p>
      </dgm:t>
    </dgm:pt>
    <dgm:pt modelId="{5DF0005D-4A65-4F90-B53F-99FD5773F7AC}" type="sibTrans" cxnId="{907F5C6D-790A-479C-BFBD-17ABA1714EF1}">
      <dgm:prSet/>
      <dgm:spPr/>
      <dgm:t>
        <a:bodyPr/>
        <a:lstStyle/>
        <a:p>
          <a:endParaRPr lang="en-US"/>
        </a:p>
      </dgm:t>
    </dgm:pt>
    <dgm:pt modelId="{CE88FF6B-C8BB-4105-91E0-DADE264606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The system is adept at handling RF signals within a 50MHz frequency range, ensuring efficient transmission and reception.</a:t>
          </a:r>
          <a:endParaRPr lang="en-US" sz="1400" dirty="0"/>
        </a:p>
      </dgm:t>
    </dgm:pt>
    <dgm:pt modelId="{C65E93E0-BF80-4338-9276-85B8497B8D3A}" type="parTrans" cxnId="{246525FF-61C4-496C-9EE5-A5A2735CDCF9}">
      <dgm:prSet/>
      <dgm:spPr/>
      <dgm:t>
        <a:bodyPr/>
        <a:lstStyle/>
        <a:p>
          <a:endParaRPr lang="en-US"/>
        </a:p>
      </dgm:t>
    </dgm:pt>
    <dgm:pt modelId="{DB8193E4-2F27-495D-854F-8E8F4C44CCA0}" type="sibTrans" cxnId="{246525FF-61C4-496C-9EE5-A5A2735CDCF9}">
      <dgm:prSet/>
      <dgm:spPr/>
      <dgm:t>
        <a:bodyPr/>
        <a:lstStyle/>
        <a:p>
          <a:endParaRPr lang="en-US"/>
        </a:p>
      </dgm:t>
    </dgm:pt>
    <dgm:pt modelId="{AD230CBF-5B76-4A26-81C9-06910C1B4A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Red Pitaya's primary unit includes 16 digital I/O ports, 2 analog RF I/O ports, a micro-SD card slot, an RJ45 Ethernet socket, a USB port</a:t>
          </a:r>
          <a:r>
            <a:rPr lang="en-US" sz="1700" b="0" i="0" dirty="0"/>
            <a:t>.</a:t>
          </a:r>
          <a:endParaRPr lang="en-US" sz="1700" dirty="0"/>
        </a:p>
      </dgm:t>
    </dgm:pt>
    <dgm:pt modelId="{A4FDF1BF-5431-4201-AB37-2B44AF6CF03C}" type="parTrans" cxnId="{45E4DB3F-17AA-40DA-806C-8E7046970F65}">
      <dgm:prSet/>
      <dgm:spPr/>
      <dgm:t>
        <a:bodyPr/>
        <a:lstStyle/>
        <a:p>
          <a:endParaRPr lang="en-US"/>
        </a:p>
      </dgm:t>
    </dgm:pt>
    <dgm:pt modelId="{1C747898-FE6E-4647-87DE-0BFF73536EBB}" type="sibTrans" cxnId="{45E4DB3F-17AA-40DA-806C-8E7046970F65}">
      <dgm:prSet/>
      <dgm:spPr/>
      <dgm:t>
        <a:bodyPr/>
        <a:lstStyle/>
        <a:p>
          <a:endParaRPr lang="en-US"/>
        </a:p>
      </dgm:t>
    </dgm:pt>
    <dgm:pt modelId="{1E42CD6E-3ADB-485D-AD18-782CCCB20E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Equipped with a 5V power supply.</a:t>
          </a:r>
          <a:endParaRPr lang="en-US" sz="1400" dirty="0"/>
        </a:p>
      </dgm:t>
    </dgm:pt>
    <dgm:pt modelId="{BF8A06D0-C401-4F8B-B7AA-B24D0EFF88D5}" type="parTrans" cxnId="{F27A56D4-241F-4B89-83E2-1C573F4618A5}">
      <dgm:prSet/>
      <dgm:spPr/>
      <dgm:t>
        <a:bodyPr/>
        <a:lstStyle/>
        <a:p>
          <a:endParaRPr lang="en-US"/>
        </a:p>
      </dgm:t>
    </dgm:pt>
    <dgm:pt modelId="{C39DB5CC-7DE5-48A5-A3DB-49E4CE9DC7BD}" type="sibTrans" cxnId="{F27A56D4-241F-4B89-83E2-1C573F4618A5}">
      <dgm:prSet/>
      <dgm:spPr/>
      <dgm:t>
        <a:bodyPr/>
        <a:lstStyle/>
        <a:p>
          <a:endParaRPr lang="en-US"/>
        </a:p>
      </dgm:t>
    </dgm:pt>
    <dgm:pt modelId="{EFC34528-14A1-45F9-BEEB-718A1E5F22D3}" type="pres">
      <dgm:prSet presAssocID="{CDC14401-A39D-4D33-AF91-632B34B26F13}" presName="root" presStyleCnt="0">
        <dgm:presLayoutVars>
          <dgm:dir/>
          <dgm:resizeHandles val="exact"/>
        </dgm:presLayoutVars>
      </dgm:prSet>
      <dgm:spPr/>
    </dgm:pt>
    <dgm:pt modelId="{6136AB8F-9795-4F08-B2F9-3591BF0C140C}" type="pres">
      <dgm:prSet presAssocID="{2AE2A531-DB35-4690-B567-DD5318F33A72}" presName="compNode" presStyleCnt="0"/>
      <dgm:spPr/>
    </dgm:pt>
    <dgm:pt modelId="{DA9B4AEE-B037-400B-8FD8-1A089723243F}" type="pres">
      <dgm:prSet presAssocID="{2AE2A531-DB35-4690-B567-DD5318F33A72}" presName="bgRect" presStyleLbl="bgShp" presStyleIdx="0" presStyleCnt="5"/>
      <dgm:spPr/>
    </dgm:pt>
    <dgm:pt modelId="{5702078C-2635-4C1E-A3BA-F128CDD8634A}" type="pres">
      <dgm:prSet presAssocID="{2AE2A531-DB35-4690-B567-DD5318F33A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 with solid fill"/>
        </a:ext>
      </dgm:extLst>
    </dgm:pt>
    <dgm:pt modelId="{CED89A7B-2C51-4902-9120-F14C1EC2470C}" type="pres">
      <dgm:prSet presAssocID="{2AE2A531-DB35-4690-B567-DD5318F33A72}" presName="spaceRect" presStyleCnt="0"/>
      <dgm:spPr/>
    </dgm:pt>
    <dgm:pt modelId="{D105A134-CCD2-44DA-94E1-C0D3AD270B0B}" type="pres">
      <dgm:prSet presAssocID="{2AE2A531-DB35-4690-B567-DD5318F33A72}" presName="parTx" presStyleLbl="revTx" presStyleIdx="0" presStyleCnt="5">
        <dgm:presLayoutVars>
          <dgm:chMax val="0"/>
          <dgm:chPref val="0"/>
        </dgm:presLayoutVars>
      </dgm:prSet>
      <dgm:spPr/>
    </dgm:pt>
    <dgm:pt modelId="{457FBE94-A8F8-41A3-8AA6-9EC835C2FF3F}" type="pres">
      <dgm:prSet presAssocID="{FECC418B-5838-426F-A45A-9EA1B5F3EB5B}" presName="sibTrans" presStyleCnt="0"/>
      <dgm:spPr/>
    </dgm:pt>
    <dgm:pt modelId="{BFD0AF47-3761-4131-9715-F71C687D6ECF}" type="pres">
      <dgm:prSet presAssocID="{A61C777F-1B18-4ABB-AB84-6862993DA421}" presName="compNode" presStyleCnt="0"/>
      <dgm:spPr/>
    </dgm:pt>
    <dgm:pt modelId="{825B9027-E7C4-408D-B2B1-D9E792BCAEE0}" type="pres">
      <dgm:prSet presAssocID="{A61C777F-1B18-4ABB-AB84-6862993DA421}" presName="bgRect" presStyleLbl="bgShp" presStyleIdx="1" presStyleCnt="5"/>
      <dgm:spPr/>
    </dgm:pt>
    <dgm:pt modelId="{B9AF3A75-5994-44D2-99E2-ABD4F18FC4B8}" type="pres">
      <dgm:prSet presAssocID="{A61C777F-1B18-4ABB-AB84-6862993DA421}" presName="iconRect" presStyleLbl="node1" presStyleIdx="1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F86FAD33-3176-4D79-B794-078CE77533BD}" type="pres">
      <dgm:prSet presAssocID="{A61C777F-1B18-4ABB-AB84-6862993DA421}" presName="spaceRect" presStyleCnt="0"/>
      <dgm:spPr/>
    </dgm:pt>
    <dgm:pt modelId="{3622AC55-754B-4BC2-A853-F6D0475DB518}" type="pres">
      <dgm:prSet presAssocID="{A61C777F-1B18-4ABB-AB84-6862993DA421}" presName="parTx" presStyleLbl="revTx" presStyleIdx="1" presStyleCnt="5">
        <dgm:presLayoutVars>
          <dgm:chMax val="0"/>
          <dgm:chPref val="0"/>
        </dgm:presLayoutVars>
      </dgm:prSet>
      <dgm:spPr/>
    </dgm:pt>
    <dgm:pt modelId="{EA3D1E09-8EB0-41F0-94C1-45F3809B98C6}" type="pres">
      <dgm:prSet presAssocID="{5DF0005D-4A65-4F90-B53F-99FD5773F7AC}" presName="sibTrans" presStyleCnt="0"/>
      <dgm:spPr/>
    </dgm:pt>
    <dgm:pt modelId="{A3B8F083-24F8-48D1-963B-7D4779C3E4FC}" type="pres">
      <dgm:prSet presAssocID="{CE88FF6B-C8BB-4105-91E0-DADE264606E7}" presName="compNode" presStyleCnt="0"/>
      <dgm:spPr/>
    </dgm:pt>
    <dgm:pt modelId="{B849088C-DF31-4C71-A94F-358A1AA72035}" type="pres">
      <dgm:prSet presAssocID="{CE88FF6B-C8BB-4105-91E0-DADE264606E7}" presName="bgRect" presStyleLbl="bgShp" presStyleIdx="2" presStyleCnt="5"/>
      <dgm:spPr/>
    </dgm:pt>
    <dgm:pt modelId="{0BCD86F0-3B1F-4BBA-A7A2-457AA6F5175F}" type="pres">
      <dgm:prSet presAssocID="{CE88FF6B-C8BB-4105-91E0-DADE264606E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 outline"/>
        </a:ext>
      </dgm:extLst>
    </dgm:pt>
    <dgm:pt modelId="{16E1D9DC-F3B4-4A03-803C-18DE394D490C}" type="pres">
      <dgm:prSet presAssocID="{CE88FF6B-C8BB-4105-91E0-DADE264606E7}" presName="spaceRect" presStyleCnt="0"/>
      <dgm:spPr/>
    </dgm:pt>
    <dgm:pt modelId="{02B10305-3107-4A54-B467-72EEDC2AB2FF}" type="pres">
      <dgm:prSet presAssocID="{CE88FF6B-C8BB-4105-91E0-DADE264606E7}" presName="parTx" presStyleLbl="revTx" presStyleIdx="2" presStyleCnt="5">
        <dgm:presLayoutVars>
          <dgm:chMax val="0"/>
          <dgm:chPref val="0"/>
        </dgm:presLayoutVars>
      </dgm:prSet>
      <dgm:spPr/>
    </dgm:pt>
    <dgm:pt modelId="{ACF5632D-D878-4E2B-8F53-8C75C6D1CFDF}" type="pres">
      <dgm:prSet presAssocID="{DB8193E4-2F27-495D-854F-8E8F4C44CCA0}" presName="sibTrans" presStyleCnt="0"/>
      <dgm:spPr/>
    </dgm:pt>
    <dgm:pt modelId="{B98C4217-683D-4B35-AE31-D59F33AADB40}" type="pres">
      <dgm:prSet presAssocID="{AD230CBF-5B76-4A26-81C9-06910C1B4A63}" presName="compNode" presStyleCnt="0"/>
      <dgm:spPr/>
    </dgm:pt>
    <dgm:pt modelId="{062FA3B5-A900-4EAF-BC64-0E77DFD25D12}" type="pres">
      <dgm:prSet presAssocID="{AD230CBF-5B76-4A26-81C9-06910C1B4A63}" presName="bgRect" presStyleLbl="bgShp" presStyleIdx="3" presStyleCnt="5"/>
      <dgm:spPr/>
    </dgm:pt>
    <dgm:pt modelId="{4E2D9DEC-DDCD-48F2-980B-DD4056E79572}" type="pres">
      <dgm:prSet presAssocID="{AD230CBF-5B76-4A26-81C9-06910C1B4A63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1C13EF-BED9-471C-BFCC-1242D091C572}" type="pres">
      <dgm:prSet presAssocID="{AD230CBF-5B76-4A26-81C9-06910C1B4A63}" presName="spaceRect" presStyleCnt="0"/>
      <dgm:spPr/>
    </dgm:pt>
    <dgm:pt modelId="{242897B7-9528-4A27-8ECF-CA1926D8BFCB}" type="pres">
      <dgm:prSet presAssocID="{AD230CBF-5B76-4A26-81C9-06910C1B4A63}" presName="parTx" presStyleLbl="revTx" presStyleIdx="3" presStyleCnt="5">
        <dgm:presLayoutVars>
          <dgm:chMax val="0"/>
          <dgm:chPref val="0"/>
        </dgm:presLayoutVars>
      </dgm:prSet>
      <dgm:spPr/>
    </dgm:pt>
    <dgm:pt modelId="{60194FEE-C559-4329-B104-05F4F218B088}" type="pres">
      <dgm:prSet presAssocID="{1C747898-FE6E-4647-87DE-0BFF73536EBB}" presName="sibTrans" presStyleCnt="0"/>
      <dgm:spPr/>
    </dgm:pt>
    <dgm:pt modelId="{4C940738-CD76-431A-8645-36AD080467A4}" type="pres">
      <dgm:prSet presAssocID="{1E42CD6E-3ADB-485D-AD18-782CCCB20E5F}" presName="compNode" presStyleCnt="0"/>
      <dgm:spPr/>
    </dgm:pt>
    <dgm:pt modelId="{0633ED4B-727B-4DF7-9955-F9DBC608ED97}" type="pres">
      <dgm:prSet presAssocID="{1E42CD6E-3ADB-485D-AD18-782CCCB20E5F}" presName="bgRect" presStyleLbl="bgShp" presStyleIdx="4" presStyleCnt="5" custLinFactNeighborX="23605" custLinFactNeighborY="4057"/>
      <dgm:spPr/>
    </dgm:pt>
    <dgm:pt modelId="{A94C51E4-0718-40A9-A5D4-5C15ED21A508}" type="pres">
      <dgm:prSet presAssocID="{1E42CD6E-3ADB-485D-AD18-782CCCB20E5F}" presName="iconRect" presStyleLbl="node1" presStyleIdx="4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3781CEE-F6CE-42C8-A18E-11865CF08D4B}" type="pres">
      <dgm:prSet presAssocID="{1E42CD6E-3ADB-485D-AD18-782CCCB20E5F}" presName="spaceRect" presStyleCnt="0"/>
      <dgm:spPr/>
    </dgm:pt>
    <dgm:pt modelId="{424EA9ED-F28D-4D5A-B987-4909C95BCB9A}" type="pres">
      <dgm:prSet presAssocID="{1E42CD6E-3ADB-485D-AD18-782CCCB20E5F}" presName="parTx" presStyleLbl="revTx" presStyleIdx="4" presStyleCnt="5" custScaleY="73440">
        <dgm:presLayoutVars>
          <dgm:chMax val="0"/>
          <dgm:chPref val="0"/>
        </dgm:presLayoutVars>
      </dgm:prSet>
      <dgm:spPr/>
    </dgm:pt>
  </dgm:ptLst>
  <dgm:cxnLst>
    <dgm:cxn modelId="{5D160901-9BDB-4A1F-AF7B-B15EF2EA26BB}" type="presOf" srcId="{1E42CD6E-3ADB-485D-AD18-782CCCB20E5F}" destId="{424EA9ED-F28D-4D5A-B987-4909C95BCB9A}" srcOrd="0" destOrd="0" presId="urn:microsoft.com/office/officeart/2018/2/layout/IconVerticalSolidList"/>
    <dgm:cxn modelId="{45E4DB3F-17AA-40DA-806C-8E7046970F65}" srcId="{CDC14401-A39D-4D33-AF91-632B34B26F13}" destId="{AD230CBF-5B76-4A26-81C9-06910C1B4A63}" srcOrd="3" destOrd="0" parTransId="{A4FDF1BF-5431-4201-AB37-2B44AF6CF03C}" sibTransId="{1C747898-FE6E-4647-87DE-0BFF73536EBB}"/>
    <dgm:cxn modelId="{907F5C6D-790A-479C-BFBD-17ABA1714EF1}" srcId="{CDC14401-A39D-4D33-AF91-632B34B26F13}" destId="{A61C777F-1B18-4ABB-AB84-6862993DA421}" srcOrd="1" destOrd="0" parTransId="{23881519-B5DD-45B9-AADD-F6207A7FDA71}" sibTransId="{5DF0005D-4A65-4F90-B53F-99FD5773F7AC}"/>
    <dgm:cxn modelId="{8CAF5459-C5AF-4259-905F-3A60E370E996}" srcId="{CDC14401-A39D-4D33-AF91-632B34B26F13}" destId="{2AE2A531-DB35-4690-B567-DD5318F33A72}" srcOrd="0" destOrd="0" parTransId="{332B06BD-832B-4873-B851-FDD17E609C36}" sibTransId="{FECC418B-5838-426F-A45A-9EA1B5F3EB5B}"/>
    <dgm:cxn modelId="{E3ED057A-80A4-4447-B700-1343CBAEEDA8}" type="presOf" srcId="{2AE2A531-DB35-4690-B567-DD5318F33A72}" destId="{D105A134-CCD2-44DA-94E1-C0D3AD270B0B}" srcOrd="0" destOrd="0" presId="urn:microsoft.com/office/officeart/2018/2/layout/IconVerticalSolidList"/>
    <dgm:cxn modelId="{672C518D-943B-452E-8F1D-A24404B44C87}" type="presOf" srcId="{AD230CBF-5B76-4A26-81C9-06910C1B4A63}" destId="{242897B7-9528-4A27-8ECF-CA1926D8BFCB}" srcOrd="0" destOrd="0" presId="urn:microsoft.com/office/officeart/2018/2/layout/IconVerticalSolidList"/>
    <dgm:cxn modelId="{13F720B9-52D4-45A7-BD90-B4723AE06911}" type="presOf" srcId="{A61C777F-1B18-4ABB-AB84-6862993DA421}" destId="{3622AC55-754B-4BC2-A853-F6D0475DB518}" srcOrd="0" destOrd="0" presId="urn:microsoft.com/office/officeart/2018/2/layout/IconVerticalSolidList"/>
    <dgm:cxn modelId="{F27A56D4-241F-4B89-83E2-1C573F4618A5}" srcId="{CDC14401-A39D-4D33-AF91-632B34B26F13}" destId="{1E42CD6E-3ADB-485D-AD18-782CCCB20E5F}" srcOrd="4" destOrd="0" parTransId="{BF8A06D0-C401-4F8B-B7AA-B24D0EFF88D5}" sibTransId="{C39DB5CC-7DE5-48A5-A3DB-49E4CE9DC7BD}"/>
    <dgm:cxn modelId="{DD99E1DD-3B16-4FC9-A6FB-43C345E3C840}" type="presOf" srcId="{CE88FF6B-C8BB-4105-91E0-DADE264606E7}" destId="{02B10305-3107-4A54-B467-72EEDC2AB2FF}" srcOrd="0" destOrd="0" presId="urn:microsoft.com/office/officeart/2018/2/layout/IconVerticalSolidList"/>
    <dgm:cxn modelId="{BA4919DF-464C-4AED-AD54-1116DA8B40AC}" type="presOf" srcId="{CDC14401-A39D-4D33-AF91-632B34B26F13}" destId="{EFC34528-14A1-45F9-BEEB-718A1E5F22D3}" srcOrd="0" destOrd="0" presId="urn:microsoft.com/office/officeart/2018/2/layout/IconVerticalSolidList"/>
    <dgm:cxn modelId="{246525FF-61C4-496C-9EE5-A5A2735CDCF9}" srcId="{CDC14401-A39D-4D33-AF91-632B34B26F13}" destId="{CE88FF6B-C8BB-4105-91E0-DADE264606E7}" srcOrd="2" destOrd="0" parTransId="{C65E93E0-BF80-4338-9276-85B8497B8D3A}" sibTransId="{DB8193E4-2F27-495D-854F-8E8F4C44CCA0}"/>
    <dgm:cxn modelId="{103308A3-C88E-4E91-AC5B-90AE026D53A0}" type="presParOf" srcId="{EFC34528-14A1-45F9-BEEB-718A1E5F22D3}" destId="{6136AB8F-9795-4F08-B2F9-3591BF0C140C}" srcOrd="0" destOrd="0" presId="urn:microsoft.com/office/officeart/2018/2/layout/IconVerticalSolidList"/>
    <dgm:cxn modelId="{9887364D-EA09-4513-831C-93C047D99DBF}" type="presParOf" srcId="{6136AB8F-9795-4F08-B2F9-3591BF0C140C}" destId="{DA9B4AEE-B037-400B-8FD8-1A089723243F}" srcOrd="0" destOrd="0" presId="urn:microsoft.com/office/officeart/2018/2/layout/IconVerticalSolidList"/>
    <dgm:cxn modelId="{539D6974-6FEC-4274-AFDD-A495DC1245ED}" type="presParOf" srcId="{6136AB8F-9795-4F08-B2F9-3591BF0C140C}" destId="{5702078C-2635-4C1E-A3BA-F128CDD8634A}" srcOrd="1" destOrd="0" presId="urn:microsoft.com/office/officeart/2018/2/layout/IconVerticalSolidList"/>
    <dgm:cxn modelId="{86115496-630F-4217-9E69-5CA4B3481E60}" type="presParOf" srcId="{6136AB8F-9795-4F08-B2F9-3591BF0C140C}" destId="{CED89A7B-2C51-4902-9120-F14C1EC2470C}" srcOrd="2" destOrd="0" presId="urn:microsoft.com/office/officeart/2018/2/layout/IconVerticalSolidList"/>
    <dgm:cxn modelId="{4BE82EAF-7C9C-44D5-BC8B-CB738790BC7B}" type="presParOf" srcId="{6136AB8F-9795-4F08-B2F9-3591BF0C140C}" destId="{D105A134-CCD2-44DA-94E1-C0D3AD270B0B}" srcOrd="3" destOrd="0" presId="urn:microsoft.com/office/officeart/2018/2/layout/IconVerticalSolidList"/>
    <dgm:cxn modelId="{419971B0-9754-4877-8C9C-FBC2115F34EB}" type="presParOf" srcId="{EFC34528-14A1-45F9-BEEB-718A1E5F22D3}" destId="{457FBE94-A8F8-41A3-8AA6-9EC835C2FF3F}" srcOrd="1" destOrd="0" presId="urn:microsoft.com/office/officeart/2018/2/layout/IconVerticalSolidList"/>
    <dgm:cxn modelId="{2C0347CF-E8F1-4416-B5D9-BC609BA6B214}" type="presParOf" srcId="{EFC34528-14A1-45F9-BEEB-718A1E5F22D3}" destId="{BFD0AF47-3761-4131-9715-F71C687D6ECF}" srcOrd="2" destOrd="0" presId="urn:microsoft.com/office/officeart/2018/2/layout/IconVerticalSolidList"/>
    <dgm:cxn modelId="{387C413A-A02E-4301-8CCB-80210C340713}" type="presParOf" srcId="{BFD0AF47-3761-4131-9715-F71C687D6ECF}" destId="{825B9027-E7C4-408D-B2B1-D9E792BCAEE0}" srcOrd="0" destOrd="0" presId="urn:microsoft.com/office/officeart/2018/2/layout/IconVerticalSolidList"/>
    <dgm:cxn modelId="{7392BAE4-B20D-4AD9-9EB3-1C73785F6522}" type="presParOf" srcId="{BFD0AF47-3761-4131-9715-F71C687D6ECF}" destId="{B9AF3A75-5994-44D2-99E2-ABD4F18FC4B8}" srcOrd="1" destOrd="0" presId="urn:microsoft.com/office/officeart/2018/2/layout/IconVerticalSolidList"/>
    <dgm:cxn modelId="{C52C5D3F-E2E9-4051-A080-6609286D0BD1}" type="presParOf" srcId="{BFD0AF47-3761-4131-9715-F71C687D6ECF}" destId="{F86FAD33-3176-4D79-B794-078CE77533BD}" srcOrd="2" destOrd="0" presId="urn:microsoft.com/office/officeart/2018/2/layout/IconVerticalSolidList"/>
    <dgm:cxn modelId="{219D4CEB-C630-4AE9-84CC-F5BEC049672F}" type="presParOf" srcId="{BFD0AF47-3761-4131-9715-F71C687D6ECF}" destId="{3622AC55-754B-4BC2-A853-F6D0475DB518}" srcOrd="3" destOrd="0" presId="urn:microsoft.com/office/officeart/2018/2/layout/IconVerticalSolidList"/>
    <dgm:cxn modelId="{F67C70D5-808A-46D2-846F-27EAB547179A}" type="presParOf" srcId="{EFC34528-14A1-45F9-BEEB-718A1E5F22D3}" destId="{EA3D1E09-8EB0-41F0-94C1-45F3809B98C6}" srcOrd="3" destOrd="0" presId="urn:microsoft.com/office/officeart/2018/2/layout/IconVerticalSolidList"/>
    <dgm:cxn modelId="{6F7AC661-9717-4D4B-A299-34C4F99278D1}" type="presParOf" srcId="{EFC34528-14A1-45F9-BEEB-718A1E5F22D3}" destId="{A3B8F083-24F8-48D1-963B-7D4779C3E4FC}" srcOrd="4" destOrd="0" presId="urn:microsoft.com/office/officeart/2018/2/layout/IconVerticalSolidList"/>
    <dgm:cxn modelId="{BF901562-D48D-4D8E-B5BF-107C9D2BF2FA}" type="presParOf" srcId="{A3B8F083-24F8-48D1-963B-7D4779C3E4FC}" destId="{B849088C-DF31-4C71-A94F-358A1AA72035}" srcOrd="0" destOrd="0" presId="urn:microsoft.com/office/officeart/2018/2/layout/IconVerticalSolidList"/>
    <dgm:cxn modelId="{94F79221-E3C8-40CC-91A7-9B4D62BEBC04}" type="presParOf" srcId="{A3B8F083-24F8-48D1-963B-7D4779C3E4FC}" destId="{0BCD86F0-3B1F-4BBA-A7A2-457AA6F5175F}" srcOrd="1" destOrd="0" presId="urn:microsoft.com/office/officeart/2018/2/layout/IconVerticalSolidList"/>
    <dgm:cxn modelId="{3CC36549-F808-45C0-A892-40562BE019A3}" type="presParOf" srcId="{A3B8F083-24F8-48D1-963B-7D4779C3E4FC}" destId="{16E1D9DC-F3B4-4A03-803C-18DE394D490C}" srcOrd="2" destOrd="0" presId="urn:microsoft.com/office/officeart/2018/2/layout/IconVerticalSolidList"/>
    <dgm:cxn modelId="{E8039348-E745-4E50-A15C-E20032103FC2}" type="presParOf" srcId="{A3B8F083-24F8-48D1-963B-7D4779C3E4FC}" destId="{02B10305-3107-4A54-B467-72EEDC2AB2FF}" srcOrd="3" destOrd="0" presId="urn:microsoft.com/office/officeart/2018/2/layout/IconVerticalSolidList"/>
    <dgm:cxn modelId="{BA45A025-ED4D-4DD7-AA37-5ED7A831DD40}" type="presParOf" srcId="{EFC34528-14A1-45F9-BEEB-718A1E5F22D3}" destId="{ACF5632D-D878-4E2B-8F53-8C75C6D1CFDF}" srcOrd="5" destOrd="0" presId="urn:microsoft.com/office/officeart/2018/2/layout/IconVerticalSolidList"/>
    <dgm:cxn modelId="{FDD3615A-F911-4ADD-97BF-59BFB2FC5DFE}" type="presParOf" srcId="{EFC34528-14A1-45F9-BEEB-718A1E5F22D3}" destId="{B98C4217-683D-4B35-AE31-D59F33AADB40}" srcOrd="6" destOrd="0" presId="urn:microsoft.com/office/officeart/2018/2/layout/IconVerticalSolidList"/>
    <dgm:cxn modelId="{B22393F0-3952-4DF9-9D69-BB5118E394E6}" type="presParOf" srcId="{B98C4217-683D-4B35-AE31-D59F33AADB40}" destId="{062FA3B5-A900-4EAF-BC64-0E77DFD25D12}" srcOrd="0" destOrd="0" presId="urn:microsoft.com/office/officeart/2018/2/layout/IconVerticalSolidList"/>
    <dgm:cxn modelId="{8356EBAD-6E46-4750-ADAF-5B6B729EF4C3}" type="presParOf" srcId="{B98C4217-683D-4B35-AE31-D59F33AADB40}" destId="{4E2D9DEC-DDCD-48F2-980B-DD4056E79572}" srcOrd="1" destOrd="0" presId="urn:microsoft.com/office/officeart/2018/2/layout/IconVerticalSolidList"/>
    <dgm:cxn modelId="{5F6E588B-F77B-4784-AC2A-C9396C20D4F8}" type="presParOf" srcId="{B98C4217-683D-4B35-AE31-D59F33AADB40}" destId="{5B1C13EF-BED9-471C-BFCC-1242D091C572}" srcOrd="2" destOrd="0" presId="urn:microsoft.com/office/officeart/2018/2/layout/IconVerticalSolidList"/>
    <dgm:cxn modelId="{2A7B9C9C-9253-4342-B430-445202021C86}" type="presParOf" srcId="{B98C4217-683D-4B35-AE31-D59F33AADB40}" destId="{242897B7-9528-4A27-8ECF-CA1926D8BFCB}" srcOrd="3" destOrd="0" presId="urn:microsoft.com/office/officeart/2018/2/layout/IconVerticalSolidList"/>
    <dgm:cxn modelId="{CFCE9668-D47F-421F-8873-D1D8E48D3F14}" type="presParOf" srcId="{EFC34528-14A1-45F9-BEEB-718A1E5F22D3}" destId="{60194FEE-C559-4329-B104-05F4F218B088}" srcOrd="7" destOrd="0" presId="urn:microsoft.com/office/officeart/2018/2/layout/IconVerticalSolidList"/>
    <dgm:cxn modelId="{9B6EE8DE-9620-4310-A755-8001AED61078}" type="presParOf" srcId="{EFC34528-14A1-45F9-BEEB-718A1E5F22D3}" destId="{4C940738-CD76-431A-8645-36AD080467A4}" srcOrd="8" destOrd="0" presId="urn:microsoft.com/office/officeart/2018/2/layout/IconVerticalSolidList"/>
    <dgm:cxn modelId="{47FF112A-8DE5-49E6-AB62-4DF4C06BB31D}" type="presParOf" srcId="{4C940738-CD76-431A-8645-36AD080467A4}" destId="{0633ED4B-727B-4DF7-9955-F9DBC608ED97}" srcOrd="0" destOrd="0" presId="urn:microsoft.com/office/officeart/2018/2/layout/IconVerticalSolidList"/>
    <dgm:cxn modelId="{894D92D6-EB56-4A14-98D8-BF5FC6F6F686}" type="presParOf" srcId="{4C940738-CD76-431A-8645-36AD080467A4}" destId="{A94C51E4-0718-40A9-A5D4-5C15ED21A508}" srcOrd="1" destOrd="0" presId="urn:microsoft.com/office/officeart/2018/2/layout/IconVerticalSolidList"/>
    <dgm:cxn modelId="{26A27816-5280-4E29-9021-046FC64DD330}" type="presParOf" srcId="{4C940738-CD76-431A-8645-36AD080467A4}" destId="{D3781CEE-F6CE-42C8-A18E-11865CF08D4B}" srcOrd="2" destOrd="0" presId="urn:microsoft.com/office/officeart/2018/2/layout/IconVerticalSolidList"/>
    <dgm:cxn modelId="{600E21E2-6454-48A9-954E-06CB54E275C8}" type="presParOf" srcId="{4C940738-CD76-431A-8645-36AD080467A4}" destId="{424EA9ED-F28D-4D5A-B987-4909C95BCB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B4AEE-B037-400B-8FD8-1A089723243F}">
      <dsp:nvSpPr>
        <dsp:cNvPr id="0" name=""/>
        <dsp:cNvSpPr/>
      </dsp:nvSpPr>
      <dsp:spPr>
        <a:xfrm>
          <a:off x="0" y="3272"/>
          <a:ext cx="7030862" cy="6970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2078C-2635-4C1E-A3BA-F128CDD8634A}">
      <dsp:nvSpPr>
        <dsp:cNvPr id="0" name=""/>
        <dsp:cNvSpPr/>
      </dsp:nvSpPr>
      <dsp:spPr>
        <a:xfrm>
          <a:off x="210872" y="160119"/>
          <a:ext cx="383404" cy="383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5A134-CCD2-44DA-94E1-C0D3AD270B0B}">
      <dsp:nvSpPr>
        <dsp:cNvPr id="0" name=""/>
        <dsp:cNvSpPr/>
      </dsp:nvSpPr>
      <dsp:spPr>
        <a:xfrm>
          <a:off x="805148" y="3272"/>
          <a:ext cx="6225713" cy="69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6" tIns="73776" rIns="73776" bIns="737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SzPct val="123000"/>
            <a:buNone/>
          </a:pPr>
          <a:r>
            <a:rPr lang="en-US" sz="1400" kern="1200" dirty="0"/>
            <a:t>Red Pitaya STEM Lab is based on a system-on-a-chip (SoC) from the former company Xilinx.</a:t>
          </a:r>
        </a:p>
      </dsp:txBody>
      <dsp:txXfrm>
        <a:off x="805148" y="3272"/>
        <a:ext cx="6225713" cy="697098"/>
      </dsp:txXfrm>
    </dsp:sp>
    <dsp:sp modelId="{825B9027-E7C4-408D-B2B1-D9E792BCAEE0}">
      <dsp:nvSpPr>
        <dsp:cNvPr id="0" name=""/>
        <dsp:cNvSpPr/>
      </dsp:nvSpPr>
      <dsp:spPr>
        <a:xfrm>
          <a:off x="0" y="874645"/>
          <a:ext cx="7030862" cy="6970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F3A75-5994-44D2-99E2-ABD4F18FC4B8}">
      <dsp:nvSpPr>
        <dsp:cNvPr id="0" name=""/>
        <dsp:cNvSpPr/>
      </dsp:nvSpPr>
      <dsp:spPr>
        <a:xfrm>
          <a:off x="210872" y="1031493"/>
          <a:ext cx="383404" cy="3834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2AC55-754B-4BC2-A853-F6D0475DB518}">
      <dsp:nvSpPr>
        <dsp:cNvPr id="0" name=""/>
        <dsp:cNvSpPr/>
      </dsp:nvSpPr>
      <dsp:spPr>
        <a:xfrm>
          <a:off x="805148" y="874645"/>
          <a:ext cx="6225713" cy="69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6" tIns="73776" rIns="73776" bIns="737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400" kern="1200" dirty="0"/>
            <a:t>SoC integrates FPGA technology, offering customizable and powerful processing capabilities for various computational tasks.</a:t>
          </a:r>
        </a:p>
      </dsp:txBody>
      <dsp:txXfrm>
        <a:off x="805148" y="874645"/>
        <a:ext cx="6225713" cy="697098"/>
      </dsp:txXfrm>
    </dsp:sp>
    <dsp:sp modelId="{B849088C-DF31-4C71-A94F-358A1AA72035}">
      <dsp:nvSpPr>
        <dsp:cNvPr id="0" name=""/>
        <dsp:cNvSpPr/>
      </dsp:nvSpPr>
      <dsp:spPr>
        <a:xfrm>
          <a:off x="0" y="1746019"/>
          <a:ext cx="7030862" cy="6970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D86F0-3B1F-4BBA-A7A2-457AA6F5175F}">
      <dsp:nvSpPr>
        <dsp:cNvPr id="0" name=""/>
        <dsp:cNvSpPr/>
      </dsp:nvSpPr>
      <dsp:spPr>
        <a:xfrm>
          <a:off x="210872" y="1902866"/>
          <a:ext cx="383404" cy="383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10305-3107-4A54-B467-72EEDC2AB2FF}">
      <dsp:nvSpPr>
        <dsp:cNvPr id="0" name=""/>
        <dsp:cNvSpPr/>
      </dsp:nvSpPr>
      <dsp:spPr>
        <a:xfrm>
          <a:off x="805148" y="1746019"/>
          <a:ext cx="6225713" cy="69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6" tIns="73776" rIns="73776" bIns="737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Equipped with 2 analog RF inputs and outputs, supports a wide frequency range, alongside numerous digital I/O ports for versatile interfacing.</a:t>
          </a:r>
        </a:p>
      </dsp:txBody>
      <dsp:txXfrm>
        <a:off x="805148" y="1746019"/>
        <a:ext cx="6225713" cy="697098"/>
      </dsp:txXfrm>
    </dsp:sp>
    <dsp:sp modelId="{062FA3B5-A900-4EAF-BC64-0E77DFD25D12}">
      <dsp:nvSpPr>
        <dsp:cNvPr id="0" name=""/>
        <dsp:cNvSpPr/>
      </dsp:nvSpPr>
      <dsp:spPr>
        <a:xfrm>
          <a:off x="0" y="2617392"/>
          <a:ext cx="7030862" cy="6970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D9DEC-DDCD-48F2-980B-DD4056E79572}">
      <dsp:nvSpPr>
        <dsp:cNvPr id="0" name=""/>
        <dsp:cNvSpPr/>
      </dsp:nvSpPr>
      <dsp:spPr>
        <a:xfrm>
          <a:off x="210872" y="2774239"/>
          <a:ext cx="383404" cy="3834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897B7-9528-4A27-8ECF-CA1926D8BFCB}">
      <dsp:nvSpPr>
        <dsp:cNvPr id="0" name=""/>
        <dsp:cNvSpPr/>
      </dsp:nvSpPr>
      <dsp:spPr>
        <a:xfrm>
          <a:off x="805148" y="2617392"/>
          <a:ext cx="6225713" cy="69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6" tIns="73776" rIns="73776" bIns="737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Provides Ethernet and Wi-Fi options for remote operation and data analysis, including USB connections for direct interfacing and programming.</a:t>
          </a:r>
        </a:p>
      </dsp:txBody>
      <dsp:txXfrm>
        <a:off x="805148" y="2617392"/>
        <a:ext cx="6225713" cy="697098"/>
      </dsp:txXfrm>
    </dsp:sp>
    <dsp:sp modelId="{0633ED4B-727B-4DF7-9955-F9DBC608ED97}">
      <dsp:nvSpPr>
        <dsp:cNvPr id="0" name=""/>
        <dsp:cNvSpPr/>
      </dsp:nvSpPr>
      <dsp:spPr>
        <a:xfrm>
          <a:off x="0" y="3488765"/>
          <a:ext cx="7030862" cy="6970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C51E4-0718-40A9-A5D4-5C15ED21A508}">
      <dsp:nvSpPr>
        <dsp:cNvPr id="0" name=""/>
        <dsp:cNvSpPr/>
      </dsp:nvSpPr>
      <dsp:spPr>
        <a:xfrm>
          <a:off x="210872" y="3645612"/>
          <a:ext cx="383404" cy="3834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EA9ED-F28D-4D5A-B987-4909C95BCB9A}">
      <dsp:nvSpPr>
        <dsp:cNvPr id="0" name=""/>
        <dsp:cNvSpPr/>
      </dsp:nvSpPr>
      <dsp:spPr>
        <a:xfrm>
          <a:off x="805148" y="3488765"/>
          <a:ext cx="6225713" cy="69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6" tIns="73776" rIns="73776" bIns="737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Operates on an open-source Linux operating system.</a:t>
          </a:r>
        </a:p>
      </dsp:txBody>
      <dsp:txXfrm>
        <a:off x="805148" y="3488765"/>
        <a:ext cx="6225713" cy="697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B4AEE-B037-400B-8FD8-1A089723243F}">
      <dsp:nvSpPr>
        <dsp:cNvPr id="0" name=""/>
        <dsp:cNvSpPr/>
      </dsp:nvSpPr>
      <dsp:spPr>
        <a:xfrm>
          <a:off x="0" y="3272"/>
          <a:ext cx="7637149" cy="6970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2078C-2635-4C1E-A3BA-F128CDD8634A}">
      <dsp:nvSpPr>
        <dsp:cNvPr id="0" name=""/>
        <dsp:cNvSpPr/>
      </dsp:nvSpPr>
      <dsp:spPr>
        <a:xfrm>
          <a:off x="210872" y="160119"/>
          <a:ext cx="383404" cy="383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5A134-CCD2-44DA-94E1-C0D3AD270B0B}">
      <dsp:nvSpPr>
        <dsp:cNvPr id="0" name=""/>
        <dsp:cNvSpPr/>
      </dsp:nvSpPr>
      <dsp:spPr>
        <a:xfrm>
          <a:off x="805148" y="3272"/>
          <a:ext cx="6832000" cy="69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6" tIns="73776" rIns="73776" bIns="737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Ultrasonic Sensor SRF02 is a single transducer ultrasonic rangefinder in a tiny footprint PCB.</a:t>
          </a:r>
        </a:p>
      </dsp:txBody>
      <dsp:txXfrm>
        <a:off x="805148" y="3272"/>
        <a:ext cx="6832000" cy="697098"/>
      </dsp:txXfrm>
    </dsp:sp>
    <dsp:sp modelId="{825B9027-E7C4-408D-B2B1-D9E792BCAEE0}">
      <dsp:nvSpPr>
        <dsp:cNvPr id="0" name=""/>
        <dsp:cNvSpPr/>
      </dsp:nvSpPr>
      <dsp:spPr>
        <a:xfrm>
          <a:off x="0" y="874645"/>
          <a:ext cx="7637149" cy="6970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F3A75-5994-44D2-99E2-ABD4F18FC4B8}">
      <dsp:nvSpPr>
        <dsp:cNvPr id="0" name=""/>
        <dsp:cNvSpPr/>
      </dsp:nvSpPr>
      <dsp:spPr>
        <a:xfrm>
          <a:off x="210872" y="1031493"/>
          <a:ext cx="383404" cy="3834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2AC55-754B-4BC2-A853-F6D0475DB518}">
      <dsp:nvSpPr>
        <dsp:cNvPr id="0" name=""/>
        <dsp:cNvSpPr/>
      </dsp:nvSpPr>
      <dsp:spPr>
        <a:xfrm>
          <a:off x="805148" y="874645"/>
          <a:ext cx="6832000" cy="69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6" tIns="73776" rIns="73776" bIns="737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Features a single transducer design, resulting in a minimum detection range of 15 cm due to its dual role in emission and reception</a:t>
          </a:r>
          <a:r>
            <a:rPr lang="en-US" sz="1700" b="0" i="0" kern="1200" dirty="0"/>
            <a:t>.</a:t>
          </a:r>
          <a:endParaRPr lang="en-US" sz="1700" kern="1200" dirty="0"/>
        </a:p>
      </dsp:txBody>
      <dsp:txXfrm>
        <a:off x="805148" y="874645"/>
        <a:ext cx="6832000" cy="697098"/>
      </dsp:txXfrm>
    </dsp:sp>
    <dsp:sp modelId="{B849088C-DF31-4C71-A94F-358A1AA72035}">
      <dsp:nvSpPr>
        <dsp:cNvPr id="0" name=""/>
        <dsp:cNvSpPr/>
      </dsp:nvSpPr>
      <dsp:spPr>
        <a:xfrm>
          <a:off x="0" y="1746019"/>
          <a:ext cx="7637149" cy="6970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D86F0-3B1F-4BBA-A7A2-457AA6F5175F}">
      <dsp:nvSpPr>
        <dsp:cNvPr id="0" name=""/>
        <dsp:cNvSpPr/>
      </dsp:nvSpPr>
      <dsp:spPr>
        <a:xfrm>
          <a:off x="210872" y="1902866"/>
          <a:ext cx="383404" cy="383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10305-3107-4A54-B467-72EEDC2AB2FF}">
      <dsp:nvSpPr>
        <dsp:cNvPr id="0" name=""/>
        <dsp:cNvSpPr/>
      </dsp:nvSpPr>
      <dsp:spPr>
        <a:xfrm>
          <a:off x="805148" y="1746019"/>
          <a:ext cx="6832000" cy="69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6" tIns="73776" rIns="73776" bIns="737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 system is adept at handling RF signals within a 50MHz frequency range, ensuring efficient transmission and reception.</a:t>
          </a:r>
          <a:endParaRPr lang="en-US" sz="1400" kern="1200" dirty="0"/>
        </a:p>
      </dsp:txBody>
      <dsp:txXfrm>
        <a:off x="805148" y="1746019"/>
        <a:ext cx="6832000" cy="697098"/>
      </dsp:txXfrm>
    </dsp:sp>
    <dsp:sp modelId="{062FA3B5-A900-4EAF-BC64-0E77DFD25D12}">
      <dsp:nvSpPr>
        <dsp:cNvPr id="0" name=""/>
        <dsp:cNvSpPr/>
      </dsp:nvSpPr>
      <dsp:spPr>
        <a:xfrm>
          <a:off x="0" y="2617392"/>
          <a:ext cx="7637149" cy="6970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D9DEC-DDCD-48F2-980B-DD4056E79572}">
      <dsp:nvSpPr>
        <dsp:cNvPr id="0" name=""/>
        <dsp:cNvSpPr/>
      </dsp:nvSpPr>
      <dsp:spPr>
        <a:xfrm>
          <a:off x="210872" y="2774239"/>
          <a:ext cx="383404" cy="3834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897B7-9528-4A27-8ECF-CA1926D8BFCB}">
      <dsp:nvSpPr>
        <dsp:cNvPr id="0" name=""/>
        <dsp:cNvSpPr/>
      </dsp:nvSpPr>
      <dsp:spPr>
        <a:xfrm>
          <a:off x="805148" y="2617392"/>
          <a:ext cx="6832000" cy="697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6" tIns="73776" rIns="73776" bIns="737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Red Pitaya's primary unit includes 16 digital I/O ports, 2 analog RF I/O ports, a micro-SD card slot, an RJ45 Ethernet socket, a USB port</a:t>
          </a:r>
          <a:r>
            <a:rPr lang="en-US" sz="1700" b="0" i="0" kern="1200" dirty="0"/>
            <a:t>.</a:t>
          </a:r>
          <a:endParaRPr lang="en-US" sz="1700" kern="1200" dirty="0"/>
        </a:p>
      </dsp:txBody>
      <dsp:txXfrm>
        <a:off x="805148" y="2617392"/>
        <a:ext cx="6832000" cy="697098"/>
      </dsp:txXfrm>
    </dsp:sp>
    <dsp:sp modelId="{0633ED4B-727B-4DF7-9955-F9DBC608ED97}">
      <dsp:nvSpPr>
        <dsp:cNvPr id="0" name=""/>
        <dsp:cNvSpPr/>
      </dsp:nvSpPr>
      <dsp:spPr>
        <a:xfrm>
          <a:off x="0" y="3492038"/>
          <a:ext cx="7637149" cy="6970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C51E4-0718-40A9-A5D4-5C15ED21A508}">
      <dsp:nvSpPr>
        <dsp:cNvPr id="0" name=""/>
        <dsp:cNvSpPr/>
      </dsp:nvSpPr>
      <dsp:spPr>
        <a:xfrm>
          <a:off x="210872" y="3645612"/>
          <a:ext cx="383404" cy="3834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EA9ED-F28D-4D5A-B987-4909C95BCB9A}">
      <dsp:nvSpPr>
        <dsp:cNvPr id="0" name=""/>
        <dsp:cNvSpPr/>
      </dsp:nvSpPr>
      <dsp:spPr>
        <a:xfrm>
          <a:off x="805148" y="3581340"/>
          <a:ext cx="6832000" cy="511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76" tIns="73776" rIns="73776" bIns="7377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Equipped with a 5V power supply.</a:t>
          </a:r>
          <a:endParaRPr lang="en-US" sz="1400" kern="1200" dirty="0"/>
        </a:p>
      </dsp:txBody>
      <dsp:txXfrm>
        <a:off x="805148" y="3581340"/>
        <a:ext cx="6832000" cy="511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8" y="665083"/>
            <a:ext cx="7471062" cy="668417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	    Machine Learning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9823" y="3637280"/>
            <a:ext cx="9068584" cy="66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Algerian" panose="04020705040A02060702" pitchFamily="82" charset="0"/>
              </a:rPr>
              <a:t>Submitted By: Deblina Karmakar (1427365)</a:t>
            </a:r>
          </a:p>
          <a:p>
            <a:pPr marL="0" indent="0">
              <a:buNone/>
            </a:pPr>
            <a:r>
              <a:rPr lang="en-US" sz="2000" dirty="0">
                <a:latin typeface="Algerian" panose="04020705040A02060702" pitchFamily="82" charset="0"/>
              </a:rPr>
              <a:t>                        INDRANIL saha (1427190)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FD129-2FBC-7253-D175-187AA00DDDBB}"/>
              </a:ext>
            </a:extLst>
          </p:cNvPr>
          <p:cNvSpPr txBox="1"/>
          <p:nvPr/>
        </p:nvSpPr>
        <p:spPr>
          <a:xfrm>
            <a:off x="2479963" y="1551017"/>
            <a:ext cx="8572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Reliability test and improvement of a sensor system for object detection</a:t>
            </a:r>
            <a:endParaRPr lang="en-DE" sz="2800" b="1" dirty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1752E4-ACDC-D706-5F6A-9562467DF4FD}"/>
              </a:ext>
            </a:extLst>
          </p:cNvPr>
          <p:cNvSpPr txBox="1">
            <a:spLocks/>
          </p:cNvSpPr>
          <p:nvPr/>
        </p:nvSpPr>
        <p:spPr>
          <a:xfrm>
            <a:off x="2479963" y="4840356"/>
            <a:ext cx="6888480" cy="933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>
                <a:latin typeface="Algerian" panose="04020705040A02060702" pitchFamily="82" charset="0"/>
              </a:rPr>
              <a:t>Examined By: Prof. Dr. ANDREAS PECH </a:t>
            </a:r>
            <a:endParaRPr lang="en-US" sz="2000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10145-A367-9435-A288-1FF6D092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54C9CA-6EE0-7745-16C1-74B76405A89D}"/>
              </a:ext>
            </a:extLst>
          </p:cNvPr>
          <p:cNvSpPr txBox="1"/>
          <p:nvPr/>
        </p:nvSpPr>
        <p:spPr>
          <a:xfrm>
            <a:off x="4925291" y="301336"/>
            <a:ext cx="339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AF9C0-54F3-C629-7C79-E7407509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269D7-9A69-3034-452C-EC0F8390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447041"/>
            <a:ext cx="4667250" cy="568960"/>
          </a:xfrm>
        </p:spPr>
        <p:txBody>
          <a:bodyPr>
            <a:normAutofit fontScale="90000"/>
          </a:bodyPr>
          <a:lstStyle/>
          <a:p>
            <a:r>
              <a:rPr lang="en-US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968B85-D060-9962-BC69-1EB7100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E377F-AE33-40E7-B5A7-5B0F9D7F6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11073"/>
            <a:ext cx="1310640" cy="568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F755B-CC9D-85DB-5891-C2B3796D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731521"/>
            <a:ext cx="5676900" cy="59397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5E545F8-9A0D-7CAE-37CA-5FE958F996B8}"/>
              </a:ext>
            </a:extLst>
          </p:cNvPr>
          <p:cNvSpPr/>
          <p:nvPr/>
        </p:nvSpPr>
        <p:spPr>
          <a:xfrm>
            <a:off x="1009650" y="2105025"/>
            <a:ext cx="3171825" cy="2114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Workflow Diagram</a:t>
            </a:r>
            <a:endParaRPr lang="en-DE" sz="32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6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D41A-A9F5-73F4-EDF0-FA5C973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512" y="542925"/>
            <a:ext cx="4721888" cy="1200329"/>
          </a:xfrm>
        </p:spPr>
        <p:txBody>
          <a:bodyPr/>
          <a:lstStyle/>
          <a:p>
            <a:r>
              <a:rPr lang="en-GB" sz="400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Implementation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92DC-3956-0C38-DEB0-E6F3EA47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F53E00-D25F-0066-BD12-D8BC91DDFA6E}"/>
              </a:ext>
            </a:extLst>
          </p:cNvPr>
          <p:cNvSpPr/>
          <p:nvPr/>
        </p:nvSpPr>
        <p:spPr>
          <a:xfrm>
            <a:off x="1600200" y="1543228"/>
            <a:ext cx="7486650" cy="628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Measurement Setup and Data </a:t>
            </a:r>
            <a:r>
              <a:rPr lang="en-US" sz="2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Collection</a:t>
            </a:r>
            <a:endParaRPr lang="en-DE" sz="2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9" name="Picture 8" descr="A group of men standing in a room&#10;&#10;Description automatically generated">
            <a:extLst>
              <a:ext uri="{FF2B5EF4-FFF2-40B4-BE49-F238E27FC236}">
                <a16:creationId xmlns:a16="http://schemas.microsoft.com/office/drawing/2014/main" id="{1376728E-23A6-D505-F16E-05811C902C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6139" y="2600503"/>
            <a:ext cx="3811905" cy="3505022"/>
          </a:xfrm>
          <a:prstGeom prst="rect">
            <a:avLst/>
          </a:prstGeom>
        </p:spPr>
      </p:pic>
      <p:pic>
        <p:nvPicPr>
          <p:cNvPr id="11" name="Picture 10" descr="A person standing in a room&#10;&#10;Description automatically generated">
            <a:extLst>
              <a:ext uri="{FF2B5EF4-FFF2-40B4-BE49-F238E27FC236}">
                <a16:creationId xmlns:a16="http://schemas.microsoft.com/office/drawing/2014/main" id="{3BB60B22-8932-CB51-A5EB-3008B6086D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93" y="2600503"/>
            <a:ext cx="3971921" cy="3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6DC2-A24D-B714-BAA4-DA9961DC5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E07F-9C6B-CE87-E254-2CEFA0F2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38126"/>
            <a:ext cx="5740146" cy="723900"/>
          </a:xfrm>
        </p:spPr>
        <p:txBody>
          <a:bodyPr>
            <a:norm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Implementation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4ACC4-0210-D305-D688-80241DCE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288E3-A18F-B86B-A1FD-D49F82EE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1C8C70-4C05-774F-0493-F6D4B009226C}"/>
              </a:ext>
            </a:extLst>
          </p:cNvPr>
          <p:cNvSpPr txBox="1"/>
          <p:nvPr/>
        </p:nvSpPr>
        <p:spPr>
          <a:xfrm>
            <a:off x="561975" y="1123950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sz="2000" b="1" i="1" u="none" strike="noStrike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mplementation of CNN</a:t>
            </a:r>
            <a:endParaRPr lang="en-DE" sz="2000" b="1" i="1" u="none" strike="noStrike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893588-A448-15E5-2DD2-613B112C45DA}"/>
              </a:ext>
            </a:extLst>
          </p:cNvPr>
          <p:cNvSpPr/>
          <p:nvPr/>
        </p:nvSpPr>
        <p:spPr>
          <a:xfrm>
            <a:off x="438150" y="1655206"/>
            <a:ext cx="10443210" cy="50320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B7D7B-E37A-0434-56A6-0806E73E0235}"/>
              </a:ext>
            </a:extLst>
          </p:cNvPr>
          <p:cNvSpPr txBox="1"/>
          <p:nvPr/>
        </p:nvSpPr>
        <p:spPr>
          <a:xfrm>
            <a:off x="685800" y="1885950"/>
            <a:ext cx="9801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Initialization Phase</a:t>
            </a:r>
            <a:r>
              <a:rPr lang="en-DE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DE" sz="18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Training parameters are established, encompassing the verbosity level, the total number of training epochs, and the specified batch size.</a:t>
            </a:r>
            <a:endParaRPr lang="en-GB" sz="180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GB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DE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Definition</a:t>
            </a:r>
            <a:r>
              <a:rPr lang="en-DE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Model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is structured sequentially with Conv1D layers for processing, employing dropout and max pooling for normalization and size reduction, and dense layers with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softmax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for output probabilities.</a:t>
            </a:r>
          </a:p>
          <a:p>
            <a:endParaRPr lang="en-DE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DE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Compilation</a:t>
            </a:r>
            <a:r>
              <a:rPr lang="en-GB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Compilation uses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DE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categorical cross entropy loss function and the Adam optimizer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DE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Training</a:t>
            </a:r>
            <a:r>
              <a:rPr lang="en-DE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Training proceeds on 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x_train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y_train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following the defined epochs and batch size.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DE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Evaluation</a:t>
            </a:r>
            <a:r>
              <a:rPr lang="en-DE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</a:t>
            </a:r>
            <a:r>
              <a:rPr lang="en-DE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odel's</a:t>
            </a:r>
            <a:r>
              <a:rPr lang="en-DE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performance and accuracy are rigorously evaluated against the test dataset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Model Saving: </a:t>
            </a:r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en-DE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ully trained model is preserved on the file system, facilitating future access and utilization.</a:t>
            </a:r>
          </a:p>
          <a:p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14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6DC2-A24D-B714-BAA4-DA9961DC5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E07F-9C6B-CE87-E254-2CEFA0F2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38126"/>
            <a:ext cx="5740146" cy="723900"/>
          </a:xfrm>
        </p:spPr>
        <p:txBody>
          <a:bodyPr>
            <a:norm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Implementation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4ACC4-0210-D305-D688-80241DCE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288E3-A18F-B86B-A1FD-D49F82EE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1C8C70-4C05-774F-0493-F6D4B009226C}"/>
              </a:ext>
            </a:extLst>
          </p:cNvPr>
          <p:cNvSpPr txBox="1"/>
          <p:nvPr/>
        </p:nvSpPr>
        <p:spPr>
          <a:xfrm>
            <a:off x="186054" y="1054359"/>
            <a:ext cx="4467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sz="2000" b="1" i="1" u="none" strike="noStrike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mplementation of </a:t>
            </a:r>
            <a:r>
              <a:rPr lang="en-US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GB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Random Forest</a:t>
            </a:r>
            <a:endParaRPr lang="en-DE" sz="2000" b="1" i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893588-A448-15E5-2DD2-613B112C45DA}"/>
              </a:ext>
            </a:extLst>
          </p:cNvPr>
          <p:cNvSpPr/>
          <p:nvPr/>
        </p:nvSpPr>
        <p:spPr>
          <a:xfrm>
            <a:off x="259773" y="1608951"/>
            <a:ext cx="11703627" cy="50783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B7D7B-E37A-0434-56A6-0806E73E0235}"/>
              </a:ext>
            </a:extLst>
          </p:cNvPr>
          <p:cNvSpPr txBox="1"/>
          <p:nvPr/>
        </p:nvSpPr>
        <p:spPr>
          <a:xfrm>
            <a:off x="438150" y="1885950"/>
            <a:ext cx="11112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Parameter Grid Construction: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Grid is constructed with criteria including the count of trees 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n_estimators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), maximum features for node splitting 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max_features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), tree depth 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max_depth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), and minimum samples for a split 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min_samples_split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etc.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Randomized Hyperparameter Search: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RandomizedSearchCV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deviates from exhaustive parameter searches by selecting random samples from the parameter space, optimizing the trade-off between thoroughness and efficiency.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Model Training with Best Parameters: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Model undergoes training with the most effective hyperparameters to enhance learning and generalization.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Model Preservation: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efined model is preserved onto the file system, typically in a pickle file format.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Prediction and Performance Evaluation: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model’s predictive power and performance are evaluated by making predictions on both the training and test datasets.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Return of the Trained Model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fully trained model is now poised for deployment, ready to make high-quality     	predictions.</a:t>
            </a:r>
            <a:endParaRPr lang="en-DE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81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6DC2-A24D-B714-BAA4-DA9961DC5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E07F-9C6B-CE87-E254-2CEFA0F2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38126"/>
            <a:ext cx="5740146" cy="723900"/>
          </a:xfrm>
        </p:spPr>
        <p:txBody>
          <a:bodyPr>
            <a:norm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Implementation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4ACC4-0210-D305-D688-80241DCE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288E3-A18F-B86B-A1FD-D49F82EE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1C8C70-4C05-774F-0493-F6D4B009226C}"/>
              </a:ext>
            </a:extLst>
          </p:cNvPr>
          <p:cNvSpPr txBox="1"/>
          <p:nvPr/>
        </p:nvSpPr>
        <p:spPr>
          <a:xfrm>
            <a:off x="561974" y="1123950"/>
            <a:ext cx="430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sz="2000" b="1" i="1" u="none" strike="noStrike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mplementation of </a:t>
            </a:r>
            <a:r>
              <a:rPr lang="en-US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 XGBoost</a:t>
            </a:r>
            <a:endParaRPr lang="en-DE" sz="2000" b="1" i="1" u="none" strike="noStrike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893588-A448-15E5-2DD2-613B112C45DA}"/>
              </a:ext>
            </a:extLst>
          </p:cNvPr>
          <p:cNvSpPr/>
          <p:nvPr/>
        </p:nvSpPr>
        <p:spPr>
          <a:xfrm>
            <a:off x="438150" y="1655206"/>
            <a:ext cx="10443210" cy="50320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B7D7B-E37A-0434-56A6-0806E73E0235}"/>
              </a:ext>
            </a:extLst>
          </p:cNvPr>
          <p:cNvSpPr txBox="1"/>
          <p:nvPr/>
        </p:nvSpPr>
        <p:spPr>
          <a:xfrm>
            <a:off x="964622" y="2010642"/>
            <a:ext cx="9705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Model Initialization</a:t>
            </a:r>
            <a:r>
              <a:rPr lang="en-DE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ets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key parameters, with the objective function typically being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binary:logistic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aligning the model to predict binary outcomes.</a:t>
            </a:r>
          </a:p>
          <a:p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DE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Training</a:t>
            </a:r>
            <a:r>
              <a:rPr lang="en-DE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Involves the iterative construction of trees, each refining the model's precision by addressing the previous trees' errors.</a:t>
            </a:r>
          </a:p>
          <a:p>
            <a:endParaRPr lang="en-DE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DE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Saving</a:t>
            </a:r>
            <a:r>
              <a:rPr lang="en-GB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model is serialized, enabling storage and later access without retraining, simplifying deployment and further analysis.</a:t>
            </a:r>
          </a:p>
          <a:p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DE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Evaluation</a:t>
            </a:r>
            <a:r>
              <a:rPr lang="en-DE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model is assessed on training and test data, utilizing the F1 score as the key metric for the predictive accuracy of each prediction.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Return of the Trained Model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</a:t>
            </a:r>
            <a:r>
              <a:rPr lang="en-DE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ully trained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equipped with the learned parameters, stands as a powerful tool for making predictions on new data.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8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21FB-966C-4B75-724D-43BD3CB05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B9B5-7302-25F2-8394-75EA61A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503" y="238126"/>
            <a:ext cx="3334796" cy="723900"/>
          </a:xfrm>
        </p:spPr>
        <p:txBody>
          <a:bodyPr>
            <a:no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Results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AD30-AF8C-804B-ABC0-2DB6855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842C9-82A1-C06B-968C-53B1009A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3B7C2A-1F1B-9A90-85A7-A6865880A1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219001"/>
            <a:ext cx="3914775" cy="203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EC99FAC-5920-A110-4EFE-2D31005045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992" y="1171576"/>
            <a:ext cx="4287520" cy="20364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0D771-0547-4DD2-66F0-E575C9D600F3}"/>
              </a:ext>
            </a:extLst>
          </p:cNvPr>
          <p:cNvSpPr txBox="1"/>
          <p:nvPr/>
        </p:nvSpPr>
        <p:spPr>
          <a:xfrm>
            <a:off x="1133474" y="3276600"/>
            <a:ext cx="391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ADC to FFT plot for hard object placed at 1m</a:t>
            </a:r>
            <a:endParaRPr lang="en-DE" sz="1400" b="1" i="1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E1261-BDAE-3E50-36A0-CD7C179599EB}"/>
              </a:ext>
            </a:extLst>
          </p:cNvPr>
          <p:cNvSpPr txBox="1"/>
          <p:nvPr/>
        </p:nvSpPr>
        <p:spPr>
          <a:xfrm>
            <a:off x="5629275" y="3286125"/>
            <a:ext cx="4039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ADC to FFT plot for person sitting at 1m</a:t>
            </a:r>
            <a:endParaRPr lang="en-DE" sz="1400" b="1" i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DE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81F1951-87B7-2FCD-CE4E-054BC11BBD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3" y="3861375"/>
            <a:ext cx="3914775" cy="204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F9E48D-FAF9-80F1-6FAC-CA90E246EB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992" y="3707130"/>
            <a:ext cx="4316095" cy="20364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582020-623B-8C07-0476-6963E68527DC}"/>
              </a:ext>
            </a:extLst>
          </p:cNvPr>
          <p:cNvSpPr txBox="1"/>
          <p:nvPr/>
        </p:nvSpPr>
        <p:spPr>
          <a:xfrm>
            <a:off x="1000123" y="5945843"/>
            <a:ext cx="404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ADC to FFT plot for hard object placed at 50cm</a:t>
            </a:r>
            <a:endParaRPr lang="en-DE" sz="1400" b="1" i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DE" sz="1800" b="1" i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24C06-941D-6021-62A2-8F11E3EA7FA6}"/>
              </a:ext>
            </a:extLst>
          </p:cNvPr>
          <p:cNvSpPr txBox="1"/>
          <p:nvPr/>
        </p:nvSpPr>
        <p:spPr>
          <a:xfrm>
            <a:off x="5619748" y="5953125"/>
            <a:ext cx="382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ADC to FFT plot for person placed at 50cm</a:t>
            </a:r>
            <a:endParaRPr lang="en-DE" sz="1400" b="1" i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83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21FB-966C-4B75-724D-43BD3CB05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B9B5-7302-25F2-8394-75EA61A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503" y="238126"/>
            <a:ext cx="3334796" cy="723900"/>
          </a:xfrm>
        </p:spPr>
        <p:txBody>
          <a:bodyPr>
            <a:no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Results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AD30-AF8C-804B-ABC0-2DB6855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842C9-82A1-C06B-968C-53B1009A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582020-623B-8C07-0476-6963E68527DC}"/>
              </a:ext>
            </a:extLst>
          </p:cNvPr>
          <p:cNvSpPr txBox="1"/>
          <p:nvPr/>
        </p:nvSpPr>
        <p:spPr>
          <a:xfrm>
            <a:off x="2190748" y="4983818"/>
            <a:ext cx="404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CNN Model Summary</a:t>
            </a:r>
            <a:endParaRPr lang="en-DE" b="1" i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DE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24C06-941D-6021-62A2-8F11E3EA7FA6}"/>
              </a:ext>
            </a:extLst>
          </p:cNvPr>
          <p:cNvSpPr txBox="1"/>
          <p:nvPr/>
        </p:nvSpPr>
        <p:spPr>
          <a:xfrm>
            <a:off x="6562723" y="5019675"/>
            <a:ext cx="42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Classification report of the CNN model</a:t>
            </a:r>
            <a:endParaRPr lang="en-DE" b="1" i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763D320-8511-7A6D-EBFA-3F7F6C1C21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40" y="1527492"/>
            <a:ext cx="4759009" cy="344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EF35EDD-F5BD-4D2B-BF61-8A3F355C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2" y="1527492"/>
            <a:ext cx="4537707" cy="34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4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21FB-966C-4B75-724D-43BD3CB05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B9B5-7302-25F2-8394-75EA61A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503" y="238126"/>
            <a:ext cx="3334796" cy="723900"/>
          </a:xfrm>
        </p:spPr>
        <p:txBody>
          <a:bodyPr>
            <a:no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Results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AD30-AF8C-804B-ABC0-2DB6855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842C9-82A1-C06B-968C-53B1009A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582020-623B-8C07-0476-6963E68527DC}"/>
              </a:ext>
            </a:extLst>
          </p:cNvPr>
          <p:cNvSpPr txBox="1"/>
          <p:nvPr/>
        </p:nvSpPr>
        <p:spPr>
          <a:xfrm>
            <a:off x="1381125" y="4983818"/>
            <a:ext cx="520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Classification report of Random Forest Model</a:t>
            </a:r>
            <a:endParaRPr lang="en-DE" b="1" i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DE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24C06-941D-6021-62A2-8F11E3EA7FA6}"/>
              </a:ext>
            </a:extLst>
          </p:cNvPr>
          <p:cNvSpPr txBox="1"/>
          <p:nvPr/>
        </p:nvSpPr>
        <p:spPr>
          <a:xfrm>
            <a:off x="7019924" y="3219450"/>
            <a:ext cx="476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F1 scores for Training and Test Data of Random Forest</a:t>
            </a:r>
            <a:endParaRPr lang="en-DE" b="1" i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2A70B2-5F81-9E31-8597-FB9ED2D1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70" y="1441937"/>
            <a:ext cx="5617530" cy="344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CE4A0-8BB0-DB23-0B6C-ACCB8DDAF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4" y="2289264"/>
            <a:ext cx="4638676" cy="874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9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21FB-966C-4B75-724D-43BD3CB05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B9B5-7302-25F2-8394-75EA61A0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503" y="238126"/>
            <a:ext cx="3334796" cy="723900"/>
          </a:xfrm>
        </p:spPr>
        <p:txBody>
          <a:bodyPr>
            <a:noAutofit/>
          </a:bodyPr>
          <a:lstStyle/>
          <a:p>
            <a:r>
              <a:rPr lang="en-GB" sz="40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Results</a:t>
            </a:r>
            <a:endParaRPr lang="en-DE" sz="4000" spc="-7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AD30-AF8C-804B-ABC0-2DB6855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842C9-82A1-C06B-968C-53B1009A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582020-623B-8C07-0476-6963E68527DC}"/>
              </a:ext>
            </a:extLst>
          </p:cNvPr>
          <p:cNvSpPr txBox="1"/>
          <p:nvPr/>
        </p:nvSpPr>
        <p:spPr>
          <a:xfrm>
            <a:off x="1381125" y="4983818"/>
            <a:ext cx="520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Classification report of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XGBoost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Model</a:t>
            </a:r>
            <a:endParaRPr lang="en-DE" b="1" i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DE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24C06-941D-6021-62A2-8F11E3EA7FA6}"/>
              </a:ext>
            </a:extLst>
          </p:cNvPr>
          <p:cNvSpPr txBox="1"/>
          <p:nvPr/>
        </p:nvSpPr>
        <p:spPr>
          <a:xfrm>
            <a:off x="7019924" y="3219450"/>
            <a:ext cx="476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F1 scores for Training and Test Data of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XGBoost</a:t>
            </a:r>
            <a:endParaRPr lang="en-DE" b="1" i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DA1FDFF-4E0D-C4ED-1A1A-262C8DF0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6" y="1295400"/>
            <a:ext cx="5372098" cy="368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F0E24-F665-C45D-3679-DC9E0FCB0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4" y="2143293"/>
            <a:ext cx="4419602" cy="99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86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D41A-A9F5-73F4-EDF0-FA5C973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512" y="542925"/>
            <a:ext cx="4721888" cy="646331"/>
          </a:xfrm>
        </p:spPr>
        <p:txBody>
          <a:bodyPr/>
          <a:lstStyle/>
          <a:p>
            <a:r>
              <a:rPr lang="en-GB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Conclusion</a:t>
            </a:r>
            <a:endParaRPr lang="en-DE" sz="400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992DC-3956-0C38-DEB0-E6F3EA47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F53E00-D25F-0066-BD12-D8BC91DDFA6E}"/>
              </a:ext>
            </a:extLst>
          </p:cNvPr>
          <p:cNvSpPr/>
          <p:nvPr/>
        </p:nvSpPr>
        <p:spPr>
          <a:xfrm>
            <a:off x="200025" y="1514652"/>
            <a:ext cx="11052175" cy="5015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endParaRPr lang="en-DE" sz="2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83606-6DF1-452E-0105-19433F6399BC}"/>
              </a:ext>
            </a:extLst>
          </p:cNvPr>
          <p:cNvSpPr txBox="1"/>
          <p:nvPr/>
        </p:nvSpPr>
        <p:spPr>
          <a:xfrm>
            <a:off x="636520" y="1607240"/>
            <a:ext cx="104157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project provides valuable understanding of an ultrasonic sensor's data collection capabilities across various distances and orientations.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 emphasizes the importance of the sensor for capturing raw data that is subsequently converted into FFT by specialized software.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suite of ML models has been created to analyze sensor data, each demonstrating varying levels of accuracy and F1 scores.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CNN model emerged as the standout selection.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Random Forest model demonstrated impressive accuracy, highlighting the strength and adaptability of ensemble approaches for such data analysis tasks.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Although the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model was slightly behind in terms of performance, it still achieved respectable accuracy, proving its worth as an efficient and scalable option.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9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7" y="447041"/>
            <a:ext cx="2080010" cy="914400"/>
          </a:xfrm>
        </p:spPr>
        <p:txBody>
          <a:bodyPr>
            <a:normAutofit/>
          </a:bodyPr>
          <a:lstStyle/>
          <a:p>
            <a:r>
              <a:rPr lang="en-US" sz="4400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INDEX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4FD1D-18BD-229E-32E1-3CE2BBBD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99C61D-E777-44EE-0BBB-CBECD7F02C02}"/>
              </a:ext>
            </a:extLst>
          </p:cNvPr>
          <p:cNvSpPr txBox="1"/>
          <p:nvPr/>
        </p:nvSpPr>
        <p:spPr>
          <a:xfrm>
            <a:off x="1106156" y="1609645"/>
            <a:ext cx="72649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Methodology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Conclusion</a:t>
            </a:r>
          </a:p>
          <a:p>
            <a:endParaRPr lang="en-GB" sz="3200" b="1" dirty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D6477B-7F8D-14A4-92D8-6935976F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21" y="2230191"/>
            <a:ext cx="5344271" cy="3524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834947-D09A-F413-529A-DF74686F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0" y="0"/>
            <a:ext cx="1310640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93" y="542925"/>
            <a:ext cx="10704007" cy="535531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Introduction</a:t>
            </a:r>
            <a:endParaRPr lang="en-US" sz="4000" b="1" kern="1200" spc="-70" baseline="0" dirty="0">
              <a:solidFill>
                <a:schemeClr val="accent3">
                  <a:lumMod val="40000"/>
                  <a:lumOff val="6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34CC8-9AC5-11AC-8A90-42FBC856E660}"/>
              </a:ext>
            </a:extLst>
          </p:cNvPr>
          <p:cNvSpPr txBox="1"/>
          <p:nvPr/>
        </p:nvSpPr>
        <p:spPr>
          <a:xfrm>
            <a:off x="130630" y="1444649"/>
            <a:ext cx="10499270" cy="457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b="1" kern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97A7BE-6AB6-D0AE-2068-9DBF9FE7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3DE6CC-3A8C-7E64-AFCD-43ADF1A3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112" y="1647416"/>
            <a:ext cx="4492488" cy="4132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98AEE4-BDC7-8D9D-05FF-0E6CE401C258}"/>
              </a:ext>
            </a:extLst>
          </p:cNvPr>
          <p:cNvSpPr txBox="1"/>
          <p:nvPr/>
        </p:nvSpPr>
        <p:spPr>
          <a:xfrm>
            <a:off x="636998" y="1823715"/>
            <a:ext cx="63319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The project generates an acoustic signal to detect its echoes, enhancing echo detection reliability of the sensor system.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It delves into sophisticated methodologies for enhancing the reliability of echo detection.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It assesses how signal processing errors affect measurement precision.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Californian FB" panose="0207040306080B030204" pitchFamily="18" charset="0"/>
              </a:rPr>
              <a:t>It develops comprehensive models using various algorithms to detail ultrasonic signal behaviors across distances and interactions with objects.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0" y="542925"/>
            <a:ext cx="10864780" cy="535531"/>
          </a:xfrm>
        </p:spPr>
        <p:txBody>
          <a:bodyPr wrap="square" anchor="t">
            <a:noAutofit/>
          </a:bodyPr>
          <a:lstStyle/>
          <a:p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Text Placeholder 9">
            <a:extLst>
              <a:ext uri="{FF2B5EF4-FFF2-40B4-BE49-F238E27FC236}">
                <a16:creationId xmlns:a16="http://schemas.microsoft.com/office/drawing/2014/main" id="{E90747DB-A903-9198-DC61-A6AD723B0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830068"/>
              </p:ext>
            </p:extLst>
          </p:nvPr>
        </p:nvGraphicFramePr>
        <p:xfrm>
          <a:off x="483121" y="1977886"/>
          <a:ext cx="7030862" cy="418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2188089-ED8E-3A93-2250-675C92199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172EB-699D-F8C2-2246-C34C1450D946}"/>
              </a:ext>
            </a:extLst>
          </p:cNvPr>
          <p:cNvSpPr txBox="1"/>
          <p:nvPr/>
        </p:nvSpPr>
        <p:spPr>
          <a:xfrm>
            <a:off x="243840" y="1429468"/>
            <a:ext cx="459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u="none" strike="noStrike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Red Pitaya Measurement Board</a:t>
            </a:r>
            <a:endParaRPr lang="en-DE" sz="2000" b="1" i="1" u="none" strike="noStrike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69673-12BB-EB32-8467-28A87A9C75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565" y="2395329"/>
            <a:ext cx="3430835" cy="29221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38A16-73A1-1D42-E9DC-4E051CD75FDA}"/>
              </a:ext>
            </a:extLst>
          </p:cNvPr>
          <p:cNvSpPr txBox="1"/>
          <p:nvPr/>
        </p:nvSpPr>
        <p:spPr>
          <a:xfrm>
            <a:off x="7722705" y="5377073"/>
            <a:ext cx="355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Ultrasonic sensor and red pitaya device</a:t>
            </a:r>
            <a:endParaRPr lang="en-DE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D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0" y="542925"/>
            <a:ext cx="10864780" cy="535531"/>
          </a:xfrm>
        </p:spPr>
        <p:txBody>
          <a:bodyPr wrap="square" anchor="t">
            <a:noAutofit/>
          </a:bodyPr>
          <a:lstStyle/>
          <a:p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2" name="Text Placeholder 9">
            <a:extLst>
              <a:ext uri="{FF2B5EF4-FFF2-40B4-BE49-F238E27FC236}">
                <a16:creationId xmlns:a16="http://schemas.microsoft.com/office/drawing/2014/main" id="{E90747DB-A903-9198-DC61-A6AD723B0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568865"/>
              </p:ext>
            </p:extLst>
          </p:nvPr>
        </p:nvGraphicFramePr>
        <p:xfrm>
          <a:off x="483120" y="1977886"/>
          <a:ext cx="7637149" cy="418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2188089-ED8E-3A93-2250-675C92199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172EB-699D-F8C2-2246-C34C1450D946}"/>
              </a:ext>
            </a:extLst>
          </p:cNvPr>
          <p:cNvSpPr txBox="1"/>
          <p:nvPr/>
        </p:nvSpPr>
        <p:spPr>
          <a:xfrm>
            <a:off x="91440" y="1439628"/>
            <a:ext cx="474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u="none" strike="noStrike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Ultrasonic Sensor</a:t>
            </a:r>
            <a:endParaRPr lang="en-DE" sz="2000" b="1" i="1" u="none" strike="noStrike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8" name="Picture 7" descr="A close-up of a circuit board&#10;&#10;Description automatically generated">
            <a:extLst>
              <a:ext uri="{FF2B5EF4-FFF2-40B4-BE49-F238E27FC236}">
                <a16:creationId xmlns:a16="http://schemas.microsoft.com/office/drawing/2014/main" id="{E4636686-C4C7-7C62-0A0B-B7DD85472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409" y="2135090"/>
            <a:ext cx="3196259" cy="19598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27619E-0A3E-5B71-163F-F9D3D8EC3E9D}"/>
              </a:ext>
            </a:extLst>
          </p:cNvPr>
          <p:cNvSpPr txBox="1"/>
          <p:nvPr/>
        </p:nvSpPr>
        <p:spPr>
          <a:xfrm>
            <a:off x="8483601" y="4226560"/>
            <a:ext cx="370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Pin function of the SRF02 Ultrasonic sensor</a:t>
            </a:r>
            <a:endParaRPr lang="en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0" y="542925"/>
            <a:ext cx="10864780" cy="535531"/>
          </a:xfrm>
        </p:spPr>
        <p:txBody>
          <a:bodyPr wrap="square" anchor="t">
            <a:noAutofit/>
          </a:bodyPr>
          <a:lstStyle/>
          <a:p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88089-ED8E-3A93-2250-675C9219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172EB-699D-F8C2-2246-C34C1450D946}"/>
              </a:ext>
            </a:extLst>
          </p:cNvPr>
          <p:cNvSpPr txBox="1"/>
          <p:nvPr/>
        </p:nvSpPr>
        <p:spPr>
          <a:xfrm>
            <a:off x="566530" y="1388828"/>
            <a:ext cx="4273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u="none" strike="noStrike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Fast Fourier Transform</a:t>
            </a:r>
            <a:endParaRPr lang="en-DE" sz="2000" b="1" i="1" u="none" strike="noStrike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2CE70F-8AB3-F637-0D1E-A1A285A2C869}"/>
              </a:ext>
            </a:extLst>
          </p:cNvPr>
          <p:cNvSpPr/>
          <p:nvPr/>
        </p:nvSpPr>
        <p:spPr>
          <a:xfrm>
            <a:off x="793819" y="1880080"/>
            <a:ext cx="11111853" cy="4434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CBF61-9C36-9370-5A51-2F5000761018}"/>
              </a:ext>
            </a:extLst>
          </p:cNvPr>
          <p:cNvSpPr txBox="1"/>
          <p:nvPr/>
        </p:nvSpPr>
        <p:spPr>
          <a:xfrm>
            <a:off x="1330960" y="2132965"/>
            <a:ext cx="9692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/>
                </a:solidFill>
                <a:effectLst/>
                <a:latin typeface="Sitka Subheading Semibold" pitchFamily="2" charset="0"/>
              </a:rPr>
              <a:t>The FFT is a computational tool for signal analysis on digital computers.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0" i="0" dirty="0">
              <a:solidFill>
                <a:schemeClr val="bg1"/>
              </a:solidFill>
              <a:effectLst/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Subheading Semibold" pitchFamily="2" charset="0"/>
              </a:rPr>
              <a:t>FFT efficiently calculates the discrete Fourier transform of data samples or time series.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Subheading Semibold" pitchFamily="2" charset="0"/>
              </a:rPr>
              <a:t>Most prevalent FFT algorithm is the </a:t>
            </a:r>
            <a:r>
              <a:rPr lang="en-US" b="1" dirty="0">
                <a:solidFill>
                  <a:schemeClr val="bg1"/>
                </a:solidFill>
                <a:latin typeface="Sitka Subheading Semibold" pitchFamily="2" charset="0"/>
              </a:rPr>
              <a:t>Cooley-Tukey algorithm.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Subheading Semibold" pitchFamily="2" charset="0"/>
              </a:rPr>
              <a:t>A divide-and-conquer algorithm, recursively breaking down a DFT of any composite size n=n1*n2, into smaller DFTs of sizes n1 and n2.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Subheading Semibold" pitchFamily="2" charset="0"/>
              </a:rPr>
              <a:t>It includes O(n) multiplications by complex roots of unity, known as twiddle factors.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Subheading Semibold" pitchFamily="2" charset="0"/>
              </a:rPr>
              <a:t>DFT equation:-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E6A06C-0A4E-0028-912A-594E5A667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908" y="5301401"/>
            <a:ext cx="3507532" cy="7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0" y="542925"/>
            <a:ext cx="10864780" cy="535531"/>
          </a:xfrm>
        </p:spPr>
        <p:txBody>
          <a:bodyPr wrap="square" anchor="t">
            <a:noAutofit/>
          </a:bodyPr>
          <a:lstStyle/>
          <a:p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88089-ED8E-3A93-2250-675C9219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172EB-699D-F8C2-2246-C34C1450D946}"/>
              </a:ext>
            </a:extLst>
          </p:cNvPr>
          <p:cNvSpPr txBox="1"/>
          <p:nvPr/>
        </p:nvSpPr>
        <p:spPr>
          <a:xfrm>
            <a:off x="566530" y="1348188"/>
            <a:ext cx="5397390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Convolutional</a:t>
            </a:r>
            <a:r>
              <a:rPr lang="en-US" sz="2000" b="1" i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Neural Network (CNN)</a:t>
            </a:r>
            <a:endParaRPr lang="en-DE" sz="2000" b="1" i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endParaRPr lang="en-DE" b="1" i="1" u="none" strike="noStrike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F726-4A1B-C7D9-E540-C148520C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08" y="1960880"/>
            <a:ext cx="6728060" cy="16967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1AFF63-10DB-BC60-2498-930CC9B5DBF6}"/>
              </a:ext>
            </a:extLst>
          </p:cNvPr>
          <p:cNvSpPr/>
          <p:nvPr/>
        </p:nvSpPr>
        <p:spPr>
          <a:xfrm>
            <a:off x="646546" y="3911600"/>
            <a:ext cx="10722494" cy="26500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B8DC3-3011-A3E2-3F20-6A81A07B32A4}"/>
              </a:ext>
            </a:extLst>
          </p:cNvPr>
          <p:cNvSpPr txBox="1"/>
          <p:nvPr/>
        </p:nvSpPr>
        <p:spPr>
          <a:xfrm>
            <a:off x="960581" y="3976357"/>
            <a:ext cx="10154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itka Subheading Semibold" pitchFamily="2" charset="0"/>
              </a:rPr>
              <a:t>CNNs consist of multiple layers with nodes that calculate activation maps to pinpoint crucial features within data, like images</a:t>
            </a:r>
            <a:r>
              <a:rPr lang="en-GB" dirty="0">
                <a:latin typeface="Sitka Subheading Semibold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itka Subheading Semibold" pitchFamily="2" charset="0"/>
              </a:rPr>
              <a:t>Use a convolution process with filters to highlight significant visual elements, such as patterns and edges.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itka Subheading Semibold" pitchFamily="2" charset="0"/>
              </a:rPr>
              <a:t>The network's learning involves tuning node weights to match the training data's labels, ensuring the model generalizes effectively and prevents overfitting when encountering new data</a:t>
            </a:r>
            <a:r>
              <a:rPr lang="en-GB" dirty="0">
                <a:latin typeface="Sitka Subheading Semibold" pitchFamily="2" charset="0"/>
              </a:rPr>
              <a:t>.</a:t>
            </a:r>
            <a:endParaRPr lang="en-DE" dirty="0"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0" y="542925"/>
            <a:ext cx="10864780" cy="535531"/>
          </a:xfrm>
        </p:spPr>
        <p:txBody>
          <a:bodyPr wrap="square" anchor="t">
            <a:noAutofit/>
          </a:bodyPr>
          <a:lstStyle/>
          <a:p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88089-ED8E-3A93-2250-675C9219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172EB-699D-F8C2-2246-C34C1450D946}"/>
              </a:ext>
            </a:extLst>
          </p:cNvPr>
          <p:cNvSpPr txBox="1"/>
          <p:nvPr/>
        </p:nvSpPr>
        <p:spPr>
          <a:xfrm>
            <a:off x="566530" y="1480268"/>
            <a:ext cx="4273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u="none" strike="noStrike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Random Forest</a:t>
            </a:r>
            <a:endParaRPr lang="en-DE" sz="2000" b="1" i="1" u="none" strike="noStrike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218F0-F8F1-FBB0-1B72-E2C620FE1358}"/>
              </a:ext>
            </a:extLst>
          </p:cNvPr>
          <p:cNvSpPr txBox="1"/>
          <p:nvPr/>
        </p:nvSpPr>
        <p:spPr>
          <a:xfrm>
            <a:off x="980387" y="2177592"/>
            <a:ext cx="97240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DE" sz="2000" dirty="0">
                <a:solidFill>
                  <a:schemeClr val="bg1"/>
                </a:solidFill>
                <a:latin typeface="Sitka Subheading Semibold" pitchFamily="2" charset="0"/>
              </a:rPr>
              <a:t>In the Random Forest model, a subset of data points and a subset of features is selected for constructing each decision tree. Simply put, n random records and m features are taken from the data set having k number of records.</a:t>
            </a:r>
            <a:endParaRPr lang="en-GB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DE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DE" sz="2000" dirty="0">
                <a:solidFill>
                  <a:schemeClr val="bg1"/>
                </a:solidFill>
                <a:latin typeface="Sitka Subheading Semibold" pitchFamily="2" charset="0"/>
              </a:rPr>
              <a:t>Individual decision trees are constructed for each sample.</a:t>
            </a:r>
            <a:endParaRPr lang="en-GB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DE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DE" sz="2000" dirty="0">
                <a:solidFill>
                  <a:schemeClr val="bg1"/>
                </a:solidFill>
                <a:latin typeface="Sitka Subheading Semibold" pitchFamily="2" charset="0"/>
              </a:rPr>
              <a:t>Each decision tree will generate an output.</a:t>
            </a:r>
            <a:endParaRPr lang="en-GB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DE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DE" sz="2000" dirty="0">
                <a:solidFill>
                  <a:schemeClr val="bg1"/>
                </a:solidFill>
                <a:latin typeface="Sitka Subheading Semibold" pitchFamily="2" charset="0"/>
              </a:rPr>
              <a:t>Final output is considered based on Majority Voting or </a:t>
            </a:r>
            <a:r>
              <a:rPr lang="en-GB" sz="2000" dirty="0">
                <a:solidFill>
                  <a:schemeClr val="bg1"/>
                </a:solidFill>
                <a:latin typeface="Sitka Subheading Semibold" pitchFamily="2" charset="0"/>
              </a:rPr>
              <a:t>a</a:t>
            </a:r>
            <a:r>
              <a:rPr lang="en-DE" sz="2000" dirty="0" err="1">
                <a:solidFill>
                  <a:schemeClr val="bg1"/>
                </a:solidFill>
                <a:latin typeface="Sitka Subheading Semibold" pitchFamily="2" charset="0"/>
              </a:rPr>
              <a:t>veraging</a:t>
            </a:r>
            <a:r>
              <a:rPr lang="en-DE" sz="2000" dirty="0">
                <a:solidFill>
                  <a:schemeClr val="bg1"/>
                </a:solidFill>
                <a:latin typeface="Sitka Subheading Semibold" pitchFamily="2" charset="0"/>
              </a:rPr>
              <a:t> for Classification and regression, respectively</a:t>
            </a:r>
            <a:r>
              <a:rPr lang="en-GB" dirty="0">
                <a:solidFill>
                  <a:schemeClr val="bg1"/>
                </a:solidFill>
                <a:latin typeface="Sitka Subheading Semibold" pitchFamily="2" charset="0"/>
              </a:rPr>
              <a:t>.</a:t>
            </a:r>
            <a:endParaRPr lang="en-DE" dirty="0">
              <a:solidFill>
                <a:schemeClr val="bg1"/>
              </a:solidFill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0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0" y="542925"/>
            <a:ext cx="10864780" cy="535531"/>
          </a:xfrm>
        </p:spPr>
        <p:txBody>
          <a:bodyPr wrap="square" anchor="t">
            <a:noAutofit/>
          </a:bodyPr>
          <a:lstStyle/>
          <a:p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88089-ED8E-3A93-2250-675C9219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0" y="-26035"/>
            <a:ext cx="1310640" cy="56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172EB-699D-F8C2-2246-C34C1450D946}"/>
              </a:ext>
            </a:extLst>
          </p:cNvPr>
          <p:cNvSpPr txBox="1"/>
          <p:nvPr/>
        </p:nvSpPr>
        <p:spPr>
          <a:xfrm>
            <a:off x="386080" y="1480268"/>
            <a:ext cx="4454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u="none" strike="noStrike" dirty="0" err="1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XGBoost</a:t>
            </a:r>
            <a:endParaRPr lang="en-DE" sz="2000" b="1" i="1" u="none" strike="noStrike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6E644-7060-249C-71E3-1969A337BA51}"/>
              </a:ext>
            </a:extLst>
          </p:cNvPr>
          <p:cNvSpPr txBox="1"/>
          <p:nvPr/>
        </p:nvSpPr>
        <p:spPr>
          <a:xfrm>
            <a:off x="542924" y="2028828"/>
            <a:ext cx="1061871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bg1"/>
                </a:solidFill>
                <a:latin typeface="Sitka Subheading Semibold" pitchFamily="2" charset="0"/>
              </a:rPr>
              <a:t>XGBoost</a:t>
            </a:r>
            <a:r>
              <a:rPr lang="en-US" sz="2000" dirty="0">
                <a:solidFill>
                  <a:schemeClr val="bg1"/>
                </a:solidFill>
                <a:latin typeface="Sitka Subheading Semibold" pitchFamily="2" charset="0"/>
              </a:rPr>
              <a:t> is a gradient boosting algorithm in the ensemble learning category.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Sitka Subheading Semibold" pitchFamily="2" charset="0"/>
              </a:rPr>
              <a:t>It uses decision trees as base learners and includes regularization to improve generalization.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Sitka Subheading Semibold" pitchFamily="2" charset="0"/>
              </a:rPr>
              <a:t>Known for efficiency, feature importance evaluation, and handling of missing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Sitka Subheading Semibold" pitchFamily="2" charset="0"/>
              </a:rPr>
              <a:t>Applicable to regression, classification, and ranking problems.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Sitka Subheading Semibold" pitchFamily="2" charset="0"/>
              </a:rPr>
              <a:t>Unlike bagging (e.g., Random Forest), boosting employs shallow trees, leading to interpretability.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Sitka Subheading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Sitka Subheading Semibold" pitchFamily="2" charset="0"/>
              </a:rPr>
              <a:t>Model parameters, such as tree count, learning rate, and tree depth, are tuned using validation methods like k-fold cross-validation.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019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1329</Words>
  <Application>Microsoft Office PowerPoint</Application>
  <PresentationFormat>Widescreen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ADLaM Display</vt:lpstr>
      <vt:lpstr>Algerian</vt:lpstr>
      <vt:lpstr>Arial</vt:lpstr>
      <vt:lpstr>Calibri</vt:lpstr>
      <vt:lpstr>Californian FB</vt:lpstr>
      <vt:lpstr>Sitka Subheading Semibold</vt:lpstr>
      <vt:lpstr>Söhne</vt:lpstr>
      <vt:lpstr>Symbol</vt:lpstr>
      <vt:lpstr>Times New Roman</vt:lpstr>
      <vt:lpstr>Trade Gothic LT Pro</vt:lpstr>
      <vt:lpstr>Trebuchet MS</vt:lpstr>
      <vt:lpstr>Wingdings</vt:lpstr>
      <vt:lpstr>Office Theme</vt:lpstr>
      <vt:lpstr>     Machine Learning</vt:lpstr>
      <vt:lpstr>INDEX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Implementation</vt:lpstr>
      <vt:lpstr>Implementation</vt:lpstr>
      <vt:lpstr>Implementation</vt:lpstr>
      <vt:lpstr>Implementation</vt:lpstr>
      <vt:lpstr>Implementation</vt:lpstr>
      <vt:lpstr>Results</vt:lpstr>
      <vt:lpstr>Results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Individual Project</dc:title>
  <dc:creator>Deblina Karmakar</dc:creator>
  <cp:lastModifiedBy>Indranil Saha</cp:lastModifiedBy>
  <cp:revision>100</cp:revision>
  <dcterms:created xsi:type="dcterms:W3CDTF">2024-03-03T10:22:21Z</dcterms:created>
  <dcterms:modified xsi:type="dcterms:W3CDTF">2024-03-29T23:12:14Z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