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7200900" cx="10801350"/>
  <p:notesSz cx="7559675" cy="106918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68">
          <p15:clr>
            <a:srgbClr val="000000"/>
          </p15:clr>
        </p15:guide>
        <p15:guide id="2" pos="340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68" orient="horz"/>
        <p:guide pos="340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3:notes"/>
          <p:cNvSpPr txBox="1"/>
          <p:nvPr>
            <p:ph idx="1" type="body"/>
          </p:nvPr>
        </p:nvSpPr>
        <p:spPr>
          <a:xfrm>
            <a:off x="755968" y="5078605"/>
            <a:ext cx="6047740" cy="481131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100"/>
              <a:buNone/>
            </a:pPr>
            <a:r>
              <a:t/>
            </a:r>
            <a:endParaRPr/>
          </a:p>
        </p:txBody>
      </p:sp>
      <p:sp>
        <p:nvSpPr>
          <p:cNvPr id="139" name="Google Shape;139;p13:notes"/>
          <p:cNvSpPr/>
          <p:nvPr>
            <p:ph idx="2" type="sldImg"/>
          </p:nvPr>
        </p:nvSpPr>
        <p:spPr>
          <a:xfrm>
            <a:off x="944959" y="801885"/>
            <a:ext cx="5669756"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755968" y="5078605"/>
            <a:ext cx="6047740" cy="481131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100"/>
              <a:buNone/>
            </a:pPr>
            <a:r>
              <a:t/>
            </a:r>
            <a:endParaRPr/>
          </a:p>
        </p:txBody>
      </p:sp>
      <p:sp>
        <p:nvSpPr>
          <p:cNvPr id="145" name="Google Shape;145;p14:notes"/>
          <p:cNvSpPr/>
          <p:nvPr>
            <p:ph idx="2" type="sldImg"/>
          </p:nvPr>
        </p:nvSpPr>
        <p:spPr>
          <a:xfrm>
            <a:off x="944959" y="801885"/>
            <a:ext cx="5669756"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6:notes"/>
          <p:cNvSpPr txBox="1"/>
          <p:nvPr>
            <p:ph idx="1" type="body"/>
          </p:nvPr>
        </p:nvSpPr>
        <p:spPr>
          <a:xfrm>
            <a:off x="755968" y="5078605"/>
            <a:ext cx="6047740" cy="481131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100"/>
              <a:buNone/>
            </a:pPr>
            <a:r>
              <a:t/>
            </a:r>
            <a:endParaRPr/>
          </a:p>
        </p:txBody>
      </p:sp>
      <p:sp>
        <p:nvSpPr>
          <p:cNvPr id="153" name="Google Shape;153;p16:notes"/>
          <p:cNvSpPr/>
          <p:nvPr>
            <p:ph idx="2" type="sldImg"/>
          </p:nvPr>
        </p:nvSpPr>
        <p:spPr>
          <a:xfrm>
            <a:off x="944959" y="801885"/>
            <a:ext cx="5669756"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755968" y="5078605"/>
            <a:ext cx="6047740" cy="481131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100"/>
              <a:buNone/>
            </a:pPr>
            <a:r>
              <a:t/>
            </a:r>
            <a:endParaRPr/>
          </a:p>
        </p:txBody>
      </p:sp>
      <p:sp>
        <p:nvSpPr>
          <p:cNvPr id="162" name="Google Shape;162;p17:notes"/>
          <p:cNvSpPr/>
          <p:nvPr>
            <p:ph idx="2" type="sldImg"/>
          </p:nvPr>
        </p:nvSpPr>
        <p:spPr>
          <a:xfrm>
            <a:off x="944959" y="801885"/>
            <a:ext cx="5669756"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755968" y="5078605"/>
            <a:ext cx="6047740" cy="481131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100"/>
              <a:buNone/>
            </a:pPr>
            <a:r>
              <a:t/>
            </a:r>
            <a:endParaRPr/>
          </a:p>
        </p:txBody>
      </p:sp>
      <p:sp>
        <p:nvSpPr>
          <p:cNvPr id="167" name="Google Shape;167;p18:notes"/>
          <p:cNvSpPr/>
          <p:nvPr>
            <p:ph idx="2" type="sldImg"/>
          </p:nvPr>
        </p:nvSpPr>
        <p:spPr>
          <a:xfrm>
            <a:off x="944959" y="801885"/>
            <a:ext cx="5669756"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9:notes"/>
          <p:cNvSpPr txBox="1"/>
          <p:nvPr>
            <p:ph idx="1" type="body"/>
          </p:nvPr>
        </p:nvSpPr>
        <p:spPr>
          <a:xfrm>
            <a:off x="755968" y="5078605"/>
            <a:ext cx="6047740" cy="481131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100"/>
              <a:buNone/>
            </a:pPr>
            <a:r>
              <a:t/>
            </a:r>
            <a:endParaRPr/>
          </a:p>
        </p:txBody>
      </p:sp>
      <p:sp>
        <p:nvSpPr>
          <p:cNvPr id="173" name="Google Shape;173;p19:notes"/>
          <p:cNvSpPr/>
          <p:nvPr>
            <p:ph idx="2" type="sldImg"/>
          </p:nvPr>
        </p:nvSpPr>
        <p:spPr>
          <a:xfrm>
            <a:off x="944959" y="801885"/>
            <a:ext cx="5669756"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755968" y="5078605"/>
            <a:ext cx="6047740" cy="481131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100"/>
              <a:buNone/>
            </a:pPr>
            <a:r>
              <a:t/>
            </a:r>
            <a:endParaRPr/>
          </a:p>
        </p:txBody>
      </p:sp>
      <p:sp>
        <p:nvSpPr>
          <p:cNvPr id="178" name="Google Shape;178;p15:notes"/>
          <p:cNvSpPr/>
          <p:nvPr>
            <p:ph idx="2" type="sldImg"/>
          </p:nvPr>
        </p:nvSpPr>
        <p:spPr>
          <a:xfrm>
            <a:off x="944959" y="801885"/>
            <a:ext cx="5669756"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773113" y="801688"/>
            <a:ext cx="601503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7:notes"/>
          <p:cNvSpPr/>
          <p:nvPr>
            <p:ph idx="2" type="sldImg"/>
          </p:nvPr>
        </p:nvSpPr>
        <p:spPr>
          <a:xfrm>
            <a:off x="773113" y="801688"/>
            <a:ext cx="601503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773113" y="801688"/>
            <a:ext cx="601503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540000" y="287280"/>
            <a:ext cx="9720720" cy="1202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540000" y="1684800"/>
            <a:ext cx="972072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11"/>
          <p:cNvSpPr txBox="1"/>
          <p:nvPr>
            <p:ph idx="2" type="body"/>
          </p:nvPr>
        </p:nvSpPr>
        <p:spPr>
          <a:xfrm>
            <a:off x="540000" y="3866400"/>
            <a:ext cx="972072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540000" y="287280"/>
            <a:ext cx="9720720" cy="1202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 type="body"/>
          </p:nvPr>
        </p:nvSpPr>
        <p:spPr>
          <a:xfrm>
            <a:off x="540000" y="1684800"/>
            <a:ext cx="474336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12"/>
          <p:cNvSpPr txBox="1"/>
          <p:nvPr>
            <p:ph idx="2" type="body"/>
          </p:nvPr>
        </p:nvSpPr>
        <p:spPr>
          <a:xfrm>
            <a:off x="5520960" y="1684800"/>
            <a:ext cx="474336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12"/>
          <p:cNvSpPr txBox="1"/>
          <p:nvPr>
            <p:ph idx="3" type="body"/>
          </p:nvPr>
        </p:nvSpPr>
        <p:spPr>
          <a:xfrm>
            <a:off x="540000" y="3866400"/>
            <a:ext cx="474336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12"/>
          <p:cNvSpPr txBox="1"/>
          <p:nvPr>
            <p:ph idx="4" type="body"/>
          </p:nvPr>
        </p:nvSpPr>
        <p:spPr>
          <a:xfrm>
            <a:off x="5520960" y="3866400"/>
            <a:ext cx="474336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540000" y="287280"/>
            <a:ext cx="9720720" cy="1202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 type="body"/>
          </p:nvPr>
        </p:nvSpPr>
        <p:spPr>
          <a:xfrm>
            <a:off x="540000" y="1684800"/>
            <a:ext cx="312984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13"/>
          <p:cNvSpPr txBox="1"/>
          <p:nvPr>
            <p:ph idx="2" type="body"/>
          </p:nvPr>
        </p:nvSpPr>
        <p:spPr>
          <a:xfrm>
            <a:off x="3826800" y="1684800"/>
            <a:ext cx="312984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13"/>
          <p:cNvSpPr txBox="1"/>
          <p:nvPr>
            <p:ph idx="3" type="body"/>
          </p:nvPr>
        </p:nvSpPr>
        <p:spPr>
          <a:xfrm>
            <a:off x="7113600" y="1684800"/>
            <a:ext cx="312984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13"/>
          <p:cNvSpPr txBox="1"/>
          <p:nvPr>
            <p:ph idx="4" type="body"/>
          </p:nvPr>
        </p:nvSpPr>
        <p:spPr>
          <a:xfrm>
            <a:off x="540000" y="3866400"/>
            <a:ext cx="312984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13"/>
          <p:cNvSpPr txBox="1"/>
          <p:nvPr>
            <p:ph idx="5" type="body"/>
          </p:nvPr>
        </p:nvSpPr>
        <p:spPr>
          <a:xfrm>
            <a:off x="3826800" y="3866400"/>
            <a:ext cx="312984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13"/>
          <p:cNvSpPr txBox="1"/>
          <p:nvPr>
            <p:ph idx="6" type="body"/>
          </p:nvPr>
        </p:nvSpPr>
        <p:spPr>
          <a:xfrm>
            <a:off x="7113600" y="3866400"/>
            <a:ext cx="312984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62" name="Shape 6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63" name="Shape 6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64" name="Shape 6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65" name="Shape 6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66" name="Shape 6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540000" y="287280"/>
            <a:ext cx="9720720" cy="1202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body"/>
          </p:nvPr>
        </p:nvSpPr>
        <p:spPr>
          <a:xfrm>
            <a:off x="540000" y="1684800"/>
            <a:ext cx="9720720" cy="4176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68" name="Shape 68"/>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9" name="Shape 6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70" name="Shape 7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71" name="Shape 7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540000" y="287280"/>
            <a:ext cx="9720720" cy="1202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 type="subTitle"/>
          </p:nvPr>
        </p:nvSpPr>
        <p:spPr>
          <a:xfrm>
            <a:off x="540000" y="1684800"/>
            <a:ext cx="9720720" cy="4176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540000" y="287280"/>
            <a:ext cx="9720720" cy="1202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540000" y="1684800"/>
            <a:ext cx="4743360" cy="4176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 name="Google Shape;20;p5"/>
          <p:cNvSpPr txBox="1"/>
          <p:nvPr>
            <p:ph idx="2" type="body"/>
          </p:nvPr>
        </p:nvSpPr>
        <p:spPr>
          <a:xfrm>
            <a:off x="5520960" y="1684800"/>
            <a:ext cx="4743360" cy="4176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540000" y="287280"/>
            <a:ext cx="9720720" cy="1202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540000" y="287280"/>
            <a:ext cx="9720720" cy="5573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540000" y="287280"/>
            <a:ext cx="9720720" cy="1202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 type="body"/>
          </p:nvPr>
        </p:nvSpPr>
        <p:spPr>
          <a:xfrm>
            <a:off x="540000" y="1684800"/>
            <a:ext cx="474336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8"/>
          <p:cNvSpPr txBox="1"/>
          <p:nvPr>
            <p:ph idx="2" type="body"/>
          </p:nvPr>
        </p:nvSpPr>
        <p:spPr>
          <a:xfrm>
            <a:off x="5520960" y="1684800"/>
            <a:ext cx="4743360" cy="4176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8"/>
          <p:cNvSpPr txBox="1"/>
          <p:nvPr>
            <p:ph idx="3" type="body"/>
          </p:nvPr>
        </p:nvSpPr>
        <p:spPr>
          <a:xfrm>
            <a:off x="540000" y="3866400"/>
            <a:ext cx="474336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540000" y="287280"/>
            <a:ext cx="9720720" cy="1202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 type="body"/>
          </p:nvPr>
        </p:nvSpPr>
        <p:spPr>
          <a:xfrm>
            <a:off x="540000" y="1684800"/>
            <a:ext cx="4743360" cy="4176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9"/>
          <p:cNvSpPr txBox="1"/>
          <p:nvPr>
            <p:ph idx="2" type="body"/>
          </p:nvPr>
        </p:nvSpPr>
        <p:spPr>
          <a:xfrm>
            <a:off x="5520960" y="1684800"/>
            <a:ext cx="474336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9"/>
          <p:cNvSpPr txBox="1"/>
          <p:nvPr>
            <p:ph idx="3" type="body"/>
          </p:nvPr>
        </p:nvSpPr>
        <p:spPr>
          <a:xfrm>
            <a:off x="5520960" y="3866400"/>
            <a:ext cx="474336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540000" y="287280"/>
            <a:ext cx="9720720" cy="1202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0"/>
          <p:cNvSpPr txBox="1"/>
          <p:nvPr>
            <p:ph idx="1" type="body"/>
          </p:nvPr>
        </p:nvSpPr>
        <p:spPr>
          <a:xfrm>
            <a:off x="540000" y="1684800"/>
            <a:ext cx="474336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10"/>
          <p:cNvSpPr txBox="1"/>
          <p:nvPr>
            <p:ph idx="2" type="body"/>
          </p:nvPr>
        </p:nvSpPr>
        <p:spPr>
          <a:xfrm>
            <a:off x="5520960" y="1684800"/>
            <a:ext cx="474336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0"/>
          <p:cNvSpPr txBox="1"/>
          <p:nvPr>
            <p:ph idx="3" type="body"/>
          </p:nvPr>
        </p:nvSpPr>
        <p:spPr>
          <a:xfrm>
            <a:off x="540000" y="3866400"/>
            <a:ext cx="9720720" cy="1991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0" y="6915960"/>
            <a:ext cx="10801080" cy="242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00"/>
              <a:buFont typeface="Arial"/>
              <a:buNone/>
            </a:pPr>
            <a:r>
              <a:rPr b="0" i="1" lang="en-IN" sz="1000" u="none" cap="none" strike="noStrike">
                <a:solidFill>
                  <a:srgbClr val="000000"/>
                </a:solidFill>
                <a:latin typeface="Arial"/>
                <a:ea typeface="Arial"/>
                <a:cs typeface="Arial"/>
                <a:sym typeface="Arial"/>
              </a:rPr>
              <a:t>Computational Mechanics – Dr. Hariprasad M. P. </a:t>
            </a:r>
            <a:endParaRPr b="0" i="0" sz="1000" u="none" cap="none" strike="noStrike">
              <a:solidFill>
                <a:srgbClr val="000000"/>
              </a:solidFill>
              <a:latin typeface="Arial"/>
              <a:ea typeface="Arial"/>
              <a:cs typeface="Arial"/>
              <a:sym typeface="Arial"/>
            </a:endParaRPr>
          </a:p>
        </p:txBody>
      </p:sp>
      <p:pic>
        <p:nvPicPr>
          <p:cNvPr id="7" name="Google Shape;7;p1"/>
          <p:cNvPicPr preferRelativeResize="0"/>
          <p:nvPr/>
        </p:nvPicPr>
        <p:blipFill rotWithShape="1">
          <a:blip r:embed="rId1">
            <a:alphaModFix/>
          </a:blip>
          <a:srcRect b="31052" l="11415" r="11671" t="19873"/>
          <a:stretch/>
        </p:blipFill>
        <p:spPr>
          <a:xfrm>
            <a:off x="8882280" y="6840720"/>
            <a:ext cx="1901520" cy="334080"/>
          </a:xfrm>
          <a:prstGeom prst="rect">
            <a:avLst/>
          </a:prstGeom>
          <a:noFill/>
          <a:ln>
            <a:noFill/>
          </a:ln>
        </p:spPr>
      </p:pic>
      <p:sp>
        <p:nvSpPr>
          <p:cNvPr id="8" name="Google Shape;8;p1"/>
          <p:cNvSpPr txBox="1"/>
          <p:nvPr>
            <p:ph type="title"/>
          </p:nvPr>
        </p:nvSpPr>
        <p:spPr>
          <a:xfrm>
            <a:off x="540000" y="287280"/>
            <a:ext cx="9720720" cy="120204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540000" y="1684800"/>
            <a:ext cx="9720720" cy="4176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 name="Shape 58"/>
        <p:cNvGrpSpPr/>
        <p:nvPr/>
      </p:nvGrpSpPr>
      <p:grpSpPr>
        <a:xfrm>
          <a:off x="0" y="0"/>
          <a:ext cx="0" cy="0"/>
          <a:chOff x="0" y="0"/>
          <a:chExt cx="0" cy="0"/>
        </a:xfrm>
      </p:grpSpPr>
      <p:sp>
        <p:nvSpPr>
          <p:cNvPr id="59" name="Google Shape;59;p14"/>
          <p:cNvSpPr txBox="1"/>
          <p:nvPr/>
        </p:nvSpPr>
        <p:spPr>
          <a:xfrm>
            <a:off x="0" y="6916052"/>
            <a:ext cx="1080135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1" lang="en-IN" sz="1000" u="none" cap="none" strike="noStrike">
                <a:solidFill>
                  <a:schemeClr val="dk1"/>
                </a:solidFill>
                <a:latin typeface="Arial"/>
                <a:ea typeface="Arial"/>
                <a:cs typeface="Arial"/>
                <a:sym typeface="Arial"/>
              </a:rPr>
              <a:t>Computational Mechanics – Dr. Hariprasad M. P. </a:t>
            </a:r>
            <a:endParaRPr b="0" i="0" sz="1400" u="none" cap="none" strike="noStrike">
              <a:solidFill>
                <a:srgbClr val="000000"/>
              </a:solidFill>
              <a:latin typeface="Arial"/>
              <a:ea typeface="Arial"/>
              <a:cs typeface="Arial"/>
              <a:sym typeface="Arial"/>
            </a:endParaRPr>
          </a:p>
        </p:txBody>
      </p:sp>
      <p:pic>
        <p:nvPicPr>
          <p:cNvPr descr="Image result for amrita vishwa vidyapeetham logo" id="60" name="Google Shape;60;p14"/>
          <p:cNvPicPr preferRelativeResize="0"/>
          <p:nvPr/>
        </p:nvPicPr>
        <p:blipFill rotWithShape="1">
          <a:blip r:embed="rId1">
            <a:alphaModFix/>
          </a:blip>
          <a:srcRect b="31044" l="11415" r="11667" t="19860"/>
          <a:stretch/>
        </p:blipFill>
        <p:spPr>
          <a:xfrm>
            <a:off x="8882300" y="6840747"/>
            <a:ext cx="1901798" cy="334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efunda.com/math/solids/CenterOfMass.cf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rive.google.com/file/d/13DNI-qrYPnFbKIDH6hSEM31BkDXM9yBw/view?usp=drivesd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26"/>
          <p:cNvSpPr/>
          <p:nvPr/>
        </p:nvSpPr>
        <p:spPr>
          <a:xfrm>
            <a:off x="274320" y="329760"/>
            <a:ext cx="10553400" cy="1187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600"/>
              <a:buFont typeface="Arial"/>
              <a:buNone/>
            </a:pPr>
            <a:r>
              <a:rPr b="0" i="0" lang="en-IN" sz="3600" u="none" cap="none" strike="noStrike">
                <a:solidFill>
                  <a:srgbClr val="CC3300"/>
                </a:solidFill>
                <a:latin typeface="Arial"/>
                <a:ea typeface="Arial"/>
                <a:cs typeface="Arial"/>
                <a:sym typeface="Arial"/>
              </a:rPr>
              <a:t>Computational Mechanics</a:t>
            </a:r>
            <a:endParaRPr b="0" i="0" sz="3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77" name="Google Shape;77;p26"/>
          <p:cNvSpPr/>
          <p:nvPr/>
        </p:nvSpPr>
        <p:spPr>
          <a:xfrm>
            <a:off x="102600" y="988320"/>
            <a:ext cx="10790700" cy="715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601"/>
              </a:spcBef>
              <a:spcAft>
                <a:spcPts val="0"/>
              </a:spcAft>
              <a:buClr>
                <a:srgbClr val="000000"/>
              </a:buClr>
              <a:buSzPts val="1800"/>
              <a:buFont typeface="Arial"/>
              <a:buNone/>
            </a:pPr>
            <a:r>
              <a:rPr b="0" i="0" lang="en-IN" sz="2400" u="none" cap="none" strike="noStrike">
                <a:solidFill>
                  <a:srgbClr val="000000"/>
                </a:solidFill>
                <a:latin typeface="Arial"/>
                <a:ea typeface="Arial"/>
                <a:cs typeface="Arial"/>
                <a:sym typeface="Arial"/>
              </a:rPr>
              <a:t>Date- 20 November, 2019</a:t>
            </a:r>
            <a:endParaRPr b="0" i="0" sz="2400" u="none" cap="none" strike="noStrike">
              <a:solidFill>
                <a:srgbClr val="000000"/>
              </a:solidFill>
              <a:latin typeface="Arial"/>
              <a:ea typeface="Arial"/>
              <a:cs typeface="Arial"/>
              <a:sym typeface="Arial"/>
            </a:endParaRPr>
          </a:p>
        </p:txBody>
      </p:sp>
      <p:pic>
        <p:nvPicPr>
          <p:cNvPr id="78" name="Google Shape;78;p26"/>
          <p:cNvPicPr preferRelativeResize="0"/>
          <p:nvPr/>
        </p:nvPicPr>
        <p:blipFill rotWithShape="1">
          <a:blip r:embed="rId3">
            <a:alphaModFix/>
          </a:blip>
          <a:srcRect b="26238" l="11262" r="10939" t="17565"/>
          <a:stretch/>
        </p:blipFill>
        <p:spPr>
          <a:xfrm>
            <a:off x="2994480" y="5667840"/>
            <a:ext cx="5112720" cy="1016640"/>
          </a:xfrm>
          <a:prstGeom prst="rect">
            <a:avLst/>
          </a:prstGeom>
          <a:noFill/>
          <a:ln>
            <a:noFill/>
          </a:ln>
        </p:spPr>
      </p:pic>
      <p:sp>
        <p:nvSpPr>
          <p:cNvPr id="79" name="Google Shape;79;p26"/>
          <p:cNvSpPr/>
          <p:nvPr/>
        </p:nvSpPr>
        <p:spPr>
          <a:xfrm>
            <a:off x="37080" y="1673160"/>
            <a:ext cx="10790700" cy="8985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7030A0"/>
                </a:solidFill>
                <a:latin typeface="Arial"/>
                <a:ea typeface="Arial"/>
                <a:cs typeface="Arial"/>
                <a:sym typeface="Arial"/>
              </a:rPr>
              <a:t>Group no: 5</a:t>
            </a:r>
            <a:r>
              <a:rPr b="0" i="0" lang="en-IN"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IN" sz="2800" u="none" cap="none" strike="noStrike">
                <a:solidFill>
                  <a:srgbClr val="7030A0"/>
                </a:solidFill>
                <a:latin typeface="Arial"/>
                <a:ea typeface="Arial"/>
                <a:cs typeface="Arial"/>
                <a:sym typeface="Arial"/>
              </a:rPr>
              <a:t>MOMENTO </a:t>
            </a:r>
            <a:endParaRPr b="0" i="0" sz="2800" u="none" cap="none" strike="noStrike">
              <a:solidFill>
                <a:srgbClr val="000000"/>
              </a:solidFill>
              <a:latin typeface="Arial"/>
              <a:ea typeface="Arial"/>
              <a:cs typeface="Arial"/>
              <a:sym typeface="Arial"/>
            </a:endParaRPr>
          </a:p>
        </p:txBody>
      </p:sp>
      <p:sp>
        <p:nvSpPr>
          <p:cNvPr id="80" name="Google Shape;80;p26"/>
          <p:cNvSpPr/>
          <p:nvPr/>
        </p:nvSpPr>
        <p:spPr>
          <a:xfrm>
            <a:off x="3636000" y="2571720"/>
            <a:ext cx="3852000" cy="28623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000000"/>
                </a:solidFill>
                <a:latin typeface="Arial"/>
                <a:ea typeface="Arial"/>
                <a:cs typeface="Arial"/>
                <a:sym typeface="Arial"/>
              </a:rPr>
              <a:t>Group Members</a:t>
            </a:r>
            <a:endParaRPr b="0" i="0" sz="2200" u="none" cap="none" strike="noStrike">
              <a:solidFill>
                <a:srgbClr val="000000"/>
              </a:solidFill>
              <a:latin typeface="Arial"/>
              <a:ea typeface="Arial"/>
              <a:cs typeface="Arial"/>
              <a:sym typeface="Arial"/>
            </a:endParaRPr>
          </a:p>
          <a:p>
            <a:pPr indent="0" lvl="0" marL="0" marR="0" rtl="0" algn="ctr">
              <a:lnSpc>
                <a:spcPct val="100000"/>
              </a:lnSpc>
              <a:spcBef>
                <a:spcPts val="601"/>
              </a:spcBef>
              <a:spcAft>
                <a:spcPts val="0"/>
              </a:spcAft>
              <a:buClr>
                <a:srgbClr val="000000"/>
              </a:buClr>
              <a:buSzPts val="1500"/>
              <a:buFont typeface="Arial"/>
              <a:buNone/>
            </a:pPr>
            <a:r>
              <a:rPr b="0" i="0" lang="en-IN" sz="1500" u="none" cap="none" strike="noStrike">
                <a:solidFill>
                  <a:srgbClr val="0070C0"/>
                </a:solidFill>
                <a:latin typeface="Arial"/>
                <a:ea typeface="Arial"/>
                <a:cs typeface="Arial"/>
                <a:sym typeface="Arial"/>
              </a:rPr>
              <a:t>Shashank Priyadarshi(19060)</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601"/>
              </a:spcBef>
              <a:spcAft>
                <a:spcPts val="0"/>
              </a:spcAft>
              <a:buClr>
                <a:srgbClr val="000000"/>
              </a:buClr>
              <a:buSzPts val="1500"/>
              <a:buFont typeface="Arial"/>
              <a:buNone/>
            </a:pPr>
            <a:r>
              <a:rPr b="0" i="0" lang="en-IN" sz="1500" u="none" cap="none" strike="noStrike">
                <a:solidFill>
                  <a:srgbClr val="0070C0"/>
                </a:solidFill>
                <a:latin typeface="Arial"/>
                <a:ea typeface="Arial"/>
                <a:cs typeface="Arial"/>
                <a:sym typeface="Arial"/>
              </a:rPr>
              <a:t>Deepak Yadav(19024)</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601"/>
              </a:spcBef>
              <a:spcAft>
                <a:spcPts val="0"/>
              </a:spcAft>
              <a:buClr>
                <a:srgbClr val="000000"/>
              </a:buClr>
              <a:buSzPts val="1500"/>
              <a:buFont typeface="Arial"/>
              <a:buNone/>
            </a:pPr>
            <a:r>
              <a:rPr b="0" i="0" lang="en-IN" sz="1500" u="none" cap="none" strike="noStrike">
                <a:solidFill>
                  <a:srgbClr val="0070C0"/>
                </a:solidFill>
                <a:latin typeface="Arial"/>
                <a:ea typeface="Arial"/>
                <a:cs typeface="Arial"/>
                <a:sym typeface="Arial"/>
              </a:rPr>
              <a:t>Abhishek Singh(19002)</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601"/>
              </a:spcBef>
              <a:spcAft>
                <a:spcPts val="0"/>
              </a:spcAft>
              <a:buClr>
                <a:srgbClr val="000000"/>
              </a:buClr>
              <a:buSzPts val="1500"/>
              <a:buFont typeface="Arial"/>
              <a:buNone/>
            </a:pPr>
            <a:r>
              <a:rPr b="0" i="0" lang="en-IN" sz="1500" u="none" cap="none" strike="noStrike">
                <a:solidFill>
                  <a:srgbClr val="0070C0"/>
                </a:solidFill>
                <a:latin typeface="Arial"/>
                <a:ea typeface="Arial"/>
                <a:cs typeface="Arial"/>
                <a:sym typeface="Arial"/>
              </a:rPr>
              <a:t>Indraraj Biswas(19034)</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601"/>
              </a:spcBef>
              <a:spcAft>
                <a:spcPts val="0"/>
              </a:spcAft>
              <a:buClr>
                <a:srgbClr val="000000"/>
              </a:buClr>
              <a:buSzPts val="1500"/>
              <a:buFont typeface="Arial"/>
              <a:buNone/>
            </a:pPr>
            <a:r>
              <a:rPr b="0" i="0" lang="en-IN" sz="1500" u="none" cap="none" strike="noStrike">
                <a:solidFill>
                  <a:srgbClr val="0070C0"/>
                </a:solidFill>
                <a:latin typeface="Arial"/>
                <a:ea typeface="Arial"/>
                <a:cs typeface="Arial"/>
                <a:sym typeface="Arial"/>
              </a:rPr>
              <a:t>Venkat(19014)</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601"/>
              </a:spcBef>
              <a:spcAft>
                <a:spcPts val="0"/>
              </a:spcAft>
              <a:buClr>
                <a:srgbClr val="000000"/>
              </a:buClr>
              <a:buSzPts val="1500"/>
              <a:buFont typeface="Arial"/>
              <a:buNone/>
            </a:pPr>
            <a:r>
              <a:rPr b="0" i="0" lang="en-IN" sz="1500" u="none" cap="none" strike="noStrike">
                <a:solidFill>
                  <a:srgbClr val="0070C0"/>
                </a:solidFill>
                <a:latin typeface="Arial"/>
                <a:ea typeface="Arial"/>
                <a:cs typeface="Arial"/>
                <a:sym typeface="Arial"/>
              </a:rPr>
              <a:t>Vishnu(19065)</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601"/>
              </a:spcBef>
              <a:spcAft>
                <a:spcPts val="0"/>
              </a:spcAft>
              <a:buClr>
                <a:srgbClr val="000000"/>
              </a:buClr>
              <a:buSzPts val="1500"/>
              <a:buFont typeface="Arial"/>
              <a:buNone/>
            </a:pPr>
            <a:r>
              <a:rPr b="0" i="0" lang="en-IN" sz="1500" u="none" cap="none" strike="noStrike">
                <a:solidFill>
                  <a:srgbClr val="0070C0"/>
                </a:solidFill>
                <a:latin typeface="Arial"/>
                <a:ea typeface="Arial"/>
                <a:cs typeface="Arial"/>
                <a:sym typeface="Arial"/>
              </a:rPr>
              <a:t>Gourav Singh(19031)</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601"/>
              </a:spcBef>
              <a:spcAft>
                <a:spcPts val="0"/>
              </a:spcAft>
              <a:buClr>
                <a:srgbClr val="000000"/>
              </a:buClr>
              <a:buSzPts val="1500"/>
              <a:buFont typeface="Arial"/>
              <a:buNone/>
            </a:pPr>
            <a:r>
              <a:rPr b="0" i="0" lang="en-IN" sz="1500" u="none" cap="none" strike="noStrike">
                <a:solidFill>
                  <a:srgbClr val="0070C0"/>
                </a:solidFill>
                <a:latin typeface="Arial"/>
                <a:ea typeface="Arial"/>
                <a:cs typeface="Arial"/>
                <a:sym typeface="Arial"/>
              </a:rPr>
              <a:t>Sahitya(19036)</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35"/>
          <p:cNvSpPr txBox="1"/>
          <p:nvPr/>
        </p:nvSpPr>
        <p:spPr>
          <a:xfrm>
            <a:off x="3672000" y="1152000"/>
            <a:ext cx="2820240" cy="346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35"/>
          <p:cNvSpPr txBox="1"/>
          <p:nvPr>
            <p:ph type="title"/>
          </p:nvPr>
        </p:nvSpPr>
        <p:spPr>
          <a:xfrm>
            <a:off x="540375" y="369530"/>
            <a:ext cx="9720600" cy="1202100"/>
          </a:xfrm>
          <a:prstGeom prst="rect">
            <a:avLst/>
          </a:prstGeom>
          <a:noFill/>
          <a:ln>
            <a:noFill/>
          </a:ln>
        </p:spPr>
        <p:txBody>
          <a:bodyPr anchorCtr="0" anchor="ctr" bIns="0" lIns="0" spcFirstLastPara="1" rIns="0" wrap="square" tIns="0">
            <a:noAutofit/>
          </a:bodyPr>
          <a:lstStyle/>
          <a:p>
            <a:pPr indent="0" lvl="0" marL="2743200" rtl="0" algn="just">
              <a:lnSpc>
                <a:spcPct val="100000"/>
              </a:lnSpc>
              <a:spcBef>
                <a:spcPts val="0"/>
              </a:spcBef>
              <a:spcAft>
                <a:spcPts val="0"/>
              </a:spcAft>
              <a:buSzPts val="1400"/>
              <a:buNone/>
            </a:pPr>
            <a:r>
              <a:rPr lang="en-IN" sz="3600"/>
              <a:t>      User Interface</a:t>
            </a:r>
            <a:endParaRPr sz="3600"/>
          </a:p>
        </p:txBody>
      </p:sp>
      <p:sp>
        <p:nvSpPr>
          <p:cNvPr id="129" name="Google Shape;129;p35"/>
          <p:cNvSpPr txBox="1"/>
          <p:nvPr>
            <p:ph idx="1" type="body"/>
          </p:nvPr>
        </p:nvSpPr>
        <p:spPr>
          <a:xfrm>
            <a:off x="701325" y="1671900"/>
            <a:ext cx="9154200" cy="417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IN" sz="3300"/>
              <a:t>So the user interface of our system will be divided into 3 main parts namely:</a:t>
            </a:r>
            <a:endParaRPr sz="3300"/>
          </a:p>
          <a:p>
            <a:pPr indent="0" lvl="0" marL="0" rtl="0" algn="l">
              <a:lnSpc>
                <a:spcPct val="100000"/>
              </a:lnSpc>
              <a:spcBef>
                <a:spcPts val="0"/>
              </a:spcBef>
              <a:spcAft>
                <a:spcPts val="0"/>
              </a:spcAft>
              <a:buSzPts val="1400"/>
              <a:buNone/>
            </a:pPr>
            <a:r>
              <a:t/>
            </a:r>
            <a:endParaRPr sz="3300"/>
          </a:p>
          <a:p>
            <a:pPr indent="-438150" lvl="0" marL="457200" rtl="0" algn="l">
              <a:lnSpc>
                <a:spcPct val="100000"/>
              </a:lnSpc>
              <a:spcBef>
                <a:spcPts val="0"/>
              </a:spcBef>
              <a:spcAft>
                <a:spcPts val="0"/>
              </a:spcAft>
              <a:buSzPts val="3300"/>
              <a:buAutoNum type="arabicPeriod"/>
            </a:pPr>
            <a:r>
              <a:rPr lang="en-IN" sz="3300"/>
              <a:t>Features</a:t>
            </a:r>
            <a:endParaRPr sz="3300"/>
          </a:p>
          <a:p>
            <a:pPr indent="0" lvl="0" marL="457200" rtl="0" algn="l">
              <a:lnSpc>
                <a:spcPct val="100000"/>
              </a:lnSpc>
              <a:spcBef>
                <a:spcPts val="0"/>
              </a:spcBef>
              <a:spcAft>
                <a:spcPts val="0"/>
              </a:spcAft>
              <a:buSzPts val="1400"/>
              <a:buNone/>
            </a:pPr>
            <a:r>
              <a:rPr lang="en-IN" sz="3300"/>
              <a:t> </a:t>
            </a:r>
            <a:endParaRPr sz="3300"/>
          </a:p>
          <a:p>
            <a:pPr indent="-438150" lvl="0" marL="457200" rtl="0" algn="l">
              <a:lnSpc>
                <a:spcPct val="100000"/>
              </a:lnSpc>
              <a:spcBef>
                <a:spcPts val="0"/>
              </a:spcBef>
              <a:spcAft>
                <a:spcPts val="0"/>
              </a:spcAft>
              <a:buSzPts val="3300"/>
              <a:buAutoNum type="arabicPeriod"/>
            </a:pPr>
            <a:r>
              <a:rPr lang="en-IN" sz="3300"/>
              <a:t>Documentation</a:t>
            </a:r>
            <a:endParaRPr sz="3300"/>
          </a:p>
          <a:p>
            <a:pPr indent="0" lvl="0" marL="0" rtl="0" algn="l">
              <a:lnSpc>
                <a:spcPct val="100000"/>
              </a:lnSpc>
              <a:spcBef>
                <a:spcPts val="0"/>
              </a:spcBef>
              <a:spcAft>
                <a:spcPts val="0"/>
              </a:spcAft>
              <a:buSzPts val="1400"/>
              <a:buNone/>
            </a:pPr>
            <a:r>
              <a:t/>
            </a:r>
            <a:endParaRPr sz="3300"/>
          </a:p>
          <a:p>
            <a:pPr indent="-438150" lvl="0" marL="457200" rtl="0" algn="l">
              <a:lnSpc>
                <a:spcPct val="100000"/>
              </a:lnSpc>
              <a:spcBef>
                <a:spcPts val="0"/>
              </a:spcBef>
              <a:spcAft>
                <a:spcPts val="0"/>
              </a:spcAft>
              <a:buSzPts val="3300"/>
              <a:buAutoNum type="arabicPeriod"/>
            </a:pPr>
            <a:r>
              <a:rPr lang="en-IN" sz="3300"/>
              <a:t>Exit</a:t>
            </a:r>
            <a:endParaRPr sz="3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6"/>
          <p:cNvSpPr txBox="1"/>
          <p:nvPr>
            <p:ph type="title"/>
          </p:nvPr>
        </p:nvSpPr>
        <p:spPr>
          <a:xfrm>
            <a:off x="540375" y="155280"/>
            <a:ext cx="9720600" cy="1202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600"/>
              <a:t>       Features                         Documentation</a:t>
            </a:r>
            <a:endParaRPr sz="3600"/>
          </a:p>
        </p:txBody>
      </p:sp>
      <p:sp>
        <p:nvSpPr>
          <p:cNvPr id="135" name="Google Shape;135;p36"/>
          <p:cNvSpPr txBox="1"/>
          <p:nvPr>
            <p:ph idx="1" type="body"/>
          </p:nvPr>
        </p:nvSpPr>
        <p:spPr>
          <a:xfrm>
            <a:off x="540000" y="1512450"/>
            <a:ext cx="4167600" cy="417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IN" sz="3600"/>
              <a:t>In the Features part of our application we will be able to find the Moment of Inertia of any user given shape just by entering the coordinates.</a:t>
            </a:r>
            <a:endParaRPr sz="3600"/>
          </a:p>
        </p:txBody>
      </p:sp>
      <p:sp>
        <p:nvSpPr>
          <p:cNvPr id="136" name="Google Shape;136;p36"/>
          <p:cNvSpPr txBox="1"/>
          <p:nvPr/>
        </p:nvSpPr>
        <p:spPr>
          <a:xfrm>
            <a:off x="5954300" y="1363950"/>
            <a:ext cx="3871800" cy="44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0" i="0" lang="en-IN" sz="3400" u="none" cap="none" strike="noStrike">
                <a:solidFill>
                  <a:srgbClr val="000000"/>
                </a:solidFill>
                <a:latin typeface="Arial"/>
                <a:ea typeface="Arial"/>
                <a:cs typeface="Arial"/>
                <a:sym typeface="Arial"/>
              </a:rPr>
              <a:t>In the documentation part we will be able to access </a:t>
            </a:r>
            <a:r>
              <a:rPr b="0" i="0" lang="en-IN" sz="3400" u="none" cap="none" strike="noStrike">
                <a:solidFill>
                  <a:srgbClr val="222222"/>
                </a:solidFill>
                <a:highlight>
                  <a:srgbClr val="FFFFFF"/>
                </a:highlight>
                <a:latin typeface="Arial"/>
                <a:ea typeface="Arial"/>
                <a:cs typeface="Arial"/>
                <a:sym typeface="Arial"/>
              </a:rPr>
              <a:t>material that provides information as well as specifications and instructions.</a:t>
            </a:r>
            <a:endParaRPr b="0" i="0" sz="3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7"/>
          <p:cNvSpPr txBox="1"/>
          <p:nvPr/>
        </p:nvSpPr>
        <p:spPr>
          <a:xfrm>
            <a:off x="127000" y="143933"/>
            <a:ext cx="10439400"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C00000"/>
                </a:solidFill>
                <a:latin typeface="Arial"/>
                <a:ea typeface="Arial"/>
                <a:cs typeface="Arial"/>
                <a:sym typeface="Arial"/>
              </a:rPr>
              <a:t>Centroid and Moment of Inertia of Rectangular Channel (About X,Y or any axes)</a:t>
            </a:r>
            <a:endParaRPr b="0" i="0" sz="2400" u="none" cap="none" strike="noStrike">
              <a:solidFill>
                <a:srgbClr val="C00000"/>
              </a:solidFill>
              <a:latin typeface="Arial"/>
              <a:ea typeface="Arial"/>
              <a:cs typeface="Arial"/>
              <a:sym typeface="Arial"/>
            </a:endParaRPr>
          </a:p>
        </p:txBody>
      </p:sp>
      <p:pic>
        <p:nvPicPr>
          <p:cNvPr id="142" name="Google Shape;142;p37"/>
          <p:cNvPicPr preferRelativeResize="0"/>
          <p:nvPr/>
        </p:nvPicPr>
        <p:blipFill rotWithShape="1">
          <a:blip r:embed="rId3">
            <a:alphaModFix/>
          </a:blip>
          <a:srcRect b="0" l="0" r="0" t="0"/>
          <a:stretch/>
        </p:blipFill>
        <p:spPr>
          <a:xfrm>
            <a:off x="957199" y="1283756"/>
            <a:ext cx="8779001" cy="49381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8"/>
          <p:cNvSpPr txBox="1"/>
          <p:nvPr/>
        </p:nvSpPr>
        <p:spPr>
          <a:xfrm>
            <a:off x="279400" y="330200"/>
            <a:ext cx="10278533" cy="69249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C00000"/>
                </a:solidFill>
                <a:latin typeface="Arial"/>
                <a:ea typeface="Arial"/>
                <a:cs typeface="Arial"/>
                <a:sym typeface="Arial"/>
              </a:rPr>
              <a:t>Centroid of (1) </a:t>
            </a:r>
            <a:r>
              <a:rPr b="0" i="0" lang="en-IN" sz="2200" u="none" cap="none" strike="noStrike">
                <a:solidFill>
                  <a:srgbClr val="333399"/>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33399"/>
                </a:solidFill>
                <a:latin typeface="Arial"/>
                <a:ea typeface="Arial"/>
                <a:cs typeface="Arial"/>
                <a:sym typeface="Arial"/>
              </a:rPr>
              <a:t>	 (  b1  /   2 ,   h1  /  2)</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333399"/>
              </a:buClr>
              <a:buSzPts val="2200"/>
              <a:buFont typeface="Arial"/>
              <a:buChar char="•"/>
            </a:pPr>
            <a:r>
              <a:rPr b="0" i="0" lang="en-IN" sz="2200" u="none" cap="none" strike="noStrike">
                <a:solidFill>
                  <a:srgbClr val="333399"/>
                </a:solidFill>
                <a:latin typeface="Arial"/>
                <a:ea typeface="Arial"/>
                <a:cs typeface="Arial"/>
                <a:sym typeface="Arial"/>
              </a:rPr>
              <a:t>As the centroid of a rectangle is half of its breadth and length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C00000"/>
                </a:solidFill>
                <a:latin typeface="Arial"/>
                <a:ea typeface="Arial"/>
                <a:cs typeface="Arial"/>
                <a:sym typeface="Arial"/>
              </a:rPr>
              <a:t>Centroid of (2)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C00000"/>
                </a:solidFill>
                <a:latin typeface="Arial"/>
                <a:ea typeface="Arial"/>
                <a:cs typeface="Arial"/>
                <a:sym typeface="Arial"/>
              </a:rPr>
              <a:t>	</a:t>
            </a:r>
            <a:r>
              <a:rPr b="0" i="0" lang="en-IN" sz="2200" u="none" cap="none" strike="noStrike">
                <a:solidFill>
                  <a:srgbClr val="333399"/>
                </a:solidFill>
                <a:latin typeface="Arial"/>
                <a:ea typeface="Arial"/>
                <a:cs typeface="Arial"/>
                <a:sym typeface="Arial"/>
              </a:rPr>
              <a:t>(  b2  / 2 , h2  /  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C00000"/>
                </a:solidFill>
                <a:latin typeface="Arial"/>
                <a:ea typeface="Arial"/>
                <a:cs typeface="Arial"/>
                <a:sym typeface="Arial"/>
              </a:rPr>
              <a:t>Centroid of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C00000"/>
                </a:solidFill>
                <a:latin typeface="Arial"/>
                <a:ea typeface="Arial"/>
                <a:cs typeface="Arial"/>
                <a:sym typeface="Arial"/>
              </a:rPr>
              <a:t>	</a:t>
            </a:r>
            <a:r>
              <a:rPr b="0" i="0" lang="en-IN" sz="2200" u="none" cap="none" strike="noStrike">
                <a:solidFill>
                  <a:srgbClr val="333399"/>
                </a:solidFill>
                <a:latin typeface="Arial"/>
                <a:ea typeface="Arial"/>
                <a:cs typeface="Arial"/>
                <a:sym typeface="Arial"/>
              </a:rPr>
              <a:t>(  b3 / 2  , h3  /  2 )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C00000"/>
                </a:solidFill>
                <a:latin typeface="Arial"/>
                <a:ea typeface="Arial"/>
                <a:cs typeface="Arial"/>
                <a:sym typeface="Arial"/>
              </a:rPr>
              <a:t>Global Centroid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333399"/>
              </a:buClr>
              <a:buSzPts val="2200"/>
              <a:buFont typeface="Arial"/>
              <a:buChar char="•"/>
            </a:pPr>
            <a:r>
              <a:rPr b="0" i="0" lang="en-IN" sz="2200" u="none" cap="none" strike="noStrike">
                <a:solidFill>
                  <a:srgbClr val="333399"/>
                </a:solidFill>
                <a:latin typeface="Arial"/>
                <a:ea typeface="Arial"/>
                <a:cs typeface="Arial"/>
                <a:sym typeface="Arial"/>
              </a:rPr>
              <a:t>The centroid of the full composite figure derived from the individual component Centroids derived above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333399"/>
                </a:solidFill>
                <a:latin typeface="Arial"/>
                <a:ea typeface="Arial"/>
                <a:cs typeface="Arial"/>
                <a:sym typeface="Arial"/>
              </a:rPr>
              <a:t>                                            </a:t>
            </a:r>
            <a:r>
              <a:rPr b="0" i="0" lang="en-IN" sz="2200" u="none" cap="none" strike="noStrike">
                <a:solidFill>
                  <a:srgbClr val="333399"/>
                </a:solidFill>
                <a:latin typeface="Arial"/>
                <a:ea typeface="Arial"/>
                <a:cs typeface="Arial"/>
                <a:sym typeface="Arial"/>
              </a:rPr>
              <a:t>3</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92D050"/>
                </a:solidFill>
                <a:latin typeface="Arial"/>
                <a:ea typeface="Arial"/>
                <a:cs typeface="Arial"/>
                <a:sym typeface="Arial"/>
              </a:rPr>
              <a:t>YBAR = </a:t>
            </a:r>
            <a:r>
              <a:rPr b="0" i="0" lang="en-IN" sz="2200" u="none" cap="none" strike="noStrike">
                <a:solidFill>
                  <a:srgbClr val="333399"/>
                </a:solidFill>
                <a:latin typeface="Arial"/>
                <a:ea typeface="Arial"/>
                <a:cs typeface="Arial"/>
                <a:sym typeface="Arial"/>
              </a:rPr>
              <a:t> </a:t>
            </a:r>
            <a:r>
              <a:rPr b="0" i="0" lang="en-IN" sz="2400" u="none" cap="none" strike="noStrike">
                <a:solidFill>
                  <a:srgbClr val="333399"/>
                </a:solidFill>
                <a:latin typeface="Arial"/>
                <a:ea typeface="Arial"/>
                <a:cs typeface="Arial"/>
                <a:sym typeface="Arial"/>
              </a:rPr>
              <a:t>	</a:t>
            </a:r>
            <a:r>
              <a:rPr b="0" i="0" lang="en-IN" sz="7200" u="none" cap="none" strike="noStrike">
                <a:solidFill>
                  <a:srgbClr val="333399"/>
                </a:solidFill>
                <a:latin typeface="Arial"/>
                <a:ea typeface="Arial"/>
                <a:cs typeface="Arial"/>
                <a:sym typeface="Arial"/>
              </a:rPr>
              <a:t>⅀</a:t>
            </a:r>
            <a:r>
              <a:rPr b="0" i="0" lang="en-IN" sz="2400" u="none" cap="none" strike="noStrike">
                <a:solidFill>
                  <a:srgbClr val="333399"/>
                </a:solidFill>
                <a:latin typeface="Arial"/>
                <a:ea typeface="Arial"/>
                <a:cs typeface="Arial"/>
                <a:sym typeface="Arial"/>
              </a:rPr>
              <a:t>       (h(i)/2) *AREA(i)		               </a:t>
            </a:r>
            <a:endParaRPr b="0" i="0" sz="2400" u="none" cap="none" strike="noStrike">
              <a:solidFill>
                <a:srgbClr val="38BC1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8BC14"/>
                </a:solidFill>
                <a:latin typeface="Arial"/>
                <a:ea typeface="Arial"/>
                <a:cs typeface="Arial"/>
                <a:sym typeface="Arial"/>
              </a:rPr>
              <a:t>                </a:t>
            </a:r>
            <a:r>
              <a:rPr b="0" i="0" lang="en-IN" sz="7200" u="none" cap="none" strike="noStrike">
                <a:solidFill>
                  <a:srgbClr val="333399"/>
                </a:solidFill>
                <a:latin typeface="Arial"/>
                <a:ea typeface="Arial"/>
                <a:cs typeface="Arial"/>
                <a:sym typeface="Arial"/>
              </a:rPr>
              <a:t>⅀</a:t>
            </a:r>
            <a:r>
              <a:rPr b="0" i="0" lang="en-IN" sz="2400" u="none" cap="none" strike="noStrike">
                <a:solidFill>
                  <a:srgbClr val="333399"/>
                </a:solidFill>
                <a:latin typeface="Arial"/>
                <a:ea typeface="Arial"/>
                <a:cs typeface="Arial"/>
                <a:sym typeface="Arial"/>
              </a:rPr>
              <a:t>      </a:t>
            </a:r>
            <a:r>
              <a:rPr b="0" i="0" lang="en-IN" sz="2200" u="none" cap="none" strike="noStrike">
                <a:solidFill>
                  <a:srgbClr val="333399"/>
                </a:solidFill>
                <a:latin typeface="Arial"/>
                <a:ea typeface="Arial"/>
                <a:cs typeface="Arial"/>
                <a:sym typeface="Arial"/>
              </a:rPr>
              <a:t>(AREA(i))</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33399"/>
                </a:solidFill>
                <a:latin typeface="Arial"/>
                <a:ea typeface="Arial"/>
                <a:cs typeface="Arial"/>
                <a:sym typeface="Arial"/>
              </a:rPr>
              <a:t>                  i =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92D05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148" name="Google Shape;148;p38"/>
          <p:cNvCxnSpPr/>
          <p:nvPr/>
        </p:nvCxnSpPr>
        <p:spPr>
          <a:xfrm>
            <a:off x="1549033" y="5763816"/>
            <a:ext cx="2971800" cy="0"/>
          </a:xfrm>
          <a:prstGeom prst="straightConnector1">
            <a:avLst/>
          </a:prstGeom>
          <a:noFill/>
          <a:ln cap="flat" cmpd="sng" w="9525">
            <a:solidFill>
              <a:srgbClr val="4A7DBA"/>
            </a:solidFill>
            <a:prstDash val="solid"/>
            <a:round/>
            <a:headEnd len="sm" w="sm" type="none"/>
            <a:tailEnd len="sm" w="sm" type="none"/>
          </a:ln>
        </p:spPr>
      </p:cxnSp>
      <p:sp>
        <p:nvSpPr>
          <p:cNvPr id="149" name="Google Shape;149;p38"/>
          <p:cNvSpPr/>
          <p:nvPr/>
        </p:nvSpPr>
        <p:spPr>
          <a:xfrm>
            <a:off x="7056625" y="5029325"/>
            <a:ext cx="3226500" cy="81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8"/>
          <p:cNvSpPr txBox="1"/>
          <p:nvPr/>
        </p:nvSpPr>
        <p:spPr>
          <a:xfrm>
            <a:off x="7122200" y="5108025"/>
            <a:ext cx="3069300" cy="65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0" i="0" lang="en-IN" sz="2400" u="none" cap="none" strike="noStrike">
                <a:solidFill>
                  <a:srgbClr val="333399"/>
                </a:solidFill>
                <a:latin typeface="Arial"/>
                <a:ea typeface="Arial"/>
                <a:cs typeface="Arial"/>
                <a:sym typeface="Arial"/>
              </a:rPr>
              <a:t> </a:t>
            </a:r>
            <a:r>
              <a:rPr b="0" i="0" lang="en-IN" sz="2400" u="none" cap="none" strike="noStrike">
                <a:solidFill>
                  <a:srgbClr val="38BC14"/>
                </a:solidFill>
                <a:latin typeface="Arial"/>
                <a:ea typeface="Arial"/>
                <a:cs typeface="Arial"/>
                <a:sym typeface="Arial"/>
              </a:rPr>
              <a:t>AREA(i):</a:t>
            </a:r>
            <a:r>
              <a:rPr b="0" i="0" lang="en-IN" sz="2400" u="none" cap="none" strike="noStrike">
                <a:solidFill>
                  <a:srgbClr val="333399"/>
                </a:solidFill>
                <a:latin typeface="Arial"/>
                <a:ea typeface="Arial"/>
                <a:cs typeface="Arial"/>
                <a:sym typeface="Arial"/>
              </a:rPr>
              <a:t>(b(i)*h(i))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9"/>
          <p:cNvSpPr txBox="1"/>
          <p:nvPr/>
        </p:nvSpPr>
        <p:spPr>
          <a:xfrm>
            <a:off x="52375" y="163300"/>
            <a:ext cx="10627200" cy="687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92D050"/>
                </a:solidFill>
                <a:latin typeface="Arial"/>
                <a:ea typeface="Arial"/>
                <a:cs typeface="Arial"/>
                <a:sym typeface="Arial"/>
              </a:rPr>
              <a:t>Moment of Inertia of a separate rectangle w.r.t to the perpendicular of centroidal axis is given by :</a:t>
            </a:r>
            <a:endParaRPr b="0" i="0" sz="2200" u="none" cap="none" strike="noStrike">
              <a:solidFill>
                <a:srgbClr val="92D05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t/>
            </a:r>
            <a:endParaRPr b="0" i="0" sz="2200" u="none" cap="none" strike="noStrike">
              <a:solidFill>
                <a:srgbClr val="92D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FF0000"/>
                </a:solidFill>
                <a:latin typeface="Arial"/>
                <a:ea typeface="Arial"/>
                <a:cs typeface="Arial"/>
                <a:sym typeface="Arial"/>
              </a:rPr>
              <a:t>IRy = </a:t>
            </a:r>
            <a:r>
              <a:rPr b="0" i="0" lang="en-IN" sz="2200" u="none" cap="none" strike="noStrike">
                <a:solidFill>
                  <a:srgbClr val="333399"/>
                </a:solidFill>
                <a:latin typeface="Arial"/>
                <a:ea typeface="Arial"/>
                <a:cs typeface="Arial"/>
                <a:sym typeface="Arial"/>
              </a:rPr>
              <a:t>(h)*(b^3)/12</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t/>
            </a:r>
            <a:endParaRPr b="0" i="0" sz="2200" u="none" cap="none" strike="noStrike">
              <a:solidFill>
                <a:srgbClr val="333399"/>
              </a:solidFill>
              <a:latin typeface="Arial"/>
              <a:ea typeface="Arial"/>
              <a:cs typeface="Arial"/>
              <a:sym typeface="Arial"/>
            </a:endParaRPr>
          </a:p>
          <a:p>
            <a:pPr indent="-342900" lvl="0" marL="342900" marR="0" rtl="0" algn="l">
              <a:lnSpc>
                <a:spcPct val="100000"/>
              </a:lnSpc>
              <a:spcBef>
                <a:spcPts val="0"/>
              </a:spcBef>
              <a:spcAft>
                <a:spcPts val="0"/>
              </a:spcAft>
              <a:buClr>
                <a:srgbClr val="333399"/>
              </a:buClr>
              <a:buSzPts val="2200"/>
              <a:buFont typeface="Arial"/>
              <a:buChar char="•"/>
            </a:pPr>
            <a:r>
              <a:rPr b="0" i="0" lang="en-IN" sz="2200" u="none" cap="none" strike="noStrike">
                <a:solidFill>
                  <a:srgbClr val="333399"/>
                </a:solidFill>
                <a:latin typeface="Arial"/>
                <a:ea typeface="Arial"/>
                <a:cs typeface="Arial"/>
                <a:sym typeface="Arial"/>
              </a:rPr>
              <a:t>These are the individual moments , now we have to combine them and find the net moment </a:t>
            </a:r>
            <a:r>
              <a:rPr b="0" i="0" lang="en-IN" sz="2200" u="sng" cap="none" strike="noStrike">
                <a:solidFill>
                  <a:srgbClr val="333399"/>
                </a:solidFill>
                <a:latin typeface="Arial"/>
                <a:ea typeface="Arial"/>
                <a:cs typeface="Arial"/>
                <a:sym typeface="Arial"/>
              </a:rPr>
              <a:t>about centroid </a:t>
            </a:r>
            <a:r>
              <a:rPr b="0" i="0" lang="en-IN" sz="2200" u="none" cap="none" strike="noStrike">
                <a:solidFill>
                  <a:srgbClr val="333399"/>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t/>
            </a:r>
            <a:endParaRPr b="0" i="0" sz="2200" u="none" cap="none" strike="noStrike">
              <a:solidFill>
                <a:srgbClr val="92D05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IN" sz="2200" u="sng" cap="none" strike="noStrike">
                <a:solidFill>
                  <a:srgbClr val="92D050"/>
                </a:solidFill>
                <a:latin typeface="Arial"/>
                <a:ea typeface="Arial"/>
                <a:cs typeface="Arial"/>
                <a:sym typeface="Arial"/>
              </a:rPr>
              <a:t>I =</a:t>
            </a:r>
            <a:r>
              <a:rPr b="0" i="0" lang="en-IN" sz="2200" u="none" cap="none" strike="noStrike">
                <a:solidFill>
                  <a:srgbClr val="92D050"/>
                </a:solidFill>
                <a:latin typeface="Arial"/>
                <a:ea typeface="Arial"/>
                <a:cs typeface="Arial"/>
                <a:sym typeface="Arial"/>
              </a:rPr>
              <a:t>    </a:t>
            </a:r>
            <a:r>
              <a:rPr b="0" i="0" lang="en-IN" sz="2200" u="none" cap="none" strike="noStrike">
                <a:solidFill>
                  <a:schemeClr val="dk2"/>
                </a:solidFill>
                <a:latin typeface="Arial"/>
                <a:ea typeface="Arial"/>
                <a:cs typeface="Arial"/>
                <a:sym typeface="Arial"/>
              </a:rPr>
              <a:t>3</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IN" sz="2200" u="none" cap="none" strike="noStrike">
                <a:solidFill>
                  <a:srgbClr val="333399"/>
                </a:solidFill>
                <a:latin typeface="Arial"/>
                <a:ea typeface="Arial"/>
                <a:cs typeface="Arial"/>
                <a:sym typeface="Arial"/>
              </a:rPr>
              <a:t>	</a:t>
            </a:r>
            <a:r>
              <a:rPr b="0" i="0" lang="en-IN" sz="7200" u="none" cap="none" strike="noStrike">
                <a:solidFill>
                  <a:srgbClr val="333399"/>
                </a:solidFill>
                <a:latin typeface="Arial"/>
                <a:ea typeface="Arial"/>
                <a:cs typeface="Arial"/>
                <a:sym typeface="Arial"/>
              </a:rPr>
              <a:t>⅀</a:t>
            </a:r>
            <a:r>
              <a:rPr b="0" i="0" lang="en-IN" sz="2200" u="none" cap="none" strike="noStrike">
                <a:solidFill>
                  <a:srgbClr val="333399"/>
                </a:solidFill>
                <a:latin typeface="Arial"/>
                <a:ea typeface="Arial"/>
                <a:cs typeface="Arial"/>
                <a:sym typeface="Arial"/>
              </a:rPr>
              <a:t>	(IRx + A(i)*d(i)^2)	                            </a:t>
            </a:r>
            <a:endParaRPr b="0" i="0" sz="2200" u="sng" cap="none" strike="noStrike">
              <a:solidFill>
                <a:srgbClr val="92D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2"/>
                </a:solidFill>
                <a:latin typeface="Arial"/>
                <a:ea typeface="Arial"/>
                <a:cs typeface="Arial"/>
                <a:sym typeface="Arial"/>
              </a:rPr>
              <a:t>       i = 1 </a:t>
            </a:r>
            <a:endParaRPr b="0" i="0" sz="22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sng" cap="none" strike="noStrike">
              <a:solidFill>
                <a:srgbClr val="92D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sng" cap="none" strike="noStrike">
                <a:solidFill>
                  <a:srgbClr val="92D050"/>
                </a:solidFill>
                <a:latin typeface="Arial"/>
                <a:ea typeface="Arial"/>
                <a:cs typeface="Arial"/>
                <a:sym typeface="Arial"/>
              </a:rPr>
              <a:t>IBAR : </a:t>
            </a:r>
            <a:r>
              <a:rPr b="0" i="0" lang="en-IN" sz="2200" u="none" cap="none" strike="noStrike">
                <a:solidFill>
                  <a:srgbClr val="92D050"/>
                </a:solidFill>
                <a:latin typeface="Arial"/>
                <a:ea typeface="Arial"/>
                <a:cs typeface="Arial"/>
                <a:sym typeface="Arial"/>
              </a:rPr>
              <a:t>		         </a:t>
            </a:r>
            <a:endParaRPr b="0" i="0" sz="2200" u="none" cap="none" strike="noStrike">
              <a:solidFill>
                <a:srgbClr val="92D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92D050"/>
                </a:solidFill>
                <a:latin typeface="Arial"/>
                <a:ea typeface="Arial"/>
                <a:cs typeface="Arial"/>
                <a:sym typeface="Arial"/>
              </a:rPr>
              <a:t>    </a:t>
            </a:r>
            <a:r>
              <a:rPr b="0" i="0" lang="en-IN" sz="2200" u="none" cap="none" strike="noStrike">
                <a:solidFill>
                  <a:schemeClr val="dk2"/>
                </a:solidFill>
                <a:latin typeface="Arial"/>
                <a:ea typeface="Arial"/>
                <a:cs typeface="Arial"/>
                <a:sym typeface="Arial"/>
              </a:rPr>
              <a:t>3</a:t>
            </a:r>
            <a:r>
              <a:rPr b="0" i="0" lang="en-IN" sz="2200" u="none" cap="none" strike="noStrike">
                <a:solidFill>
                  <a:srgbClr val="92D050"/>
                </a:solidFill>
                <a:latin typeface="Arial"/>
                <a:ea typeface="Arial"/>
                <a:cs typeface="Arial"/>
                <a:sym typeface="Arial"/>
              </a:rPr>
              <a:t>			     </a:t>
            </a:r>
            <a:endParaRPr b="0" i="0" sz="2200" u="none" cap="none" strike="noStrike">
              <a:solidFill>
                <a:srgbClr val="92D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92D050"/>
                </a:solidFill>
                <a:latin typeface="Arial"/>
                <a:ea typeface="Arial"/>
                <a:cs typeface="Arial"/>
                <a:sym typeface="Arial"/>
              </a:rPr>
              <a:t> </a:t>
            </a:r>
            <a:r>
              <a:rPr b="0" i="0" lang="en-IN" sz="7200" u="none" cap="none" strike="noStrike">
                <a:solidFill>
                  <a:srgbClr val="333399"/>
                </a:solidFill>
                <a:latin typeface="Arial"/>
                <a:ea typeface="Arial"/>
                <a:cs typeface="Arial"/>
                <a:sym typeface="Arial"/>
              </a:rPr>
              <a:t>⅀</a:t>
            </a:r>
            <a:r>
              <a:rPr b="0" i="0" lang="en-IN" sz="2200" u="none" cap="none" strike="noStrike">
                <a:solidFill>
                  <a:srgbClr val="92D050"/>
                </a:solidFill>
                <a:latin typeface="Arial"/>
                <a:ea typeface="Arial"/>
                <a:cs typeface="Arial"/>
                <a:sym typeface="Arial"/>
              </a:rPr>
              <a:t>  </a:t>
            </a:r>
            <a:r>
              <a:rPr b="0" i="0" lang="en-IN" sz="2200" u="none" cap="none" strike="noStrike">
                <a:solidFill>
                  <a:srgbClr val="333399"/>
                </a:solidFill>
                <a:latin typeface="Arial"/>
                <a:ea typeface="Arial"/>
                <a:cs typeface="Arial"/>
                <a:sym typeface="Arial"/>
              </a:rPr>
              <a:t>IRy  + A(i)*(d(i)^2)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333399"/>
                </a:solidFill>
                <a:latin typeface="Arial"/>
                <a:ea typeface="Arial"/>
                <a:cs typeface="Arial"/>
                <a:sym typeface="Arial"/>
              </a:rPr>
              <a:t>   </a:t>
            </a:r>
            <a:r>
              <a:rPr b="0" i="0" lang="en-IN" sz="2200" u="none" cap="none" strike="noStrike">
                <a:solidFill>
                  <a:srgbClr val="333399"/>
                </a:solidFill>
                <a:latin typeface="Arial"/>
                <a:ea typeface="Arial"/>
                <a:cs typeface="Arial"/>
                <a:sym typeface="Arial"/>
              </a:rPr>
              <a:t>i  = 1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333399"/>
                </a:solidFill>
                <a:latin typeface="Arial"/>
                <a:ea typeface="Arial"/>
                <a:cs typeface="Arial"/>
                <a:sym typeface="Arial"/>
              </a:rPr>
              <a:t>    </a:t>
            </a:r>
            <a:r>
              <a:rPr b="0" i="0" lang="en-IN" sz="2200" u="none" cap="none" strike="noStrike">
                <a:solidFill>
                  <a:srgbClr val="333399"/>
                </a:solidFill>
                <a:latin typeface="Arial"/>
                <a:ea typeface="Arial"/>
                <a:cs typeface="Arial"/>
                <a:sym typeface="Arial"/>
              </a:rPr>
              <a:t>		                                                           </a:t>
            </a:r>
            <a:r>
              <a:rPr b="0" i="0" lang="en-IN" sz="1000" u="none" cap="none" strike="noStrike">
                <a:solidFill>
                  <a:srgbClr val="333399"/>
                </a:solidFill>
                <a:latin typeface="Arial"/>
                <a:ea typeface="Arial"/>
                <a:cs typeface="Arial"/>
                <a:sym typeface="Arial"/>
              </a:rPr>
              <a:t>                </a:t>
            </a:r>
            <a:endParaRPr b="0" i="0" sz="10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8BC1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8BC14"/>
              </a:solidFill>
              <a:latin typeface="Arial"/>
              <a:ea typeface="Arial"/>
              <a:cs typeface="Arial"/>
              <a:sym typeface="Arial"/>
            </a:endParaRPr>
          </a:p>
        </p:txBody>
      </p:sp>
      <p:sp>
        <p:nvSpPr>
          <p:cNvPr id="156" name="Google Shape;156;p39"/>
          <p:cNvSpPr/>
          <p:nvPr/>
        </p:nvSpPr>
        <p:spPr>
          <a:xfrm>
            <a:off x="6322100" y="3436500"/>
            <a:ext cx="3934800" cy="94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9"/>
          <p:cNvSpPr txBox="1"/>
          <p:nvPr/>
        </p:nvSpPr>
        <p:spPr>
          <a:xfrm>
            <a:off x="6492625" y="3607000"/>
            <a:ext cx="3764400" cy="99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200"/>
              <a:buFont typeface="Arial"/>
              <a:buNone/>
            </a:pPr>
            <a:r>
              <a:rPr b="0" i="0" lang="en-IN" sz="2200" u="none" cap="none" strike="noStrike">
                <a:solidFill>
                  <a:srgbClr val="333399"/>
                </a:solidFill>
                <a:latin typeface="Arial"/>
                <a:ea typeface="Arial"/>
                <a:cs typeface="Arial"/>
                <a:sym typeface="Arial"/>
              </a:rPr>
              <a:t> where d(i) = h(i)/2 – YBAR</a:t>
            </a:r>
            <a:endParaRPr b="0" i="0" sz="1400" u="none" cap="none" strike="noStrike">
              <a:solidFill>
                <a:srgbClr val="000000"/>
              </a:solidFill>
              <a:latin typeface="Arial"/>
              <a:ea typeface="Arial"/>
              <a:cs typeface="Arial"/>
              <a:sym typeface="Arial"/>
            </a:endParaRPr>
          </a:p>
        </p:txBody>
      </p:sp>
      <p:sp>
        <p:nvSpPr>
          <p:cNvPr id="158" name="Google Shape;158;p39"/>
          <p:cNvSpPr/>
          <p:nvPr/>
        </p:nvSpPr>
        <p:spPr>
          <a:xfrm>
            <a:off x="6020425" y="5233450"/>
            <a:ext cx="4302300" cy="132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9"/>
          <p:cNvSpPr txBox="1"/>
          <p:nvPr/>
        </p:nvSpPr>
        <p:spPr>
          <a:xfrm>
            <a:off x="6164700" y="5364600"/>
            <a:ext cx="3987300" cy="94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33399"/>
                </a:solidFill>
                <a:latin typeface="Arial"/>
                <a:ea typeface="Arial"/>
                <a:cs typeface="Arial"/>
                <a:sym typeface="Arial"/>
              </a:rPr>
              <a:t>where 	,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IN" sz="1000" u="none" cap="none" strike="noStrike">
                <a:solidFill>
                  <a:srgbClr val="333399"/>
                </a:solidFill>
                <a:latin typeface="Arial"/>
                <a:ea typeface="Arial"/>
                <a:cs typeface="Arial"/>
                <a:sym typeface="Arial"/>
              </a:rPr>
              <a:t> </a:t>
            </a:r>
            <a:r>
              <a:rPr b="0" i="0" lang="en-IN" sz="2200" u="none" cap="none" strike="noStrike">
                <a:solidFill>
                  <a:srgbClr val="333399"/>
                </a:solidFill>
                <a:latin typeface="Arial"/>
                <a:ea typeface="Arial"/>
                <a:cs typeface="Arial"/>
                <a:sym typeface="Arial"/>
              </a:rPr>
              <a:t>d(i) = b(i)/2 – XBAR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40"/>
          <p:cNvSpPr txBox="1"/>
          <p:nvPr/>
        </p:nvSpPr>
        <p:spPr>
          <a:xfrm>
            <a:off x="104925" y="157398"/>
            <a:ext cx="10342800" cy="673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IN" sz="2400" u="sng" cap="none" strike="noStrike">
                <a:solidFill>
                  <a:srgbClr val="38BC14"/>
                </a:solidFill>
                <a:latin typeface="Arial"/>
                <a:ea typeface="Arial"/>
                <a:cs typeface="Arial"/>
                <a:sym typeface="Arial"/>
              </a:rPr>
              <a:t>About X axis :</a:t>
            </a:r>
            <a:endParaRPr b="0" i="0" sz="1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t/>
            </a:r>
            <a:endParaRPr b="0" i="0" sz="2200" u="none" cap="none" strike="noStrike">
              <a:solidFill>
                <a:srgbClr val="38BC14"/>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IN" sz="2200" u="none" cap="none" strike="noStrike">
                <a:solidFill>
                  <a:srgbClr val="38BC14"/>
                </a:solidFill>
                <a:latin typeface="Arial"/>
                <a:ea typeface="Arial"/>
                <a:cs typeface="Arial"/>
                <a:sym typeface="Arial"/>
              </a:rPr>
              <a:t>Ix</a:t>
            </a:r>
            <a:r>
              <a:rPr b="0" i="0" lang="en-IN" sz="2200" u="none" cap="none" strike="noStrike">
                <a:solidFill>
                  <a:srgbClr val="333399"/>
                </a:solidFill>
                <a:latin typeface="Arial"/>
                <a:ea typeface="Arial"/>
                <a:cs typeface="Arial"/>
                <a:sym typeface="Arial"/>
              </a:rPr>
              <a:t> = ( I + A(i)*d^2)</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33399"/>
                </a:solidFill>
                <a:latin typeface="Arial"/>
                <a:ea typeface="Arial"/>
                <a:cs typeface="Arial"/>
                <a:sym typeface="Arial"/>
              </a:rPr>
              <a:t>where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IN" sz="2200" u="none" cap="none" strike="noStrike">
                <a:solidFill>
                  <a:srgbClr val="333399"/>
                </a:solidFill>
                <a:latin typeface="Arial"/>
                <a:ea typeface="Arial"/>
                <a:cs typeface="Arial"/>
                <a:sym typeface="Arial"/>
              </a:rPr>
              <a:t>d = distance between the global centroid and the x axis .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IN" sz="2400" u="sng" cap="none" strike="noStrike">
                <a:solidFill>
                  <a:srgbClr val="38BC14"/>
                </a:solidFill>
                <a:latin typeface="Arial"/>
                <a:ea typeface="Arial"/>
                <a:cs typeface="Arial"/>
                <a:sym typeface="Arial"/>
              </a:rPr>
              <a:t>About Y axis :</a:t>
            </a:r>
            <a:endParaRPr b="0" i="0" sz="1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38BC14"/>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IN" sz="2400" u="none" cap="none" strike="noStrike">
                <a:solidFill>
                  <a:srgbClr val="38BC14"/>
                </a:solidFill>
                <a:latin typeface="Arial"/>
                <a:ea typeface="Arial"/>
                <a:cs typeface="Arial"/>
                <a:sym typeface="Arial"/>
              </a:rPr>
              <a:t>Iy = </a:t>
            </a:r>
            <a:r>
              <a:rPr b="0" i="0" lang="en-IN" sz="2200" u="none" cap="none" strike="noStrike">
                <a:solidFill>
                  <a:srgbClr val="333399"/>
                </a:solidFill>
                <a:latin typeface="Arial"/>
                <a:ea typeface="Arial"/>
                <a:cs typeface="Arial"/>
                <a:sym typeface="Arial"/>
              </a:rPr>
              <a:t>(IBAR + A(i)*k^2)</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IN" sz="2200" u="none" cap="none" strike="noStrike">
                <a:solidFill>
                  <a:srgbClr val="333399"/>
                </a:solidFill>
                <a:latin typeface="Arial"/>
                <a:ea typeface="Arial"/>
                <a:cs typeface="Arial"/>
                <a:sym typeface="Arial"/>
              </a:rPr>
              <a:t>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IN" sz="2200" u="none" cap="none" strike="noStrike">
                <a:solidFill>
                  <a:srgbClr val="333399"/>
                </a:solidFill>
                <a:latin typeface="Arial"/>
                <a:ea typeface="Arial"/>
                <a:cs typeface="Arial"/>
                <a:sym typeface="Arial"/>
              </a:rPr>
              <a:t>where,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IN" sz="2200" u="none" cap="none" strike="noStrike">
                <a:solidFill>
                  <a:srgbClr val="333399"/>
                </a:solidFill>
                <a:latin typeface="Arial"/>
                <a:ea typeface="Arial"/>
                <a:cs typeface="Arial"/>
                <a:sym typeface="Arial"/>
              </a:rPr>
              <a:t>k = distance between the global centroid and y axis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8BC14"/>
                </a:solidFill>
                <a:latin typeface="Arial"/>
                <a:ea typeface="Arial"/>
                <a:cs typeface="Arial"/>
                <a:sym typeface="Arial"/>
              </a:rPr>
              <a:t>About any axis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8BC1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33399"/>
                </a:solidFill>
                <a:latin typeface="Arial"/>
                <a:ea typeface="Arial"/>
                <a:cs typeface="Arial"/>
                <a:sym typeface="Arial"/>
              </a:rPr>
              <a:t>						where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33399"/>
                </a:solidFill>
                <a:latin typeface="Arial"/>
                <a:ea typeface="Arial"/>
                <a:cs typeface="Arial"/>
                <a:sym typeface="Arial"/>
              </a:rPr>
              <a:t>		( I + A(i)*d^2)		d = distance between the global 							centroid and the any 									axis .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CC3300"/>
                </a:solidFill>
                <a:latin typeface="Arial"/>
                <a:ea typeface="Arial"/>
                <a:cs typeface="Arial"/>
                <a:sym typeface="Arial"/>
              </a:rPr>
              <a:t>---------------------------------------x------------------------x-------------------------------------------</a:t>
            </a:r>
            <a:endParaRPr b="0" i="0" sz="2200" u="none" cap="none" strike="noStrike">
              <a:solidFill>
                <a:srgbClr val="CC33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8BC14"/>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41"/>
          <p:cNvSpPr txBox="1"/>
          <p:nvPr/>
        </p:nvSpPr>
        <p:spPr>
          <a:xfrm>
            <a:off x="186267" y="558799"/>
            <a:ext cx="10498666"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C00000"/>
                </a:solidFill>
                <a:latin typeface="Arial"/>
                <a:ea typeface="Arial"/>
                <a:cs typeface="Arial"/>
                <a:sym typeface="Arial"/>
              </a:rPr>
              <a:t>Rectangular channel with Slot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Arial"/>
              <a:ea typeface="Arial"/>
              <a:cs typeface="Arial"/>
              <a:sym typeface="Arial"/>
            </a:endParaRPr>
          </a:p>
        </p:txBody>
      </p:sp>
      <p:pic>
        <p:nvPicPr>
          <p:cNvPr id="170" name="Google Shape;170;p41"/>
          <p:cNvPicPr preferRelativeResize="0"/>
          <p:nvPr/>
        </p:nvPicPr>
        <p:blipFill rotWithShape="1">
          <a:blip r:embed="rId3">
            <a:alphaModFix/>
          </a:blip>
          <a:srcRect b="0" l="0" r="0" t="0"/>
          <a:stretch/>
        </p:blipFill>
        <p:spPr>
          <a:xfrm>
            <a:off x="1011174" y="1131356"/>
            <a:ext cx="8779001" cy="49381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42"/>
          <p:cNvSpPr txBox="1"/>
          <p:nvPr/>
        </p:nvSpPr>
        <p:spPr>
          <a:xfrm>
            <a:off x="355600" y="626525"/>
            <a:ext cx="10236300" cy="6331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3399"/>
              </a:buClr>
              <a:buSzPts val="2200"/>
              <a:buFont typeface="Arial"/>
              <a:buChar char="•"/>
            </a:pPr>
            <a:r>
              <a:rPr b="0" i="0" lang="en-IN" sz="2200" u="none" cap="none" strike="noStrike">
                <a:solidFill>
                  <a:srgbClr val="333399"/>
                </a:solidFill>
                <a:latin typeface="Arial"/>
                <a:ea typeface="Arial"/>
                <a:cs typeface="Arial"/>
                <a:sym typeface="Arial"/>
              </a:rPr>
              <a:t>While finding the moment of inertia of a figure with slot we just have to find the moment of the figure normally and then we have to remove the moment about the same axis and subtract it .</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chemeClr val="dk1"/>
              </a:buClr>
              <a:buSzPts val="2200"/>
              <a:buFont typeface="Arial"/>
              <a:buNone/>
            </a:pPr>
            <a:r>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8BC14"/>
                </a:solidFill>
                <a:latin typeface="Arial"/>
                <a:ea typeface="Arial"/>
                <a:cs typeface="Arial"/>
                <a:sym typeface="Arial"/>
              </a:rPr>
              <a:t>Centroid of a circle : </a:t>
            </a:r>
            <a:r>
              <a:rPr b="0" i="0" lang="en-IN" sz="2200" u="none" cap="none" strike="noStrike">
                <a:solidFill>
                  <a:srgbClr val="333399"/>
                </a:solidFill>
                <a:latin typeface="Arial"/>
                <a:ea typeface="Arial"/>
                <a:cs typeface="Arial"/>
                <a:sym typeface="Arial"/>
              </a:rPr>
              <a:t>always at centre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8BC14"/>
                </a:solidFill>
                <a:latin typeface="Arial"/>
                <a:ea typeface="Arial"/>
                <a:cs typeface="Arial"/>
                <a:sym typeface="Arial"/>
              </a:rPr>
              <a:t>Moment of circle w.r.t centroidal axis or perpendicular centroidal axis(same)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8BC14"/>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8BC14"/>
                </a:solidFill>
                <a:latin typeface="Arial"/>
                <a:ea typeface="Arial"/>
                <a:cs typeface="Arial"/>
                <a:sym typeface="Arial"/>
              </a:rPr>
              <a:t>	ICx or Icy :  </a:t>
            </a:r>
            <a:r>
              <a:rPr b="0" i="0" lang="en-IN" sz="2200" u="none" cap="none" strike="noStrike">
                <a:solidFill>
                  <a:srgbClr val="333399"/>
                </a:solidFill>
                <a:latin typeface="Arial"/>
                <a:ea typeface="Arial"/>
                <a:cs typeface="Arial"/>
                <a:sym typeface="Arial"/>
              </a:rPr>
              <a:t>(∏ / 64 )* d^4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8BC14"/>
                </a:solidFill>
                <a:latin typeface="Arial"/>
                <a:ea typeface="Arial"/>
                <a:cs typeface="Arial"/>
                <a:sym typeface="Arial"/>
              </a:rPr>
              <a:t>I   = 	</a:t>
            </a:r>
            <a:r>
              <a:rPr b="0" i="0" lang="en-IN" sz="2200" u="none" cap="none" strike="noStrike">
                <a:solidFill>
                  <a:srgbClr val="333399"/>
                </a:solidFill>
                <a:latin typeface="Arial"/>
                <a:ea typeface="Arial"/>
                <a:cs typeface="Arial"/>
                <a:sym typeface="Arial"/>
              </a:rPr>
              <a:t>(( ICx or Icy) * A * y^2)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33399"/>
                </a:solidFill>
                <a:latin typeface="Arial"/>
                <a:ea typeface="Arial"/>
                <a:cs typeface="Arial"/>
                <a:sym typeface="Arial"/>
              </a:rPr>
              <a:t>		where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33399"/>
                </a:solidFill>
                <a:latin typeface="Arial"/>
                <a:ea typeface="Arial"/>
                <a:cs typeface="Arial"/>
                <a:sym typeface="Arial"/>
              </a:rPr>
              <a:t>						y is the distance between the axis we are finding the moment and the centroid.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8BC14"/>
                </a:solidFill>
                <a:latin typeface="Arial"/>
                <a:ea typeface="Arial"/>
                <a:cs typeface="Arial"/>
                <a:sym typeface="Arial"/>
              </a:rPr>
              <a:t>About any axis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333399"/>
              </a:buClr>
              <a:buSzPts val="2200"/>
              <a:buFont typeface="Arial"/>
              <a:buChar char="•"/>
            </a:pPr>
            <a:r>
              <a:rPr b="0" i="0" lang="en-IN" sz="2200" u="none" cap="none" strike="noStrike">
                <a:solidFill>
                  <a:srgbClr val="333399"/>
                </a:solidFill>
                <a:latin typeface="Arial"/>
                <a:ea typeface="Arial"/>
                <a:cs typeface="Arial"/>
                <a:sym typeface="Arial"/>
              </a:rPr>
              <a:t>After we find “I” we should subtract it from the Rectangular channel’s Moment about the axis we are finding Moment .</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chemeClr val="dk1"/>
              </a:buClr>
              <a:buSzPts val="2200"/>
              <a:buFont typeface="Arial"/>
              <a:buNone/>
            </a:pPr>
            <a:r>
              <a:t/>
            </a:r>
            <a:endParaRPr b="0" i="0" sz="2200" u="none" cap="none" strike="noStrike">
              <a:solidFill>
                <a:srgbClr val="38BC1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339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3399"/>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43"/>
          <p:cNvSpPr txBox="1"/>
          <p:nvPr/>
        </p:nvSpPr>
        <p:spPr>
          <a:xfrm>
            <a:off x="101600" y="194724"/>
            <a:ext cx="10456200" cy="643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33399"/>
                </a:solidFill>
                <a:latin typeface="Arial"/>
                <a:ea typeface="Arial"/>
                <a:cs typeface="Arial"/>
                <a:sym typeface="Arial"/>
              </a:rPr>
              <a:t>Similarly few can find XBAR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92D050"/>
                </a:solidFill>
                <a:latin typeface="Arial"/>
                <a:ea typeface="Arial"/>
                <a:cs typeface="Arial"/>
                <a:sym typeface="Arial"/>
              </a:rPr>
              <a:t>YBAR = </a:t>
            </a:r>
            <a:r>
              <a:rPr b="0" i="0" lang="en-IN" sz="2400" u="none" cap="none" strike="noStrike">
                <a:solidFill>
                  <a:srgbClr val="333399"/>
                </a:solidFill>
                <a:latin typeface="Arial"/>
                <a:ea typeface="Arial"/>
                <a:cs typeface="Arial"/>
                <a:sym typeface="Arial"/>
              </a:rPr>
              <a:t>  </a:t>
            </a:r>
            <a:endParaRPr b="0" i="0" sz="24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33399"/>
                </a:solidFill>
                <a:latin typeface="Arial"/>
                <a:ea typeface="Arial"/>
                <a:cs typeface="Arial"/>
                <a:sym typeface="Arial"/>
              </a:rPr>
              <a:t>  3	 </a:t>
            </a:r>
            <a:r>
              <a:rPr b="0" i="0" lang="en-IN" sz="2400" u="none" cap="none" strike="noStrike">
                <a:solidFill>
                  <a:srgbClr val="333399"/>
                </a:solidFill>
                <a:latin typeface="Arial"/>
                <a:ea typeface="Arial"/>
                <a:cs typeface="Arial"/>
                <a:sym typeface="Arial"/>
              </a:rPr>
              <a:t>                                                              </a:t>
            </a:r>
            <a:endParaRPr b="0" i="0" sz="24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200"/>
              <a:buFont typeface="Arial"/>
              <a:buNone/>
            </a:pPr>
            <a:r>
              <a:rPr b="0" i="0" lang="en-IN" sz="7200" u="none" cap="none" strike="noStrike">
                <a:solidFill>
                  <a:srgbClr val="333399"/>
                </a:solidFill>
                <a:latin typeface="Arial"/>
                <a:ea typeface="Arial"/>
                <a:cs typeface="Arial"/>
                <a:sym typeface="Arial"/>
              </a:rPr>
              <a:t>⅀</a:t>
            </a:r>
            <a:r>
              <a:rPr b="0" i="0" lang="en-IN" sz="2400" u="none" cap="none" strike="noStrike">
                <a:solidFill>
                  <a:srgbClr val="333399"/>
                </a:solidFill>
                <a:latin typeface="Arial"/>
                <a:ea typeface="Arial"/>
                <a:cs typeface="Arial"/>
                <a:sym typeface="Arial"/>
              </a:rPr>
              <a:t>        (h(i)/2) *AREA(i)		                      </a:t>
            </a:r>
            <a:endParaRPr b="0" i="0" sz="2400" u="none" cap="none" strike="noStrike">
              <a:solidFill>
                <a:srgbClr val="38BC1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333399"/>
                </a:solidFill>
                <a:latin typeface="Arial"/>
                <a:ea typeface="Arial"/>
                <a:cs typeface="Arial"/>
                <a:sym typeface="Arial"/>
              </a:rPr>
              <a:t> </a:t>
            </a:r>
            <a:r>
              <a:rPr b="0" i="0" lang="en-IN" sz="2200" u="none" cap="none" strike="noStrike">
                <a:solidFill>
                  <a:srgbClr val="333399"/>
                </a:solidFill>
                <a:latin typeface="Arial"/>
                <a:ea typeface="Arial"/>
                <a:cs typeface="Arial"/>
                <a:sym typeface="Arial"/>
              </a:rPr>
              <a:t> i = 1</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92D050"/>
                </a:solidFill>
                <a:latin typeface="Arial"/>
                <a:ea typeface="Arial"/>
                <a:cs typeface="Arial"/>
                <a:sym typeface="Arial"/>
              </a:rPr>
              <a:t>	  </a:t>
            </a:r>
            <a:r>
              <a:rPr b="0" i="0" lang="en-IN" sz="2200" u="none" cap="none" strike="noStrike">
                <a:solidFill>
                  <a:srgbClr val="333399"/>
                </a:solidFill>
                <a:latin typeface="Arial"/>
                <a:ea typeface="Arial"/>
                <a:cs typeface="Arial"/>
                <a:sym typeface="Arial"/>
              </a:rPr>
              <a:t>3	</a:t>
            </a:r>
            <a:r>
              <a:rPr b="0" i="0" lang="en-IN" sz="2400" u="none" cap="none" strike="noStrike">
                <a:solidFill>
                  <a:srgbClr val="92D050"/>
                </a:solidFill>
                <a:latin typeface="Arial"/>
                <a:ea typeface="Arial"/>
                <a:cs typeface="Arial"/>
                <a:sym typeface="Arial"/>
              </a:rPr>
              <a:t>	      </a:t>
            </a:r>
            <a:endParaRPr b="0" i="0" sz="2400" u="none" cap="none" strike="noStrike">
              <a:solidFill>
                <a:srgbClr val="92D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92D050"/>
                </a:solidFill>
                <a:latin typeface="Arial"/>
                <a:ea typeface="Arial"/>
                <a:cs typeface="Arial"/>
                <a:sym typeface="Arial"/>
              </a:rPr>
              <a:t>	</a:t>
            </a:r>
            <a:r>
              <a:rPr b="0" i="0" lang="en-IN" sz="7200" u="none" cap="none" strike="noStrike">
                <a:solidFill>
                  <a:srgbClr val="333399"/>
                </a:solidFill>
                <a:latin typeface="Arial"/>
                <a:ea typeface="Arial"/>
                <a:cs typeface="Arial"/>
                <a:sym typeface="Arial"/>
              </a:rPr>
              <a:t>⅀</a:t>
            </a:r>
            <a:r>
              <a:rPr b="0" i="0" lang="en-IN" sz="2400" u="none" cap="none" strike="noStrike">
                <a:solidFill>
                  <a:srgbClr val="333399"/>
                </a:solidFill>
                <a:latin typeface="Arial"/>
                <a:ea typeface="Arial"/>
                <a:cs typeface="Arial"/>
                <a:sym typeface="Arial"/>
              </a:rPr>
              <a:t>  </a:t>
            </a:r>
            <a:r>
              <a:rPr b="0" i="0" lang="en-IN" sz="2400" u="none" cap="none" strike="noStrike">
                <a:solidFill>
                  <a:srgbClr val="92D050"/>
                </a:solidFill>
                <a:latin typeface="Arial"/>
                <a:ea typeface="Arial"/>
                <a:cs typeface="Arial"/>
                <a:sym typeface="Arial"/>
              </a:rPr>
              <a:t> </a:t>
            </a:r>
            <a:r>
              <a:rPr b="0" i="0" lang="en-IN" sz="2400" u="none" cap="none" strike="noStrike">
                <a:solidFill>
                  <a:srgbClr val="333399"/>
                </a:solidFill>
                <a:latin typeface="Arial"/>
                <a:ea typeface="Arial"/>
                <a:cs typeface="Arial"/>
                <a:sym typeface="Arial"/>
              </a:rPr>
              <a:t>(AREA(i))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333399"/>
                </a:solidFill>
                <a:latin typeface="Arial"/>
                <a:ea typeface="Arial"/>
                <a:cs typeface="Arial"/>
                <a:sym typeface="Arial"/>
              </a:rPr>
              <a:t> </a:t>
            </a:r>
            <a:r>
              <a:rPr b="0" i="0" lang="en-IN" sz="2200" u="none" cap="none" strike="noStrike">
                <a:solidFill>
                  <a:srgbClr val="333399"/>
                </a:solidFill>
                <a:latin typeface="Arial"/>
                <a:ea typeface="Arial"/>
                <a:cs typeface="Arial"/>
                <a:sym typeface="Arial"/>
              </a:rPr>
              <a:t>      i  = 1</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92D050"/>
                </a:solidFill>
                <a:latin typeface="Arial"/>
                <a:ea typeface="Arial"/>
                <a:cs typeface="Arial"/>
                <a:sym typeface="Arial"/>
              </a:rPr>
              <a:t>Moment of Inertia of a separate rectangle w.r.t to the centroidal axis is given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92D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92D050"/>
                </a:solidFill>
                <a:latin typeface="Arial"/>
                <a:ea typeface="Arial"/>
                <a:cs typeface="Arial"/>
                <a:sym typeface="Arial"/>
              </a:rPr>
              <a:t> </a:t>
            </a:r>
            <a:r>
              <a:rPr b="0" i="0" lang="en-IN" sz="2200" u="none" cap="none" strike="noStrike">
                <a:solidFill>
                  <a:srgbClr val="FF0000"/>
                </a:solidFill>
                <a:latin typeface="Arial"/>
                <a:ea typeface="Arial"/>
                <a:cs typeface="Arial"/>
                <a:sym typeface="Arial"/>
              </a:rPr>
              <a:t>IRx = </a:t>
            </a:r>
            <a:r>
              <a:rPr b="0" i="0" lang="en-IN" sz="2200" u="none" cap="none" strike="noStrike">
                <a:solidFill>
                  <a:srgbClr val="333399"/>
                </a:solidFill>
                <a:latin typeface="Arial"/>
                <a:ea typeface="Arial"/>
                <a:cs typeface="Arial"/>
                <a:sym typeface="Arial"/>
              </a:rPr>
              <a:t>(b)*(h^3)/12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92D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33399"/>
                </a:solidFill>
                <a:latin typeface="Arial"/>
                <a:ea typeface="Arial"/>
                <a:cs typeface="Arial"/>
                <a:sym typeface="Arial"/>
              </a:rPr>
              <a:t>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92D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333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33399"/>
              </a:solidFill>
              <a:latin typeface="Arial"/>
              <a:ea typeface="Arial"/>
              <a:cs typeface="Arial"/>
              <a:sym typeface="Arial"/>
            </a:endParaRPr>
          </a:p>
        </p:txBody>
      </p:sp>
      <p:cxnSp>
        <p:nvCxnSpPr>
          <p:cNvPr id="181" name="Google Shape;181;p43"/>
          <p:cNvCxnSpPr/>
          <p:nvPr/>
        </p:nvCxnSpPr>
        <p:spPr>
          <a:xfrm flipH="1" rot="10800000">
            <a:off x="196375" y="3017025"/>
            <a:ext cx="4713300" cy="39300"/>
          </a:xfrm>
          <a:prstGeom prst="straightConnector1">
            <a:avLst/>
          </a:prstGeom>
          <a:noFill/>
          <a:ln cap="flat" cmpd="sng" w="9525">
            <a:solidFill>
              <a:schemeClr val="dk2"/>
            </a:solidFill>
            <a:prstDash val="solid"/>
            <a:round/>
            <a:headEnd len="sm" w="sm" type="none"/>
            <a:tailEnd len="sm" w="sm" type="none"/>
          </a:ln>
        </p:spPr>
      </p:cxnSp>
      <p:sp>
        <p:nvSpPr>
          <p:cNvPr id="182" name="Google Shape;182;p43"/>
          <p:cNvSpPr/>
          <p:nvPr/>
        </p:nvSpPr>
        <p:spPr>
          <a:xfrm>
            <a:off x="6074950" y="824825"/>
            <a:ext cx="3731400" cy="137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3"/>
          <p:cNvSpPr txBox="1"/>
          <p:nvPr/>
        </p:nvSpPr>
        <p:spPr>
          <a:xfrm>
            <a:off x="6218950" y="981950"/>
            <a:ext cx="3456600" cy="115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2"/>
                </a:solidFill>
                <a:latin typeface="Arial"/>
                <a:ea typeface="Arial"/>
                <a:cs typeface="Arial"/>
                <a:sym typeface="Arial"/>
              </a:rPr>
              <a:t>where , </a:t>
            </a:r>
            <a:endParaRPr b="0" i="0" sz="22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IN" sz="2400" u="none" cap="none" strike="noStrike">
                <a:solidFill>
                  <a:srgbClr val="38BC14"/>
                </a:solidFill>
                <a:latin typeface="Arial"/>
                <a:ea typeface="Arial"/>
                <a:cs typeface="Arial"/>
                <a:sym typeface="Arial"/>
              </a:rPr>
              <a:t>AREA(i):</a:t>
            </a:r>
            <a:r>
              <a:rPr b="0" i="0" lang="en-IN" sz="2400" u="none" cap="none" strike="noStrike">
                <a:solidFill>
                  <a:srgbClr val="333399"/>
                </a:solidFill>
                <a:latin typeface="Arial"/>
                <a:ea typeface="Arial"/>
                <a:cs typeface="Arial"/>
                <a:sym typeface="Arial"/>
              </a:rPr>
              <a:t>(b(i)*h(i))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27"/>
          <p:cNvSpPr txBox="1"/>
          <p:nvPr/>
        </p:nvSpPr>
        <p:spPr>
          <a:xfrm>
            <a:off x="549825" y="443400"/>
            <a:ext cx="9489000" cy="599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IN" sz="4800" u="none" cap="none" strike="noStrike">
                <a:solidFill>
                  <a:srgbClr val="000000"/>
                </a:solidFill>
                <a:latin typeface="Arial"/>
                <a:ea typeface="Arial"/>
                <a:cs typeface="Arial"/>
                <a:sym typeface="Arial"/>
              </a:rPr>
              <a:t>                        </a:t>
            </a:r>
            <a:r>
              <a:rPr b="0" i="0" lang="en-IN" sz="4800" u="none" cap="none" strike="noStrike">
                <a:solidFill>
                  <a:srgbClr val="FFFF00"/>
                </a:solidFill>
                <a:latin typeface="Arial"/>
                <a:ea typeface="Arial"/>
                <a:cs typeface="Arial"/>
                <a:sym typeface="Arial"/>
              </a:rPr>
              <a:t>AIM</a:t>
            </a:r>
            <a:endParaRPr b="0" i="0" sz="4800" u="none" cap="none" strike="noStrike">
              <a:solidFill>
                <a:srgbClr val="FFFF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rPr b="0" i="0" lang="en-IN" sz="3000" u="none" cap="none" strike="noStrike">
                <a:solidFill>
                  <a:schemeClr val="dk1"/>
                </a:solidFill>
                <a:latin typeface="Arial"/>
                <a:ea typeface="Arial"/>
                <a:cs typeface="Arial"/>
                <a:sym typeface="Arial"/>
              </a:rPr>
              <a:t>The aim of our project is to compute the centroid and area moment of inertia of the given figures:</a:t>
            </a:r>
            <a:endParaRPr b="0" i="0" sz="3000" u="none" cap="none" strike="noStrike">
              <a:solidFill>
                <a:schemeClr val="dk1"/>
              </a:solidFill>
              <a:latin typeface="Arial"/>
              <a:ea typeface="Arial"/>
              <a:cs typeface="Arial"/>
              <a:sym typeface="Arial"/>
            </a:endParaRPr>
          </a:p>
          <a:p>
            <a:pPr indent="-419100" lvl="0" marL="914400" marR="0" rtl="0" algn="l">
              <a:lnSpc>
                <a:spcPct val="115000"/>
              </a:lnSpc>
              <a:spcBef>
                <a:spcPts val="0"/>
              </a:spcBef>
              <a:spcAft>
                <a:spcPts val="0"/>
              </a:spcAft>
              <a:buClr>
                <a:schemeClr val="dk1"/>
              </a:buClr>
              <a:buSzPts val="3000"/>
              <a:buFont typeface="Arial"/>
              <a:buAutoNum type="arabicPeriod"/>
            </a:pPr>
            <a:r>
              <a:rPr b="0" i="0" lang="en-IN" sz="3000" u="none" cap="none" strike="noStrike">
                <a:solidFill>
                  <a:schemeClr val="dk1"/>
                </a:solidFill>
                <a:latin typeface="Arial"/>
                <a:ea typeface="Arial"/>
                <a:cs typeface="Arial"/>
                <a:sym typeface="Arial"/>
              </a:rPr>
              <a:t>Rectangular Channel</a:t>
            </a:r>
            <a:endParaRPr b="0" i="0" sz="3000" u="none" cap="none" strike="noStrike">
              <a:solidFill>
                <a:schemeClr val="dk1"/>
              </a:solidFill>
              <a:latin typeface="Arial"/>
              <a:ea typeface="Arial"/>
              <a:cs typeface="Arial"/>
              <a:sym typeface="Arial"/>
            </a:endParaRPr>
          </a:p>
          <a:p>
            <a:pPr indent="-419100" lvl="0" marL="914400" marR="0" rtl="0" algn="l">
              <a:lnSpc>
                <a:spcPct val="115000"/>
              </a:lnSpc>
              <a:spcBef>
                <a:spcPts val="0"/>
              </a:spcBef>
              <a:spcAft>
                <a:spcPts val="0"/>
              </a:spcAft>
              <a:buClr>
                <a:schemeClr val="dk1"/>
              </a:buClr>
              <a:buSzPts val="3000"/>
              <a:buFont typeface="Arial"/>
              <a:buAutoNum type="arabicPeriod"/>
            </a:pPr>
            <a:r>
              <a:rPr b="0" i="0" lang="en-IN" sz="3000" u="none" cap="none" strike="noStrike">
                <a:solidFill>
                  <a:schemeClr val="dk1"/>
                </a:solidFill>
                <a:latin typeface="Arial"/>
                <a:ea typeface="Arial"/>
                <a:cs typeface="Arial"/>
                <a:sym typeface="Arial"/>
              </a:rPr>
              <a:t>Rectangular Channel with Slot</a:t>
            </a:r>
            <a:endParaRPr b="0" i="0" sz="3000" u="none" cap="none" strike="noStrike">
              <a:solidFill>
                <a:schemeClr val="dk1"/>
              </a:solidFill>
              <a:latin typeface="Arial"/>
              <a:ea typeface="Arial"/>
              <a:cs typeface="Arial"/>
              <a:sym typeface="Arial"/>
            </a:endParaRPr>
          </a:p>
          <a:p>
            <a:pPr indent="-419100" lvl="0" marL="914400" marR="0" rtl="0" algn="l">
              <a:lnSpc>
                <a:spcPct val="115000"/>
              </a:lnSpc>
              <a:spcBef>
                <a:spcPts val="0"/>
              </a:spcBef>
              <a:spcAft>
                <a:spcPts val="0"/>
              </a:spcAft>
              <a:buClr>
                <a:schemeClr val="dk1"/>
              </a:buClr>
              <a:buSzPts val="3000"/>
              <a:buFont typeface="Arial"/>
              <a:buAutoNum type="arabicPeriod"/>
            </a:pPr>
            <a:r>
              <a:rPr b="0" i="0" lang="en-IN" sz="3000" u="none" cap="none" strike="noStrike">
                <a:solidFill>
                  <a:schemeClr val="dk1"/>
                </a:solidFill>
                <a:latin typeface="Arial"/>
                <a:ea typeface="Arial"/>
                <a:cs typeface="Arial"/>
                <a:sym typeface="Arial"/>
              </a:rPr>
              <a:t>MI and centroid of One Composite Section</a:t>
            </a:r>
            <a:endParaRPr b="0" i="0" sz="3000" u="none" cap="none" strike="noStrike">
              <a:solidFill>
                <a:schemeClr val="dk1"/>
              </a:solidFill>
              <a:latin typeface="Arial"/>
              <a:ea typeface="Arial"/>
              <a:cs typeface="Arial"/>
              <a:sym typeface="Arial"/>
            </a:endParaRPr>
          </a:p>
          <a:p>
            <a:pPr indent="-419100" lvl="0" marL="914400" marR="0" rtl="0" algn="l">
              <a:lnSpc>
                <a:spcPct val="115000"/>
              </a:lnSpc>
              <a:spcBef>
                <a:spcPts val="0"/>
              </a:spcBef>
              <a:spcAft>
                <a:spcPts val="0"/>
              </a:spcAft>
              <a:buClr>
                <a:schemeClr val="dk1"/>
              </a:buClr>
              <a:buSzPts val="3000"/>
              <a:buFont typeface="Arial"/>
              <a:buAutoNum type="arabicPeriod"/>
            </a:pPr>
            <a:r>
              <a:rPr b="0" i="0" lang="en-IN" sz="3000" u="none" cap="none" strike="noStrike">
                <a:solidFill>
                  <a:schemeClr val="dk1"/>
                </a:solidFill>
                <a:latin typeface="Arial"/>
                <a:ea typeface="Arial"/>
                <a:cs typeface="Arial"/>
                <a:sym typeface="Arial"/>
              </a:rPr>
              <a:t>Triangle </a:t>
            </a:r>
            <a:endParaRPr b="0" i="0" sz="30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chemeClr val="dk1"/>
              </a:buClr>
              <a:buSzPts val="1100"/>
              <a:buFont typeface="Arial"/>
              <a:buNone/>
            </a:pPr>
            <a:r>
              <a:rPr b="0" i="0" lang="en-IN" sz="3000" u="none" cap="none" strike="noStrike">
                <a:solidFill>
                  <a:schemeClr val="dk1"/>
                </a:solidFill>
                <a:latin typeface="Arial"/>
                <a:ea typeface="Arial"/>
                <a:cs typeface="Arial"/>
                <a:sym typeface="Arial"/>
              </a:rPr>
              <a:t>about x -axis, y-axis and about any given axis.</a:t>
            </a:r>
            <a:endParaRPr b="0" i="0" sz="3000" u="none" cap="none" strike="noStrike">
              <a:solidFill>
                <a:srgbClr val="FFFF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8"/>
          <p:cNvSpPr txBox="1"/>
          <p:nvPr/>
        </p:nvSpPr>
        <p:spPr>
          <a:xfrm>
            <a:off x="586750" y="355600"/>
            <a:ext cx="9636900" cy="60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IN" sz="3000" u="none" cap="none" strike="noStrike">
                <a:solidFill>
                  <a:srgbClr val="000000"/>
                </a:solidFill>
                <a:latin typeface="Arial"/>
                <a:ea typeface="Arial"/>
                <a:cs typeface="Arial"/>
                <a:sym typeface="Arial"/>
              </a:rPr>
              <a:t>                                   </a:t>
            </a:r>
            <a:r>
              <a:rPr b="0" i="0" lang="en-IN" sz="3000" u="none" cap="none" strike="noStrike">
                <a:solidFill>
                  <a:srgbClr val="660000"/>
                </a:solidFill>
                <a:latin typeface="Arial"/>
                <a:ea typeface="Arial"/>
                <a:cs typeface="Arial"/>
                <a:sym typeface="Arial"/>
              </a:rPr>
              <a:t>THEORY</a:t>
            </a:r>
            <a:endParaRPr b="0" i="0" sz="3000" u="none" cap="none" strike="noStrike">
              <a:solidFill>
                <a:srgbClr val="66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IN" sz="3000" u="none" cap="none" strike="noStrike">
                <a:solidFill>
                  <a:srgbClr val="FF0000"/>
                </a:solidFill>
                <a:latin typeface="Arial"/>
                <a:ea typeface="Arial"/>
                <a:cs typeface="Arial"/>
                <a:sym typeface="Arial"/>
              </a:rPr>
              <a:t>What is Moment of Inertia?</a:t>
            </a:r>
            <a:endParaRPr b="0" i="0" sz="30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IN" sz="3000" u="none" cap="none" strike="noStrike">
                <a:solidFill>
                  <a:srgbClr val="FF0000"/>
                </a:solidFill>
                <a:latin typeface="Arial"/>
                <a:ea typeface="Arial"/>
                <a:cs typeface="Arial"/>
                <a:sym typeface="Arial"/>
              </a:rPr>
              <a:t> </a:t>
            </a:r>
            <a:endParaRPr b="0" i="0" sz="30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222222"/>
                </a:solidFill>
                <a:highlight>
                  <a:srgbClr val="FFFFFF"/>
                </a:highlight>
                <a:latin typeface="Arial"/>
                <a:ea typeface="Arial"/>
                <a:cs typeface="Arial"/>
                <a:sym typeface="Arial"/>
              </a:rPr>
              <a:t> The </a:t>
            </a:r>
            <a:r>
              <a:rPr b="1" i="0" lang="en-IN" sz="2400" u="none" cap="none" strike="noStrike">
                <a:solidFill>
                  <a:srgbClr val="222222"/>
                </a:solidFill>
                <a:highlight>
                  <a:srgbClr val="FFFFFF"/>
                </a:highlight>
                <a:latin typeface="Arial"/>
                <a:ea typeface="Arial"/>
                <a:cs typeface="Arial"/>
                <a:sym typeface="Arial"/>
              </a:rPr>
              <a:t>moment of inertia</a:t>
            </a:r>
            <a:r>
              <a:rPr b="0" i="0" lang="en-IN" sz="2400" u="none" cap="none" strike="noStrike">
                <a:solidFill>
                  <a:srgbClr val="222222"/>
                </a:solidFill>
                <a:highlight>
                  <a:srgbClr val="FFFFFF"/>
                </a:highlight>
                <a:latin typeface="Arial"/>
                <a:ea typeface="Arial"/>
                <a:cs typeface="Arial"/>
                <a:sym typeface="Arial"/>
              </a:rPr>
              <a:t> is defined as the quantity expressed by the body resisting angular acceleration which is the sum of the product of the mass of every particle with its square of a distance from the axis of rotation. ... It is also known as the angular mass or </a:t>
            </a:r>
            <a:r>
              <a:rPr b="1" i="0" lang="en-IN" sz="2400" u="none" cap="none" strike="noStrike">
                <a:solidFill>
                  <a:srgbClr val="222222"/>
                </a:solidFill>
                <a:highlight>
                  <a:srgbClr val="FFFFFF"/>
                </a:highlight>
                <a:latin typeface="Arial"/>
                <a:ea typeface="Arial"/>
                <a:cs typeface="Arial"/>
                <a:sym typeface="Arial"/>
              </a:rPr>
              <a:t>rotational inertia</a:t>
            </a:r>
            <a:r>
              <a:rPr b="0" i="0" lang="en-IN" sz="2400" u="none" cap="none" strike="noStrike">
                <a:solidFill>
                  <a:srgbClr val="222222"/>
                </a:solidFill>
                <a:highlight>
                  <a:srgbClr val="FFFFFF"/>
                </a:highlight>
                <a:latin typeface="Arial"/>
                <a:ea typeface="Arial"/>
                <a:cs typeface="Arial"/>
                <a:sym typeface="Arial"/>
              </a:rPr>
              <a:t>.</a:t>
            </a:r>
            <a:endParaRPr b="0" i="0" sz="24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FF"/>
                </a:solidFill>
                <a:highlight>
                  <a:srgbClr val="FFFFFF"/>
                </a:highlight>
                <a:latin typeface="Arial"/>
                <a:ea typeface="Arial"/>
                <a:cs typeface="Arial"/>
                <a:sym typeface="Arial"/>
              </a:rPr>
              <a:t>What are the Factors on which the moment of inertia Depends?</a:t>
            </a:r>
            <a:endParaRPr b="0" i="0" sz="2400" u="none" cap="none" strike="noStrike">
              <a:solidFill>
                <a:srgbClr val="0000FF"/>
              </a:solidFill>
              <a:highlight>
                <a:srgbClr val="FFFFFF"/>
              </a:highlight>
              <a:latin typeface="Arial"/>
              <a:ea typeface="Arial"/>
              <a:cs typeface="Arial"/>
              <a:sym typeface="Arial"/>
            </a:endParaRPr>
          </a:p>
          <a:p>
            <a:pPr indent="-381000" lvl="0" marL="457200" marR="0" rtl="0" algn="l">
              <a:lnSpc>
                <a:spcPct val="115000"/>
              </a:lnSpc>
              <a:spcBef>
                <a:spcPts val="0"/>
              </a:spcBef>
              <a:spcAft>
                <a:spcPts val="0"/>
              </a:spcAft>
              <a:buClr>
                <a:srgbClr val="333333"/>
              </a:buClr>
              <a:buSzPts val="2400"/>
              <a:buFont typeface="Roboto"/>
              <a:buChar char="●"/>
            </a:pPr>
            <a:r>
              <a:rPr b="0" i="0" lang="en-IN" sz="2400" u="none" cap="none" strike="noStrike">
                <a:solidFill>
                  <a:srgbClr val="333333"/>
                </a:solidFill>
                <a:highlight>
                  <a:srgbClr val="FFFFFF"/>
                </a:highlight>
                <a:latin typeface="Roboto"/>
                <a:ea typeface="Roboto"/>
                <a:cs typeface="Roboto"/>
                <a:sym typeface="Roboto"/>
              </a:rPr>
              <a:t>The density of the material</a:t>
            </a:r>
            <a:endParaRPr b="0" i="0" sz="2400" u="none" cap="none" strike="noStrike">
              <a:solidFill>
                <a:srgbClr val="333333"/>
              </a:solidFill>
              <a:highlight>
                <a:srgbClr val="FFFFFF"/>
              </a:highlight>
              <a:latin typeface="Roboto"/>
              <a:ea typeface="Roboto"/>
              <a:cs typeface="Roboto"/>
              <a:sym typeface="Roboto"/>
            </a:endParaRPr>
          </a:p>
          <a:p>
            <a:pPr indent="-381000" lvl="0" marL="457200" marR="0" rtl="0" algn="l">
              <a:lnSpc>
                <a:spcPct val="115000"/>
              </a:lnSpc>
              <a:spcBef>
                <a:spcPts val="0"/>
              </a:spcBef>
              <a:spcAft>
                <a:spcPts val="0"/>
              </a:spcAft>
              <a:buClr>
                <a:srgbClr val="333333"/>
              </a:buClr>
              <a:buSzPts val="2400"/>
              <a:buFont typeface="Roboto"/>
              <a:buChar char="●"/>
            </a:pPr>
            <a:r>
              <a:rPr b="0" i="0" lang="en-IN" sz="2400" u="none" cap="none" strike="noStrike">
                <a:solidFill>
                  <a:srgbClr val="333333"/>
                </a:solidFill>
                <a:highlight>
                  <a:srgbClr val="FFFFFF"/>
                </a:highlight>
                <a:latin typeface="Roboto"/>
                <a:ea typeface="Roboto"/>
                <a:cs typeface="Roboto"/>
                <a:sym typeface="Roboto"/>
              </a:rPr>
              <a:t>Shape and size of the body</a:t>
            </a:r>
            <a:endParaRPr b="0" i="0" sz="2400" u="none" cap="none" strike="noStrike">
              <a:solidFill>
                <a:srgbClr val="333333"/>
              </a:solidFill>
              <a:highlight>
                <a:srgbClr val="FFFFFF"/>
              </a:highlight>
              <a:latin typeface="Roboto"/>
              <a:ea typeface="Roboto"/>
              <a:cs typeface="Roboto"/>
              <a:sym typeface="Roboto"/>
            </a:endParaRPr>
          </a:p>
          <a:p>
            <a:pPr indent="-381000" lvl="0" marL="457200" marR="0" rtl="0" algn="l">
              <a:lnSpc>
                <a:spcPct val="115000"/>
              </a:lnSpc>
              <a:spcBef>
                <a:spcPts val="0"/>
              </a:spcBef>
              <a:spcAft>
                <a:spcPts val="0"/>
              </a:spcAft>
              <a:buClr>
                <a:srgbClr val="333333"/>
              </a:buClr>
              <a:buSzPts val="2400"/>
              <a:buFont typeface="Roboto"/>
              <a:buChar char="●"/>
            </a:pPr>
            <a:r>
              <a:rPr b="0" i="0" lang="en-IN" sz="2400" u="none" cap="none" strike="noStrike">
                <a:solidFill>
                  <a:srgbClr val="333333"/>
                </a:solidFill>
                <a:highlight>
                  <a:srgbClr val="FFFFFF"/>
                </a:highlight>
                <a:latin typeface="Roboto"/>
                <a:ea typeface="Roboto"/>
                <a:cs typeface="Roboto"/>
                <a:sym typeface="Roboto"/>
              </a:rPr>
              <a:t>Axis of rotation (distribution of mass relative to the axis)</a:t>
            </a:r>
            <a:endParaRPr b="0" i="0" sz="2400" u="none" cap="none" strike="noStrike">
              <a:solidFill>
                <a:srgbClr val="333333"/>
              </a:solidFill>
              <a:highlight>
                <a:srgbClr val="FFFFFF"/>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FF"/>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9"/>
          <p:cNvSpPr txBox="1"/>
          <p:nvPr/>
        </p:nvSpPr>
        <p:spPr>
          <a:xfrm>
            <a:off x="549825" y="372450"/>
            <a:ext cx="9612900" cy="622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IN" sz="3600" u="none" cap="none" strike="noStrike">
                <a:solidFill>
                  <a:srgbClr val="4A86E8"/>
                </a:solidFill>
                <a:latin typeface="Arial"/>
                <a:ea typeface="Arial"/>
                <a:cs typeface="Arial"/>
                <a:sym typeface="Arial"/>
              </a:rPr>
              <a:t>Area  Moment of Inertia:</a:t>
            </a:r>
            <a:endParaRPr b="0" i="0" sz="3600" u="none" cap="none" strike="noStrike">
              <a:solidFill>
                <a:srgbClr val="4A86E8"/>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IN" sz="3000" u="none" cap="none" strike="noStrike">
                <a:solidFill>
                  <a:srgbClr val="222222"/>
                </a:solidFill>
                <a:highlight>
                  <a:srgbClr val="FFFFFF"/>
                </a:highlight>
                <a:latin typeface="Arial"/>
                <a:ea typeface="Arial"/>
                <a:cs typeface="Arial"/>
                <a:sym typeface="Arial"/>
              </a:rPr>
              <a:t>The </a:t>
            </a:r>
            <a:r>
              <a:rPr b="1" i="0" lang="en-IN" sz="3000" u="none" cap="none" strike="noStrike">
                <a:solidFill>
                  <a:srgbClr val="222222"/>
                </a:solidFill>
                <a:highlight>
                  <a:srgbClr val="FFFFFF"/>
                </a:highlight>
                <a:latin typeface="Arial"/>
                <a:ea typeface="Arial"/>
                <a:cs typeface="Arial"/>
                <a:sym typeface="Arial"/>
              </a:rPr>
              <a:t>area moment of inertia</a:t>
            </a:r>
            <a:r>
              <a:rPr b="0" i="0" lang="en-IN" sz="3000" u="none" cap="none" strike="noStrike">
                <a:solidFill>
                  <a:srgbClr val="222222"/>
                </a:solidFill>
                <a:highlight>
                  <a:srgbClr val="FFFFFF"/>
                </a:highlight>
                <a:latin typeface="Arial"/>
                <a:ea typeface="Arial"/>
                <a:cs typeface="Arial"/>
                <a:sym typeface="Arial"/>
              </a:rPr>
              <a:t> is a property of a two - dimensional plane shape which characterizes its deflection under loading. It is also known as the second </a:t>
            </a:r>
            <a:r>
              <a:rPr b="1" i="0" lang="en-IN" sz="3000" u="none" cap="none" strike="noStrike">
                <a:solidFill>
                  <a:srgbClr val="222222"/>
                </a:solidFill>
                <a:highlight>
                  <a:srgbClr val="FFFFFF"/>
                </a:highlight>
                <a:latin typeface="Arial"/>
                <a:ea typeface="Arial"/>
                <a:cs typeface="Arial"/>
                <a:sym typeface="Arial"/>
              </a:rPr>
              <a:t>moment</a:t>
            </a:r>
            <a:r>
              <a:rPr b="0" i="0" lang="en-IN" sz="3000" u="none" cap="none" strike="noStrike">
                <a:solidFill>
                  <a:srgbClr val="222222"/>
                </a:solidFill>
                <a:highlight>
                  <a:srgbClr val="FFFFFF"/>
                </a:highlight>
                <a:latin typeface="Arial"/>
                <a:ea typeface="Arial"/>
                <a:cs typeface="Arial"/>
                <a:sym typeface="Arial"/>
              </a:rPr>
              <a:t> of </a:t>
            </a:r>
            <a:r>
              <a:rPr b="1" i="0" lang="en-IN" sz="3000" u="none" cap="none" strike="noStrike">
                <a:solidFill>
                  <a:srgbClr val="222222"/>
                </a:solidFill>
                <a:highlight>
                  <a:srgbClr val="FFFFFF"/>
                </a:highlight>
                <a:latin typeface="Arial"/>
                <a:ea typeface="Arial"/>
                <a:cs typeface="Arial"/>
                <a:sym typeface="Arial"/>
              </a:rPr>
              <a:t>area</a:t>
            </a:r>
            <a:r>
              <a:rPr b="0" i="0" lang="en-IN" sz="3000" u="none" cap="none" strike="noStrike">
                <a:solidFill>
                  <a:srgbClr val="222222"/>
                </a:solidFill>
                <a:highlight>
                  <a:srgbClr val="FFFFFF"/>
                </a:highlight>
                <a:latin typeface="Arial"/>
                <a:ea typeface="Arial"/>
                <a:cs typeface="Arial"/>
                <a:sym typeface="Arial"/>
              </a:rPr>
              <a:t> or second </a:t>
            </a:r>
            <a:r>
              <a:rPr b="1" i="0" lang="en-IN" sz="3000" u="none" cap="none" strike="noStrike">
                <a:solidFill>
                  <a:srgbClr val="222222"/>
                </a:solidFill>
                <a:highlight>
                  <a:srgbClr val="FFFFFF"/>
                </a:highlight>
                <a:latin typeface="Arial"/>
                <a:ea typeface="Arial"/>
                <a:cs typeface="Arial"/>
                <a:sym typeface="Arial"/>
              </a:rPr>
              <a:t>moment of inertia</a:t>
            </a:r>
            <a:r>
              <a:rPr b="0" i="0" lang="en-IN" sz="3000" u="none" cap="none" strike="noStrike">
                <a:solidFill>
                  <a:srgbClr val="222222"/>
                </a:solidFill>
                <a:highlight>
                  <a:srgbClr val="FFFFFF"/>
                </a:highlight>
                <a:latin typeface="Arial"/>
                <a:ea typeface="Arial"/>
                <a:cs typeface="Arial"/>
                <a:sym typeface="Arial"/>
              </a:rPr>
              <a:t>. The </a:t>
            </a:r>
            <a:r>
              <a:rPr b="1" i="0" lang="en-IN" sz="3000" u="none" cap="none" strike="noStrike">
                <a:solidFill>
                  <a:srgbClr val="222222"/>
                </a:solidFill>
                <a:highlight>
                  <a:srgbClr val="FFFFFF"/>
                </a:highlight>
                <a:latin typeface="Arial"/>
                <a:ea typeface="Arial"/>
                <a:cs typeface="Arial"/>
                <a:sym typeface="Arial"/>
              </a:rPr>
              <a:t>area moment of inertia</a:t>
            </a:r>
            <a:r>
              <a:rPr b="0" i="0" lang="en-IN" sz="3000" u="none" cap="none" strike="noStrike">
                <a:solidFill>
                  <a:srgbClr val="222222"/>
                </a:solidFill>
                <a:highlight>
                  <a:srgbClr val="FFFFFF"/>
                </a:highlight>
                <a:latin typeface="Arial"/>
                <a:ea typeface="Arial"/>
                <a:cs typeface="Arial"/>
                <a:sym typeface="Arial"/>
              </a:rPr>
              <a:t> has dimensions of length to the fourth power.</a:t>
            </a:r>
            <a:endParaRPr b="0" i="0" sz="30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30"/>
          <p:cNvSpPr txBox="1"/>
          <p:nvPr/>
        </p:nvSpPr>
        <p:spPr>
          <a:xfrm>
            <a:off x="423575" y="363075"/>
            <a:ext cx="9944100" cy="6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rgbClr val="000000"/>
                </a:solidFill>
                <a:latin typeface="Arial"/>
                <a:ea typeface="Arial"/>
                <a:cs typeface="Arial"/>
                <a:sym typeface="Arial"/>
              </a:rPr>
              <a:t>                           </a:t>
            </a:r>
            <a:r>
              <a:rPr b="0" i="0" lang="en-IN" sz="3600" u="none" cap="none" strike="noStrike">
                <a:solidFill>
                  <a:srgbClr val="CC3300"/>
                </a:solidFill>
                <a:latin typeface="Arial"/>
                <a:ea typeface="Arial"/>
                <a:cs typeface="Arial"/>
                <a:sym typeface="Arial"/>
              </a:rPr>
              <a:t>   </a:t>
            </a:r>
            <a:endParaRPr b="0" i="0" sz="3600" u="none" cap="none" strike="noStrike">
              <a:solidFill>
                <a:srgbClr val="CC3300"/>
              </a:solidFill>
              <a:latin typeface="Arial"/>
              <a:ea typeface="Arial"/>
              <a:cs typeface="Arial"/>
              <a:sym typeface="Arial"/>
            </a:endParaRPr>
          </a:p>
          <a:p>
            <a:pPr indent="0" lvl="0" marL="0" marR="0" rtl="0" algn="l">
              <a:lnSpc>
                <a:spcPct val="172500"/>
              </a:lnSpc>
              <a:spcBef>
                <a:spcPts val="0"/>
              </a:spcBef>
              <a:spcAft>
                <a:spcPts val="0"/>
              </a:spcAft>
              <a:buClr>
                <a:srgbClr val="000000"/>
              </a:buClr>
              <a:buSzPts val="3600"/>
              <a:buFont typeface="Arial"/>
              <a:buNone/>
            </a:pPr>
            <a:r>
              <a:rPr b="0" i="0" lang="en-IN" sz="3600" u="none" cap="none" strike="noStrike">
                <a:solidFill>
                  <a:srgbClr val="333333"/>
                </a:solidFill>
                <a:latin typeface="Arial"/>
                <a:ea typeface="Arial"/>
                <a:cs typeface="Arial"/>
                <a:sym typeface="Arial"/>
              </a:rPr>
              <a:t>Centroid of an area:</a:t>
            </a:r>
            <a:endParaRPr b="0" i="0" sz="3600" u="none" cap="none" strike="noStrike">
              <a:solidFill>
                <a:srgbClr val="333333"/>
              </a:solidFill>
              <a:latin typeface="Arial"/>
              <a:ea typeface="Arial"/>
              <a:cs typeface="Arial"/>
              <a:sym typeface="Arial"/>
            </a:endParaRPr>
          </a:p>
          <a:p>
            <a:pPr indent="0" lvl="0" marL="0" marR="0" rtl="0" algn="l">
              <a:lnSpc>
                <a:spcPct val="172500"/>
              </a:lnSpc>
              <a:spcBef>
                <a:spcPts val="0"/>
              </a:spcBef>
              <a:spcAft>
                <a:spcPts val="0"/>
              </a:spcAft>
              <a:buClr>
                <a:srgbClr val="000000"/>
              </a:buClr>
              <a:buSzPts val="1800"/>
              <a:buFont typeface="Arial"/>
              <a:buNone/>
            </a:pPr>
            <a:r>
              <a:t/>
            </a:r>
            <a:endParaRPr b="0" i="0" sz="1800" u="none" cap="none" strike="noStrike">
              <a:solidFill>
                <a:srgbClr val="333333"/>
              </a:solidFill>
              <a:latin typeface="Arial"/>
              <a:ea typeface="Arial"/>
              <a:cs typeface="Arial"/>
              <a:sym typeface="Arial"/>
            </a:endParaRPr>
          </a:p>
          <a:p>
            <a:pPr indent="0" lvl="0" marL="0" marR="0" rtl="0" algn="l">
              <a:lnSpc>
                <a:spcPct val="172500"/>
              </a:lnSpc>
              <a:spcBef>
                <a:spcPts val="0"/>
              </a:spcBef>
              <a:spcAft>
                <a:spcPts val="0"/>
              </a:spcAft>
              <a:buClr>
                <a:schemeClr val="dk1"/>
              </a:buClr>
              <a:buSzPts val="1100"/>
              <a:buFont typeface="Arial"/>
              <a:buNone/>
            </a:pPr>
            <a:r>
              <a:rPr b="0" i="0" lang="en-IN" sz="2400" u="none" cap="none" strike="noStrike">
                <a:solidFill>
                  <a:srgbClr val="333333"/>
                </a:solidFill>
                <a:latin typeface="Arial"/>
                <a:ea typeface="Arial"/>
                <a:cs typeface="Arial"/>
                <a:sym typeface="Arial"/>
              </a:rPr>
              <a:t>The centroid of an area is similar to the </a:t>
            </a:r>
            <a:r>
              <a:rPr b="0" i="0" lang="en-IN" sz="2400" u="sng" cap="none" strike="noStrike">
                <a:solidFill>
                  <a:schemeClr val="hlink"/>
                </a:solidFill>
                <a:latin typeface="Arial"/>
                <a:ea typeface="Arial"/>
                <a:cs typeface="Arial"/>
                <a:sym typeface="Arial"/>
                <a:hlinkClick r:id="rId3"/>
              </a:rPr>
              <a:t>center of mass</a:t>
            </a:r>
            <a:r>
              <a:rPr b="0" i="0" lang="en-IN" sz="2400" u="none" cap="none" strike="noStrike">
                <a:solidFill>
                  <a:srgbClr val="333333"/>
                </a:solidFill>
                <a:latin typeface="Arial"/>
                <a:ea typeface="Arial"/>
                <a:cs typeface="Arial"/>
                <a:sym typeface="Arial"/>
              </a:rPr>
              <a:t> of a body. Calculating the centroid involves only the geometrical shape of the area. The center of gravity will equal the centroid if the body is homogenous i.e. constant density. </a:t>
            </a:r>
            <a:endParaRPr b="0" i="0" sz="2400" u="none" cap="none" strike="noStrike">
              <a:solidFill>
                <a:srgbClr val="CC33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31"/>
          <p:cNvSpPr txBox="1"/>
          <p:nvPr/>
        </p:nvSpPr>
        <p:spPr>
          <a:xfrm>
            <a:off x="463925" y="342900"/>
            <a:ext cx="9944100" cy="62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IN" sz="4800" u="none" cap="none" strike="noStrike">
                <a:solidFill>
                  <a:srgbClr val="000000"/>
                </a:solidFill>
                <a:latin typeface="Arial"/>
                <a:ea typeface="Arial"/>
                <a:cs typeface="Arial"/>
                <a:sym typeface="Arial"/>
              </a:rPr>
              <a:t>                 ALGORITHM</a:t>
            </a:r>
            <a:endParaRPr b="0" i="0" sz="4800" u="none" cap="none" strike="noStrike">
              <a:solidFill>
                <a:srgbClr val="000000"/>
              </a:solidFill>
              <a:latin typeface="Arial"/>
              <a:ea typeface="Arial"/>
              <a:cs typeface="Arial"/>
              <a:sym typeface="Arial"/>
            </a:endParaRPr>
          </a:p>
        </p:txBody>
      </p:sp>
      <p:sp>
        <p:nvSpPr>
          <p:cNvPr id="106" name="Google Shape;106;p31"/>
          <p:cNvSpPr txBox="1"/>
          <p:nvPr/>
        </p:nvSpPr>
        <p:spPr>
          <a:xfrm>
            <a:off x="219075" y="552450"/>
            <a:ext cx="9985000" cy="5262979"/>
          </a:xfrm>
          <a:prstGeom prst="rect">
            <a:avLst/>
          </a:prstGeom>
          <a:noFill/>
          <a:ln>
            <a:noFill/>
          </a:ln>
        </p:spPr>
        <p:txBody>
          <a:bodyPr anchorCtr="0" anchor="t" bIns="45700" lIns="91425" spcFirstLastPara="1" rIns="91425" wrap="square" tIns="45700">
            <a:noAutofit/>
          </a:bodyPr>
          <a:lstStyle/>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The basic concept of how we find the Moment of Inertia about any axis is finding the Moments about the Centroid of Area and then we find the moments about the global centroid and then we apply Parallel axis theorem to find the Moment about any axis , the deciding factor of the moment about any axis is the distance between the centroid and the required.</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Next how we are asking the user the axis is Standard , we ask the user to enter the point and then about this point from the global centroid we find the moments x and y with respect to the global centroid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32"/>
          <p:cNvSpPr txBox="1"/>
          <p:nvPr/>
        </p:nvSpPr>
        <p:spPr>
          <a:xfrm>
            <a:off x="219075" y="1162050"/>
            <a:ext cx="10287000" cy="5109091"/>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The slots , for the slots we made an algorithm which can handle a maximum of 4 types slots  and if the user wants only one or two slots he/she could do that as well as as the algorithm is inbuilt , also we can calculate for 4 different (not same)slots at once , the basic logic is we have subtracted each moment of four slots  about x and y to the main moment  and in case the user doesn’t need a particular slot he/she can enter the slot dimensions as (0,0) wherever needed and the moments will become 0 and there wouldn’t be change in net moment which implies there is no slot .</a:t>
            </a:r>
            <a:endParaRPr/>
          </a:p>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2400" u="none" cap="none" strike="noStrike">
                <a:solidFill>
                  <a:srgbClr val="FF0000"/>
                </a:solidFill>
                <a:latin typeface="Arial"/>
                <a:ea typeface="Arial"/>
                <a:cs typeface="Arial"/>
                <a:sym typeface="Arial"/>
              </a:rPr>
              <a:t>Net Moment = Main figure moment about x – Moment of circle about x –Moment of rectangle about x – Moment of triangle about x –Moment of square about x </a:t>
            </a:r>
            <a:endParaRPr b="0" i="0" sz="2400" u="none" cap="none" strike="noStrike">
              <a:solidFill>
                <a:srgbClr val="FF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33"/>
          <p:cNvSpPr txBox="1"/>
          <p:nvPr/>
        </p:nvSpPr>
        <p:spPr>
          <a:xfrm>
            <a:off x="463925" y="484100"/>
            <a:ext cx="10004700" cy="591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IN" sz="3000" u="none" cap="none" strike="noStrike">
                <a:solidFill>
                  <a:srgbClr val="000000"/>
                </a:solidFill>
                <a:latin typeface="Arial"/>
                <a:ea typeface="Arial"/>
                <a:cs typeface="Arial"/>
                <a:sym typeface="Arial"/>
              </a:rPr>
              <a:t>                            </a:t>
            </a:r>
            <a:r>
              <a:rPr b="0" i="0" lang="en-IN" sz="3600" u="none" cap="none" strike="noStrike">
                <a:solidFill>
                  <a:srgbClr val="990000"/>
                </a:solidFill>
                <a:latin typeface="Arial"/>
                <a:ea typeface="Arial"/>
                <a:cs typeface="Arial"/>
                <a:sym typeface="Arial"/>
              </a:rPr>
              <a:t>SOFTWARE DEMO</a:t>
            </a:r>
            <a:endParaRPr b="0" i="0" sz="3600" u="none" cap="none" strike="noStrike">
              <a:solidFill>
                <a:srgbClr val="99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34"/>
          <p:cNvSpPr txBox="1"/>
          <p:nvPr/>
        </p:nvSpPr>
        <p:spPr>
          <a:xfrm>
            <a:off x="517146" y="171450"/>
            <a:ext cx="9843300" cy="60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rgbClr val="000000"/>
                </a:solidFill>
                <a:latin typeface="Arial"/>
                <a:ea typeface="Arial"/>
                <a:cs typeface="Arial"/>
                <a:sym typeface="Arial"/>
              </a:rPr>
              <a:t>                      </a:t>
            </a:r>
            <a:r>
              <a:rPr b="0" i="0" lang="en-IN" sz="3600" u="none" cap="none" strike="noStrike">
                <a:solidFill>
                  <a:srgbClr val="FF00FF"/>
                </a:solidFill>
                <a:latin typeface="Arial"/>
                <a:ea typeface="Arial"/>
                <a:cs typeface="Arial"/>
                <a:sym typeface="Arial"/>
              </a:rPr>
              <a:t>SAMPLE PROBLEM</a:t>
            </a:r>
            <a:endParaRPr b="0" i="0" sz="3600" u="none" cap="none" strike="noStrike">
              <a:solidFill>
                <a:srgbClr val="FF00FF"/>
              </a:solidFill>
              <a:latin typeface="Arial"/>
              <a:ea typeface="Arial"/>
              <a:cs typeface="Arial"/>
              <a:sym typeface="Arial"/>
            </a:endParaRPr>
          </a:p>
        </p:txBody>
      </p:sp>
      <p:sp>
        <p:nvSpPr>
          <p:cNvPr id="122" name="Google Shape;122;p34"/>
          <p:cNvSpPr txBox="1"/>
          <p:nvPr/>
        </p:nvSpPr>
        <p:spPr>
          <a:xfrm>
            <a:off x="828675" y="1543050"/>
            <a:ext cx="88392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400" u="sng" cap="none" strike="noStrike">
                <a:solidFill>
                  <a:schemeClr val="hlink"/>
                </a:solidFill>
                <a:latin typeface="Arial"/>
                <a:ea typeface="Arial"/>
                <a:cs typeface="Arial"/>
                <a:sym typeface="Arial"/>
                <a:hlinkClick r:id="rId3"/>
              </a:rPr>
              <a:t>https://drive.google.com/file/d/13DNI-qrYPnFbKIDH6hSEM31BkDXM9yBw/view?usp=drivesdk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