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8"/>
  </p:notesMasterIdLst>
  <p:sldIdLst>
    <p:sldId id="288" r:id="rId2"/>
    <p:sldId id="284" r:id="rId3"/>
    <p:sldId id="285" r:id="rId4"/>
    <p:sldId id="272" r:id="rId5"/>
    <p:sldId id="299" r:id="rId6"/>
    <p:sldId id="257" r:id="rId7"/>
    <p:sldId id="296" r:id="rId8"/>
    <p:sldId id="297" r:id="rId9"/>
    <p:sldId id="295" r:id="rId10"/>
    <p:sldId id="290" r:id="rId11"/>
    <p:sldId id="300" r:id="rId12"/>
    <p:sldId id="302" r:id="rId13"/>
    <p:sldId id="301" r:id="rId14"/>
    <p:sldId id="303" r:id="rId15"/>
    <p:sldId id="304" r:id="rId16"/>
    <p:sldId id="314" r:id="rId17"/>
    <p:sldId id="305" r:id="rId18"/>
    <p:sldId id="307" r:id="rId19"/>
    <p:sldId id="308" r:id="rId20"/>
    <p:sldId id="306" r:id="rId21"/>
    <p:sldId id="309" r:id="rId22"/>
    <p:sldId id="310" r:id="rId23"/>
    <p:sldId id="311" r:id="rId24"/>
    <p:sldId id="312" r:id="rId25"/>
    <p:sldId id="313" r:id="rId26"/>
    <p:sldId id="315" r:id="rId27"/>
    <p:sldId id="316" r:id="rId28"/>
    <p:sldId id="317" r:id="rId29"/>
    <p:sldId id="318" r:id="rId30"/>
    <p:sldId id="326" r:id="rId31"/>
    <p:sldId id="319" r:id="rId32"/>
    <p:sldId id="325" r:id="rId33"/>
    <p:sldId id="323" r:id="rId34"/>
    <p:sldId id="321" r:id="rId35"/>
    <p:sldId id="327" r:id="rId36"/>
    <p:sldId id="28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86" y="4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6FC85B-0D7D-4397-B30A-205B789845D5}" type="datetimeFigureOut">
              <a:rPr lang="en-US" smtClean="0"/>
              <a:pPr/>
              <a:t>18-May-17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5B06B9-8640-4292-B094-27371C2712B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5B06B9-8640-4292-B094-27371C2712B3}"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DC3EDFB-F46C-461B-8FAE-D8D70E1C5215}" type="datetimeFigureOut">
              <a:rPr lang="en-US" smtClean="0"/>
              <a:pPr/>
              <a:t>18-May-17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685129E-5A0B-49C3-A894-8360288A5A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C3EDFB-F46C-461B-8FAE-D8D70E1C5215}" type="datetimeFigureOut">
              <a:rPr lang="en-US" smtClean="0"/>
              <a:pPr/>
              <a:t>18-May-17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5129E-5A0B-49C3-A894-8360288A5A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C3EDFB-F46C-461B-8FAE-D8D70E1C5215}" type="datetimeFigureOut">
              <a:rPr lang="en-US" smtClean="0"/>
              <a:pPr/>
              <a:t>18-May-17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5129E-5A0B-49C3-A894-8360288A5A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C3EDFB-F46C-461B-8FAE-D8D70E1C5215}" type="datetimeFigureOut">
              <a:rPr lang="en-US" smtClean="0"/>
              <a:pPr/>
              <a:t>18-May-17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5129E-5A0B-49C3-A894-8360288A5A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C3EDFB-F46C-461B-8FAE-D8D70E1C5215}" type="datetimeFigureOut">
              <a:rPr lang="en-US" smtClean="0"/>
              <a:pPr/>
              <a:t>18-May-17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5129E-5A0B-49C3-A894-8360288A5A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C3EDFB-F46C-461B-8FAE-D8D70E1C5215}" type="datetimeFigureOut">
              <a:rPr lang="en-US" smtClean="0"/>
              <a:pPr/>
              <a:t>18-May-17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5129E-5A0B-49C3-A894-8360288A5A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DC3EDFB-F46C-461B-8FAE-D8D70E1C5215}" type="datetimeFigureOut">
              <a:rPr lang="en-US" smtClean="0"/>
              <a:pPr/>
              <a:t>18-May-17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5129E-5A0B-49C3-A894-8360288A5A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C3EDFB-F46C-461B-8FAE-D8D70E1C5215}" type="datetimeFigureOut">
              <a:rPr lang="en-US" smtClean="0"/>
              <a:pPr/>
              <a:t>18-May-17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5129E-5A0B-49C3-A894-8360288A5A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3EDFB-F46C-461B-8FAE-D8D70E1C5215}" type="datetimeFigureOut">
              <a:rPr lang="en-US" smtClean="0"/>
              <a:pPr/>
              <a:t>18-May-17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5129E-5A0B-49C3-A894-8360288A5A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C3EDFB-F46C-461B-8FAE-D8D70E1C5215}" type="datetimeFigureOut">
              <a:rPr lang="en-US" smtClean="0"/>
              <a:pPr/>
              <a:t>18-May-17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5129E-5A0B-49C3-A894-8360288A5A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C3EDFB-F46C-461B-8FAE-D8D70E1C5215}" type="datetimeFigureOut">
              <a:rPr lang="en-US" smtClean="0"/>
              <a:pPr/>
              <a:t>18-May-17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685129E-5A0B-49C3-A894-8360288A5AE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DC3EDFB-F46C-461B-8FAE-D8D70E1C5215}" type="datetimeFigureOut">
              <a:rPr lang="en-US" smtClean="0"/>
              <a:pPr/>
              <a:t>18-May-17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685129E-5A0B-49C3-A894-8360288A5AE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witter.com/hashtag/HalfGirlfriend?src=hash" TargetMode="External"/><Relationship Id="rId2" Type="http://schemas.openxmlformats.org/officeDocument/2006/relationships/hyperlink" Target="https://twitter.com/chetan_bhagat" TargetMode="External"/><Relationship Id="rId1" Type="http://schemas.openxmlformats.org/officeDocument/2006/relationships/slideLayout" Target="../slideLayouts/slideLayout2.xml"/><Relationship Id="rId5" Type="http://schemas.openxmlformats.org/officeDocument/2006/relationships/hyperlink" Target="https://twitter.com/hashtag/3Idiots?src=hash" TargetMode="External"/><Relationship Id="rId4" Type="http://schemas.openxmlformats.org/officeDocument/2006/relationships/hyperlink" Target="https://twitter.com/hashtag/2States?src=hash"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09600"/>
            <a:ext cx="9144000" cy="1569660"/>
          </a:xfrm>
          <a:prstGeom prst="rect">
            <a:avLst/>
          </a:prstGeom>
          <a:noFill/>
        </p:spPr>
        <p:txBody>
          <a:bodyPr wrap="square" lIns="91440" tIns="45720" rIns="91440" bIns="45720">
            <a:spAutoFit/>
          </a:bodyPr>
          <a:lstStyle/>
          <a:p>
            <a:pPr algn="ctr"/>
            <a:r>
              <a:rPr lang="en-US" sz="4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rPr>
              <a:t>  </a:t>
            </a:r>
            <a:r>
              <a:rPr lang="en-US" sz="4800" b="1"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Algerian" pitchFamily="82" charset="0"/>
              </a:rPr>
              <a:t>Intelligent Sentiment Classification on  tweets</a:t>
            </a:r>
            <a:endParaRPr lang="en-US" sz="4800" b="1" dirty="0">
              <a:ln w="18415" cmpd="sng">
                <a:solidFill>
                  <a:srgbClr val="FFFFFF"/>
                </a:solidFill>
                <a:prstDash val="solid"/>
              </a:ln>
              <a:solidFill>
                <a:srgbClr val="0070C0"/>
              </a:solidFill>
              <a:effectLst>
                <a:outerShdw blurRad="63500" dir="3600000" algn="tl" rotWithShape="0">
                  <a:srgbClr val="000000">
                    <a:alpha val="70000"/>
                  </a:srgbClr>
                </a:outerShdw>
              </a:effectLst>
            </a:endParaRPr>
          </a:p>
        </p:txBody>
      </p:sp>
      <p:sp>
        <p:nvSpPr>
          <p:cNvPr id="6" name="Rectangle 5"/>
          <p:cNvSpPr/>
          <p:nvPr/>
        </p:nvSpPr>
        <p:spPr>
          <a:xfrm>
            <a:off x="0" y="2514600"/>
            <a:ext cx="9144000" cy="5386090"/>
          </a:xfrm>
          <a:prstGeom prst="rect">
            <a:avLst/>
          </a:prstGeom>
        </p:spPr>
        <p:txBody>
          <a:bodyPr wrap="square">
            <a:spAutoFit/>
          </a:bodyPr>
          <a:lstStyle/>
          <a:p>
            <a:pPr algn="r"/>
            <a:endParaRPr lang="en-US" sz="3200" dirty="0" smtClean="0"/>
          </a:p>
          <a:p>
            <a:pPr algn="r"/>
            <a:r>
              <a:rPr lang="en-US" sz="3200" dirty="0" smtClean="0"/>
              <a:t>Under the </a:t>
            </a:r>
            <a:r>
              <a:rPr lang="en-US" sz="3200" dirty="0" err="1" smtClean="0"/>
              <a:t>supervison</a:t>
            </a:r>
            <a:r>
              <a:rPr lang="en-US" sz="3200" dirty="0" smtClean="0"/>
              <a:t> of </a:t>
            </a:r>
            <a:r>
              <a:rPr lang="en-US" sz="3200" b="1" i="1" dirty="0" smtClean="0"/>
              <a:t>: Mr. J. Arul </a:t>
            </a:r>
            <a:r>
              <a:rPr lang="en-US" sz="3200" b="1" i="1" dirty="0" err="1" smtClean="0"/>
              <a:t>Valan</a:t>
            </a:r>
            <a:r>
              <a:rPr lang="en-US" sz="3200" b="1" i="1" dirty="0" smtClean="0"/>
              <a:t>   </a:t>
            </a:r>
            <a:endParaRPr lang="en-US" dirty="0" smtClean="0"/>
          </a:p>
          <a:p>
            <a:pPr algn="r"/>
            <a:r>
              <a:rPr lang="en-US" dirty="0" smtClean="0"/>
              <a:t>                               </a:t>
            </a:r>
          </a:p>
          <a:p>
            <a:pPr algn="ctr"/>
            <a:r>
              <a:rPr lang="en-US" dirty="0" smtClean="0"/>
              <a:t>             </a:t>
            </a:r>
            <a:r>
              <a:rPr lang="en-US" sz="2400" dirty="0" smtClean="0"/>
              <a:t> By: </a:t>
            </a:r>
          </a:p>
          <a:p>
            <a:pPr algn="r"/>
            <a:r>
              <a:rPr lang="en-US" sz="2400" dirty="0" smtClean="0"/>
              <a:t>   </a:t>
            </a:r>
            <a:r>
              <a:rPr lang="en-US" sz="2400" dirty="0" err="1" smtClean="0"/>
              <a:t>Lipokmerenla</a:t>
            </a:r>
            <a:r>
              <a:rPr lang="en-US" sz="2400" dirty="0" smtClean="0"/>
              <a:t>(2013105075)</a:t>
            </a:r>
          </a:p>
          <a:p>
            <a:pPr algn="r"/>
            <a:r>
              <a:rPr lang="en-US" sz="2400" dirty="0" smtClean="0"/>
              <a:t>                                                             </a:t>
            </a:r>
            <a:r>
              <a:rPr lang="en-US" sz="2400" dirty="0" err="1" smtClean="0"/>
              <a:t>Indrasen</a:t>
            </a:r>
            <a:r>
              <a:rPr lang="en-US" sz="2400" dirty="0" smtClean="0"/>
              <a:t> Singh(2013105071)                                                            </a:t>
            </a:r>
            <a:r>
              <a:rPr lang="en-US" sz="2400" dirty="0" err="1" smtClean="0"/>
              <a:t>Durga</a:t>
            </a:r>
            <a:r>
              <a:rPr lang="en-US" sz="2400" dirty="0" smtClean="0"/>
              <a:t> Shankar </a:t>
            </a:r>
            <a:r>
              <a:rPr lang="en-US" sz="2400" dirty="0" err="1" smtClean="0"/>
              <a:t>Mishra</a:t>
            </a:r>
            <a:r>
              <a:rPr lang="en-US" sz="2400" dirty="0" smtClean="0"/>
              <a:t>(2013105070)</a:t>
            </a:r>
          </a:p>
          <a:p>
            <a:pPr algn="ctr"/>
            <a:endParaRPr lang="en-US" sz="3200" dirty="0" smtClean="0">
              <a:latin typeface="Algerian" pitchFamily="82" charset="0"/>
            </a:endParaRPr>
          </a:p>
          <a:p>
            <a:pPr algn="ctr"/>
            <a:r>
              <a:rPr lang="en-US" sz="3200" dirty="0" smtClean="0">
                <a:latin typeface="Algerian" pitchFamily="82" charset="0"/>
              </a:rPr>
              <a:t>COMPUTER SCIENCE AND ENGINEERING</a:t>
            </a:r>
          </a:p>
          <a:p>
            <a:pPr algn="ctr"/>
            <a:r>
              <a:rPr lang="en-US" sz="2800" dirty="0" smtClean="0">
                <a:latin typeface="Algerian" pitchFamily="82" charset="0"/>
              </a:rPr>
              <a:t>National institute of technology </a:t>
            </a:r>
            <a:r>
              <a:rPr lang="en-US" sz="2800" dirty="0" err="1" smtClean="0">
                <a:latin typeface="Algerian" pitchFamily="82" charset="0"/>
              </a:rPr>
              <a:t>nagaland</a:t>
            </a:r>
            <a:r>
              <a:rPr lang="en-US" sz="2800" dirty="0" smtClean="0">
                <a:latin typeface="Algerian" pitchFamily="82" charset="0"/>
              </a:rPr>
              <a:t> </a:t>
            </a:r>
          </a:p>
          <a:p>
            <a:pPr algn="ctr"/>
            <a:endParaRPr lang="en-US" sz="3200" dirty="0" smtClean="0">
              <a:latin typeface="Algerian" pitchFamily="82" charset="0"/>
            </a:endParaRPr>
          </a:p>
          <a:p>
            <a:pPr algn="r"/>
            <a:endParaRPr lang="en-US" sz="2400"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0"/>
            <a:ext cx="8229600" cy="1295400"/>
          </a:xfrm>
        </p:spPr>
        <p:txBody>
          <a:bodyPr anchor="ctr">
            <a:normAutofit/>
          </a:bodyPr>
          <a:lstStyle/>
          <a:p>
            <a:pPr marL="514350" indent="-514350">
              <a:buNone/>
            </a:pPr>
            <a:r>
              <a:rPr lang="en-US" sz="6600" dirty="0" smtClean="0"/>
              <a:t>      </a:t>
            </a:r>
            <a:r>
              <a:rPr lang="en-US" sz="6600" dirty="0" smtClean="0">
                <a:solidFill>
                  <a:schemeClr val="tx2"/>
                </a:solidFill>
              </a:rPr>
              <a:t>Preprocessing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Tokenization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pPr algn="just"/>
            <a:r>
              <a:rPr lang="en-US" dirty="0" smtClean="0"/>
              <a:t>Take character sequence</a:t>
            </a:r>
          </a:p>
          <a:p>
            <a:pPr algn="just"/>
            <a:r>
              <a:rPr lang="en-US" dirty="0" smtClean="0"/>
              <a:t> Chop it into pieces called tokens </a:t>
            </a:r>
          </a:p>
          <a:p>
            <a:pPr algn="just"/>
            <a:r>
              <a:rPr lang="en-US" dirty="0" smtClean="0"/>
              <a:t>Remove certain characters such as punctuation marks</a:t>
            </a:r>
          </a:p>
          <a:p>
            <a:pPr algn="just"/>
            <a:r>
              <a:rPr lang="en-US" dirty="0" smtClean="0"/>
              <a:t> A token is an instance of sequence of characters that are grouped together as a useful semantic unit for processing.</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Lowercase Conversion</a:t>
            </a:r>
            <a:endParaRPr lang="en-US" dirty="0"/>
          </a:p>
        </p:txBody>
      </p:sp>
      <p:sp>
        <p:nvSpPr>
          <p:cNvPr id="3" name="Content Placeholder 2"/>
          <p:cNvSpPr>
            <a:spLocks noGrp="1"/>
          </p:cNvSpPr>
          <p:nvPr>
            <p:ph idx="1"/>
          </p:nvPr>
        </p:nvSpPr>
        <p:spPr/>
        <p:txBody>
          <a:bodyPr/>
          <a:lstStyle/>
          <a:p>
            <a:pPr algn="just"/>
            <a:endParaRPr lang="en-US" dirty="0" smtClean="0"/>
          </a:p>
          <a:p>
            <a:pPr algn="just"/>
            <a:endParaRPr lang="en-US" dirty="0" smtClean="0"/>
          </a:p>
          <a:p>
            <a:pPr algn="just"/>
            <a:endParaRPr lang="en-US" dirty="0" smtClean="0"/>
          </a:p>
          <a:p>
            <a:pPr algn="just"/>
            <a:r>
              <a:rPr lang="en-US" dirty="0" smtClean="0"/>
              <a:t>Tweet may be normalized by converting it to lowercase which makes it’s comparison with an English dictionary easier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Stop word removal</a:t>
            </a:r>
            <a:endParaRPr lang="en-US" dirty="0"/>
          </a:p>
        </p:txBody>
      </p:sp>
      <p:sp>
        <p:nvSpPr>
          <p:cNvPr id="3" name="Content Placeholder 2"/>
          <p:cNvSpPr>
            <a:spLocks noGrp="1"/>
          </p:cNvSpPr>
          <p:nvPr>
            <p:ph idx="1"/>
          </p:nvPr>
        </p:nvSpPr>
        <p:spPr/>
        <p:txBody>
          <a:bodyPr/>
          <a:lstStyle/>
          <a:p>
            <a:endParaRPr lang="en-US" dirty="0" smtClean="0"/>
          </a:p>
          <a:p>
            <a:pPr algn="just"/>
            <a:endParaRPr lang="en-US" dirty="0" smtClean="0"/>
          </a:p>
          <a:p>
            <a:pPr algn="just"/>
            <a:r>
              <a:rPr lang="en-US" dirty="0" smtClean="0"/>
              <a:t>Some of the more frequently used stop words for English include "a", "of", "the", "I", "it", "you", and ”and” these are generally regarded as 'functional words' which do not carry meaning.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lnSpcReduction="10000"/>
          </a:bodyPr>
          <a:lstStyle/>
          <a:p>
            <a:endParaRPr lang="en-US" dirty="0" smtClean="0"/>
          </a:p>
          <a:p>
            <a:pPr algn="just">
              <a:buNone/>
            </a:pPr>
            <a:r>
              <a:rPr lang="en-US" sz="3600" dirty="0" smtClean="0"/>
              <a:t>  He </a:t>
            </a:r>
            <a:r>
              <a:rPr lang="en-US" sz="3600" dirty="0" smtClean="0">
                <a:hlinkClick r:id="rId2"/>
              </a:rPr>
              <a:t>@</a:t>
            </a:r>
            <a:r>
              <a:rPr lang="en-US" sz="3600" dirty="0" err="1" smtClean="0">
                <a:hlinkClick r:id="rId2"/>
              </a:rPr>
              <a:t>chetan_bhagat</a:t>
            </a:r>
            <a:r>
              <a:rPr lang="en-US" sz="3600" dirty="0" smtClean="0"/>
              <a:t> is the most successful writer in the history of </a:t>
            </a:r>
            <a:r>
              <a:rPr lang="en-US" sz="3600" dirty="0" err="1" smtClean="0"/>
              <a:t>Bollywood</a:t>
            </a:r>
            <a:r>
              <a:rPr lang="en-US" sz="3600" dirty="0" smtClean="0"/>
              <a:t> with successful films like </a:t>
            </a:r>
            <a:r>
              <a:rPr lang="en-US" sz="3600" dirty="0" smtClean="0">
                <a:hlinkClick r:id="rId3"/>
              </a:rPr>
              <a:t>#</a:t>
            </a:r>
            <a:r>
              <a:rPr lang="en-US" sz="3600" dirty="0" err="1" smtClean="0">
                <a:hlinkClick r:id="rId3"/>
              </a:rPr>
              <a:t>HalfGirlfriend</a:t>
            </a:r>
            <a:r>
              <a:rPr lang="en-US" sz="3600" dirty="0" smtClean="0"/>
              <a:t> </a:t>
            </a:r>
            <a:r>
              <a:rPr lang="en-US" sz="3600" dirty="0" smtClean="0">
                <a:hlinkClick r:id="rId4"/>
              </a:rPr>
              <a:t>#2States</a:t>
            </a:r>
            <a:r>
              <a:rPr lang="en-US" sz="3600" dirty="0" smtClean="0"/>
              <a:t> </a:t>
            </a:r>
            <a:r>
              <a:rPr lang="en-US" sz="3600" dirty="0" smtClean="0">
                <a:hlinkClick r:id="rId5"/>
              </a:rPr>
              <a:t>#3Idiots</a:t>
            </a:r>
            <a:r>
              <a:rPr lang="en-US" sz="3600" dirty="0" smtClean="0"/>
              <a:t>!</a:t>
            </a:r>
          </a:p>
          <a:p>
            <a:pPr algn="just"/>
            <a:endParaRPr lang="en-US" sz="3600" dirty="0" smtClean="0"/>
          </a:p>
          <a:p>
            <a:pPr algn="just"/>
            <a:r>
              <a:rPr lang="en-US" sz="3600" dirty="0" smtClean="0"/>
              <a:t>Convert the web addresses to  “</a:t>
            </a:r>
            <a:r>
              <a:rPr lang="en-US" sz="3600" dirty="0" err="1" smtClean="0"/>
              <a:t>url</a:t>
            </a:r>
            <a:r>
              <a:rPr lang="en-US" sz="3600" dirty="0" smtClean="0"/>
              <a:t>”.</a:t>
            </a:r>
          </a:p>
          <a:p>
            <a:pPr algn="just"/>
            <a:r>
              <a:rPr lang="en-US" sz="3600" dirty="0" smtClean="0"/>
              <a:t>Convert @username to “</a:t>
            </a:r>
            <a:r>
              <a:rPr lang="en-US" sz="3600" dirty="0" err="1" smtClean="0"/>
              <a:t>at_user</a:t>
            </a:r>
            <a:r>
              <a:rPr lang="en-US" sz="3600" dirty="0" smtClean="0"/>
              <a:t>”.</a:t>
            </a:r>
          </a:p>
          <a:p>
            <a:pPr algn="just"/>
            <a:r>
              <a:rPr lang="en-US" sz="3600" dirty="0" smtClean="0"/>
              <a:t>Remove white spaces. </a:t>
            </a:r>
          </a:p>
          <a:p>
            <a:pPr algn="just"/>
            <a:r>
              <a:rPr lang="en-US" sz="3600" dirty="0" smtClean="0"/>
              <a:t>Replace #word with “</a:t>
            </a:r>
            <a:r>
              <a:rPr lang="en-US" sz="3600" dirty="0" err="1" smtClean="0"/>
              <a:t>at_user</a:t>
            </a:r>
            <a:r>
              <a:rPr lang="en-US" sz="3600" dirty="0" smtClean="0"/>
              <a:t>”.        </a:t>
            </a:r>
            <a:endParaRPr 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lgn="ctr">
              <a:buNone/>
            </a:pPr>
            <a:r>
              <a:rPr lang="en-US" sz="4400" dirty="0" smtClean="0"/>
              <a:t>  </a:t>
            </a:r>
            <a:r>
              <a:rPr lang="en-US" sz="4400" dirty="0" smtClean="0">
                <a:solidFill>
                  <a:schemeClr val="bg2">
                    <a:lumMod val="50000"/>
                  </a:schemeClr>
                </a:solidFill>
              </a:rPr>
              <a:t>ALGORITHM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743200"/>
            <a:ext cx="8305800" cy="1143000"/>
          </a:xfrm>
        </p:spPr>
        <p:txBody>
          <a:bodyPr>
            <a:normAutofit/>
          </a:bodyPr>
          <a:lstStyle/>
          <a:p>
            <a:pPr algn="ctr"/>
            <a:r>
              <a:rPr lang="en-US" b="1" dirty="0" smtClean="0"/>
              <a:t>1. DECISION TREE CLASSIFIER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Introduction</a:t>
            </a:r>
            <a:endParaRPr lang="en-US" dirty="0"/>
          </a:p>
        </p:txBody>
      </p:sp>
      <p:sp>
        <p:nvSpPr>
          <p:cNvPr id="3" name="Content Placeholder 2"/>
          <p:cNvSpPr>
            <a:spLocks noGrp="1"/>
          </p:cNvSpPr>
          <p:nvPr>
            <p:ph idx="1"/>
          </p:nvPr>
        </p:nvSpPr>
        <p:spPr/>
        <p:txBody>
          <a:bodyPr>
            <a:normAutofit/>
          </a:bodyPr>
          <a:lstStyle/>
          <a:p>
            <a:pPr algn="just"/>
            <a:r>
              <a:rPr lang="en-US" dirty="0" smtClean="0"/>
              <a:t> A decision tree is a tree with the following properties: </a:t>
            </a:r>
          </a:p>
          <a:p>
            <a:pPr lvl="1" algn="just"/>
            <a:r>
              <a:rPr lang="en-US" dirty="0" smtClean="0"/>
              <a:t>An inner node represents an attribute.</a:t>
            </a:r>
          </a:p>
          <a:p>
            <a:pPr lvl="1" algn="just"/>
            <a:r>
              <a:rPr lang="en-US" dirty="0" smtClean="0"/>
              <a:t> An edge represents a test on the attribute of the 	father node. </a:t>
            </a:r>
          </a:p>
          <a:p>
            <a:pPr lvl="1" algn="just"/>
            <a:r>
              <a:rPr lang="en-US" dirty="0" smtClean="0"/>
              <a:t>A leaf represents one of the classes.</a:t>
            </a:r>
          </a:p>
          <a:p>
            <a:pPr algn="just"/>
            <a:r>
              <a:rPr lang="en-US" dirty="0" smtClean="0"/>
              <a:t> Construction of a decision tree </a:t>
            </a:r>
          </a:p>
          <a:p>
            <a:pPr lvl="1" algn="just"/>
            <a:r>
              <a:rPr lang="en-US" dirty="0" smtClean="0"/>
              <a:t>Based on the training data</a:t>
            </a:r>
          </a:p>
          <a:p>
            <a:pPr lvl="1" algn="just"/>
            <a:r>
              <a:rPr lang="en-US" dirty="0" smtClean="0"/>
              <a:t>Top Down strategy</a:t>
            </a:r>
          </a:p>
          <a:p>
            <a:pPr lvl="1">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Example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33550" y="2601119"/>
            <a:ext cx="5676900" cy="30575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normAutofit fontScale="90000"/>
          </a:bodyPr>
          <a:lstStyle/>
          <a:p>
            <a:r>
              <a:rPr lang="en-US" b="1" dirty="0" smtClean="0"/>
              <a:t>Attribute Selection Measures</a:t>
            </a:r>
            <a:r>
              <a:rPr lang="en-US" dirty="0" smtClean="0"/>
              <a:t> </a:t>
            </a:r>
            <a:endParaRPr lang="en-US" dirty="0"/>
          </a:p>
        </p:txBody>
      </p:sp>
      <p:sp>
        <p:nvSpPr>
          <p:cNvPr id="3" name="Content Placeholder 2"/>
          <p:cNvSpPr>
            <a:spLocks noGrp="1"/>
          </p:cNvSpPr>
          <p:nvPr>
            <p:ph idx="1"/>
          </p:nvPr>
        </p:nvSpPr>
        <p:spPr/>
        <p:txBody>
          <a:bodyPr/>
          <a:lstStyle/>
          <a:p>
            <a:r>
              <a:rPr lang="en-US" dirty="0" smtClean="0"/>
              <a:t>Information Gain :</a:t>
            </a:r>
          </a:p>
          <a:p>
            <a:pPr>
              <a:buNone/>
            </a:pPr>
            <a:r>
              <a:rPr lang="en-US" dirty="0" smtClean="0"/>
              <a:t>           </a:t>
            </a:r>
            <a:r>
              <a:rPr lang="en-US" sz="1800" dirty="0" smtClean="0"/>
              <a:t>The expected information needed to classify a </a:t>
            </a:r>
            <a:r>
              <a:rPr lang="en-US" sz="1800" dirty="0" err="1" smtClean="0"/>
              <a:t>tuple</a:t>
            </a:r>
            <a:r>
              <a:rPr lang="en-US" sz="1800" dirty="0" smtClean="0"/>
              <a:t> in </a:t>
            </a:r>
            <a:r>
              <a:rPr lang="en-US" sz="1800" i="1" dirty="0" smtClean="0"/>
              <a:t>D is given by</a:t>
            </a:r>
          </a:p>
          <a:p>
            <a:pPr>
              <a:buNone/>
            </a:pPr>
            <a:endParaRPr lang="en-US" sz="1800" i="1" dirty="0" smtClean="0"/>
          </a:p>
          <a:p>
            <a:pPr>
              <a:buNone/>
            </a:pPr>
            <a:endParaRPr lang="en-US" sz="1800" i="1" dirty="0" smtClean="0"/>
          </a:p>
          <a:p>
            <a:pPr>
              <a:buNone/>
            </a:pPr>
            <a:endParaRPr lang="en-US" sz="1800" i="1" dirty="0" smtClean="0"/>
          </a:p>
          <a:p>
            <a:pPr>
              <a:buNone/>
            </a:pPr>
            <a:endParaRPr lang="en-US" sz="1800" i="1" dirty="0" smtClean="0"/>
          </a:p>
          <a:p>
            <a:pPr>
              <a:buNone/>
            </a:pPr>
            <a:r>
              <a:rPr lang="en-US" sz="1800" i="1" dirty="0" smtClean="0"/>
              <a:t>      </a:t>
            </a:r>
            <a:r>
              <a:rPr lang="en-US" sz="1800" dirty="0" smtClean="0"/>
              <a:t>How much more information would we still need (after the partitioning)              to arrive at an exact classification? This amount is measured by</a:t>
            </a:r>
          </a:p>
          <a:p>
            <a:pPr>
              <a:buNone/>
            </a:pPr>
            <a:r>
              <a:rPr lang="en-US" sz="1800" i="1" dirty="0" smtClean="0"/>
              <a:t>    </a:t>
            </a:r>
          </a:p>
          <a:p>
            <a:pPr>
              <a:buNone/>
            </a:pPr>
            <a:r>
              <a:rPr lang="en-US" sz="1800" i="1" dirty="0" smtClean="0"/>
              <a:t>                        </a:t>
            </a:r>
          </a:p>
        </p:txBody>
      </p:sp>
      <p:pic>
        <p:nvPicPr>
          <p:cNvPr id="8" name="Picture 7" descr="Untitled.png"/>
          <p:cNvPicPr>
            <a:picLocks noChangeAspect="1"/>
          </p:cNvPicPr>
          <p:nvPr/>
        </p:nvPicPr>
        <p:blipFill>
          <a:blip r:embed="rId2"/>
          <a:stretch>
            <a:fillRect/>
          </a:stretch>
        </p:blipFill>
        <p:spPr>
          <a:xfrm>
            <a:off x="3048000" y="5181600"/>
            <a:ext cx="3962400" cy="1295400"/>
          </a:xfrm>
          <a:prstGeom prst="rect">
            <a:avLst/>
          </a:prstGeom>
        </p:spPr>
      </p:pic>
      <p:pic>
        <p:nvPicPr>
          <p:cNvPr id="5" name="Picture 4" descr="Untitled.png"/>
          <p:cNvPicPr>
            <a:picLocks noChangeAspect="1"/>
          </p:cNvPicPr>
          <p:nvPr/>
        </p:nvPicPr>
        <p:blipFill>
          <a:blip r:embed="rId3"/>
          <a:stretch>
            <a:fillRect/>
          </a:stretch>
        </p:blipFill>
        <p:spPr>
          <a:xfrm>
            <a:off x="3009900" y="2895600"/>
            <a:ext cx="3124200" cy="1066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lstStyle/>
          <a:p>
            <a:r>
              <a:rPr lang="en-US" dirty="0" smtClean="0"/>
              <a:t>Content</a:t>
            </a:r>
            <a:endParaRPr lang="en-US" dirty="0"/>
          </a:p>
        </p:txBody>
      </p:sp>
      <p:sp>
        <p:nvSpPr>
          <p:cNvPr id="3" name="Content Placeholder 2"/>
          <p:cNvSpPr>
            <a:spLocks noGrp="1"/>
          </p:cNvSpPr>
          <p:nvPr>
            <p:ph idx="1"/>
          </p:nvPr>
        </p:nvSpPr>
        <p:spPr>
          <a:xfrm>
            <a:off x="457200" y="1371600"/>
            <a:ext cx="8229600" cy="5257800"/>
          </a:xfrm>
        </p:spPr>
        <p:txBody>
          <a:bodyPr>
            <a:normAutofit fontScale="92500" lnSpcReduction="10000"/>
          </a:bodyPr>
          <a:lstStyle/>
          <a:p>
            <a:pPr marL="651510" indent="-514350">
              <a:buFont typeface="+mj-lt"/>
              <a:buAutoNum type="arabicPeriod"/>
            </a:pPr>
            <a:r>
              <a:rPr lang="en-US" dirty="0" smtClean="0"/>
              <a:t>Sentiment Analysis Introduction</a:t>
            </a:r>
          </a:p>
          <a:p>
            <a:pPr marL="651510" indent="-514350">
              <a:buFont typeface="+mj-lt"/>
              <a:buAutoNum type="arabicPeriod"/>
            </a:pPr>
            <a:r>
              <a:rPr lang="en-US" dirty="0" smtClean="0"/>
              <a:t>Some Analyzed Points</a:t>
            </a:r>
          </a:p>
          <a:p>
            <a:pPr marL="651510" indent="-514350">
              <a:buFont typeface="+mj-lt"/>
              <a:buAutoNum type="arabicPeriod"/>
            </a:pPr>
            <a:r>
              <a:rPr lang="en-US" dirty="0" smtClean="0"/>
              <a:t>Problem Statement</a:t>
            </a:r>
          </a:p>
          <a:p>
            <a:pPr marL="651510" indent="-514350">
              <a:buFont typeface="+mj-lt"/>
              <a:buAutoNum type="arabicPeriod"/>
            </a:pPr>
            <a:r>
              <a:rPr lang="en-US" dirty="0" smtClean="0"/>
              <a:t>Objective </a:t>
            </a:r>
          </a:p>
          <a:p>
            <a:pPr marL="651510" indent="-514350">
              <a:buFont typeface="+mj-lt"/>
              <a:buAutoNum type="arabicPeriod"/>
            </a:pPr>
            <a:r>
              <a:rPr lang="en-US" dirty="0" smtClean="0"/>
              <a:t>Proposed Work</a:t>
            </a:r>
          </a:p>
          <a:p>
            <a:pPr marL="1017270" lvl="1" indent="-514350">
              <a:buFont typeface="+mj-lt"/>
              <a:buAutoNum type="romanUcPeriod"/>
            </a:pPr>
            <a:r>
              <a:rPr lang="en-US" dirty="0" smtClean="0"/>
              <a:t>Preprocessing </a:t>
            </a:r>
          </a:p>
          <a:p>
            <a:pPr marL="1017270" lvl="1" indent="-514350">
              <a:buFont typeface="+mj-lt"/>
              <a:buAutoNum type="romanUcPeriod"/>
            </a:pPr>
            <a:r>
              <a:rPr lang="en-US" dirty="0" smtClean="0"/>
              <a:t>Algorithm</a:t>
            </a:r>
          </a:p>
          <a:p>
            <a:pPr marL="1291590" lvl="2" indent="-514350">
              <a:buFont typeface="Wingdings" pitchFamily="2" charset="2"/>
              <a:buChar char="§"/>
            </a:pPr>
            <a:r>
              <a:rPr lang="en-US" dirty="0" smtClean="0"/>
              <a:t>Decision Tree Classifier</a:t>
            </a:r>
          </a:p>
          <a:p>
            <a:pPr marL="1291590" lvl="2" indent="-514350">
              <a:buFont typeface="Wingdings" pitchFamily="2" charset="2"/>
              <a:buChar char="§"/>
            </a:pPr>
            <a:r>
              <a:rPr lang="en-US" dirty="0" smtClean="0"/>
              <a:t>Naïve Bayes Classifier</a:t>
            </a:r>
          </a:p>
          <a:p>
            <a:pPr marL="1017270" lvl="1" indent="-514350">
              <a:buFont typeface="+mj-lt"/>
              <a:buAutoNum type="romanUcPeriod"/>
            </a:pPr>
            <a:r>
              <a:rPr lang="en-US" dirty="0" smtClean="0"/>
              <a:t>Implementation</a:t>
            </a:r>
          </a:p>
          <a:p>
            <a:pPr marL="1017270" lvl="1" indent="-514350">
              <a:buFont typeface="+mj-lt"/>
              <a:buAutoNum type="romanUcPeriod"/>
            </a:pPr>
            <a:r>
              <a:rPr lang="en-US" dirty="0" smtClean="0"/>
              <a:t>Result</a:t>
            </a:r>
          </a:p>
          <a:p>
            <a:pPr marL="651510" indent="-514350">
              <a:buFont typeface="+mj-lt"/>
              <a:buAutoNum type="arabicPeriod"/>
            </a:pPr>
            <a:r>
              <a:rPr lang="en-US" dirty="0" smtClean="0"/>
              <a:t>Future Work </a:t>
            </a:r>
          </a:p>
          <a:p>
            <a:pPr marL="651510" indent="-514350">
              <a:buFont typeface="+mj-lt"/>
              <a:buAutoNum type="arabicPeriod"/>
            </a:pPr>
            <a:r>
              <a:rPr lang="en-US" dirty="0" smtClean="0"/>
              <a:t>Conclusion     </a:t>
            </a:r>
          </a:p>
          <a:p>
            <a:pPr marL="651510" indent="-514350">
              <a:buFont typeface="+mj-lt"/>
              <a:buAutoNum type="arabicPeriod"/>
            </a:pPr>
            <a:endParaRPr lang="en-US" dirty="0" smtClean="0"/>
          </a:p>
          <a:p>
            <a:pPr marL="651510" indent="-514350">
              <a:buFont typeface="+mj-lt"/>
              <a:buAutoNum type="arabicPeriod"/>
            </a:pPr>
            <a:endParaRPr lang="en-US" dirty="0" smtClean="0"/>
          </a:p>
          <a:p>
            <a:pPr marL="65151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The Decision tree algorithm</a:t>
            </a:r>
            <a:endParaRPr lang="en-US" dirty="0"/>
          </a:p>
        </p:txBody>
      </p:sp>
      <p:sp>
        <p:nvSpPr>
          <p:cNvPr id="3" name="Content Placeholder 2"/>
          <p:cNvSpPr>
            <a:spLocks noGrp="1"/>
          </p:cNvSpPr>
          <p:nvPr>
            <p:ph idx="1"/>
          </p:nvPr>
        </p:nvSpPr>
        <p:spPr>
          <a:xfrm>
            <a:off x="457200" y="1295400"/>
            <a:ext cx="8229600" cy="5029200"/>
          </a:xfrm>
        </p:spPr>
        <p:txBody>
          <a:bodyPr>
            <a:normAutofit fontScale="85000" lnSpcReduction="20000"/>
          </a:bodyPr>
          <a:lstStyle/>
          <a:p>
            <a:endParaRPr lang="en-US" dirty="0" smtClean="0"/>
          </a:p>
          <a:p>
            <a:pPr algn="just"/>
            <a:r>
              <a:rPr lang="en-US" dirty="0" smtClean="0"/>
              <a:t>Until stopped: </a:t>
            </a:r>
          </a:p>
          <a:p>
            <a:pPr marL="850392" lvl="1" indent="-457200" algn="just">
              <a:buFont typeface="+mj-lt"/>
              <a:buAutoNum type="arabicPeriod"/>
            </a:pPr>
            <a:r>
              <a:rPr lang="en-US" dirty="0" smtClean="0"/>
              <a:t>Select a leaf node </a:t>
            </a:r>
          </a:p>
          <a:p>
            <a:pPr marL="850392" lvl="1" indent="-457200" algn="just">
              <a:buFont typeface="+mj-lt"/>
              <a:buAutoNum type="arabicPeriod"/>
            </a:pPr>
            <a:r>
              <a:rPr lang="en-US" dirty="0" smtClean="0"/>
              <a:t> Select one of the unused attributes </a:t>
            </a:r>
          </a:p>
          <a:p>
            <a:pPr marL="1124712" lvl="2" indent="-457200" algn="just">
              <a:buFont typeface="+mj-lt"/>
              <a:buAutoNum type="arabicPeriod"/>
            </a:pPr>
            <a:r>
              <a:rPr lang="en-US" sz="2200" dirty="0" smtClean="0"/>
              <a:t>Partition the node population and calculate information gain</a:t>
            </a:r>
          </a:p>
          <a:p>
            <a:pPr marL="1124712" lvl="2" indent="-457200" algn="just">
              <a:buFont typeface="+mj-lt"/>
              <a:buAutoNum type="arabicPeriod"/>
            </a:pPr>
            <a:r>
              <a:rPr lang="en-US" sz="2200" dirty="0" smtClean="0"/>
              <a:t>Find the split with maximum information gain for a this attribute</a:t>
            </a:r>
            <a:endParaRPr lang="en-US" dirty="0" smtClean="0"/>
          </a:p>
          <a:p>
            <a:pPr marL="850392" lvl="1" indent="-457200" algn="just">
              <a:buFont typeface="+mj-lt"/>
              <a:buAutoNum type="arabicPeriod"/>
            </a:pPr>
            <a:r>
              <a:rPr lang="en-US" dirty="0" smtClean="0"/>
              <a:t>Repeat this for all attributes:</a:t>
            </a:r>
          </a:p>
          <a:p>
            <a:pPr marL="1124712" lvl="2" indent="-457200" algn="just">
              <a:buFont typeface="+mj-lt"/>
              <a:buAutoNum type="arabicPeriod"/>
            </a:pPr>
            <a:r>
              <a:rPr lang="en-US" dirty="0" smtClean="0"/>
              <a:t>Find the best splitting attribute along with best split rule</a:t>
            </a:r>
          </a:p>
          <a:p>
            <a:pPr marL="850392" lvl="1" indent="-457200" algn="just">
              <a:buFont typeface="+mj-lt"/>
              <a:buAutoNum type="arabicPeriod"/>
            </a:pPr>
            <a:r>
              <a:rPr lang="en-US" dirty="0" smtClean="0"/>
              <a:t>Spilt the node using the attribute </a:t>
            </a:r>
          </a:p>
          <a:p>
            <a:pPr marL="850392" lvl="1" indent="-457200" algn="just">
              <a:buFont typeface="+mj-lt"/>
              <a:buAutoNum type="arabicPeriod"/>
            </a:pPr>
            <a:r>
              <a:rPr lang="en-US" dirty="0" smtClean="0"/>
              <a:t>Go to each child node and repeat step 2 to 4 </a:t>
            </a:r>
          </a:p>
          <a:p>
            <a:pPr marL="514350" indent="-514350" algn="just">
              <a:buNone/>
            </a:pPr>
            <a:r>
              <a:rPr lang="en-US" dirty="0" smtClean="0"/>
              <a:t>      </a:t>
            </a:r>
          </a:p>
          <a:p>
            <a:pPr marL="514350" indent="-514350"/>
            <a:r>
              <a:rPr lang="en-US" dirty="0" smtClean="0"/>
              <a:t>Stopping criteria:</a:t>
            </a:r>
          </a:p>
          <a:p>
            <a:pPr marL="880110" lvl="1" indent="-514350"/>
            <a:r>
              <a:rPr lang="en-US" dirty="0" smtClean="0"/>
              <a:t> Each leaf-node contains examples of one type </a:t>
            </a:r>
          </a:p>
          <a:p>
            <a:pPr marL="880110" lvl="1" indent="-514350"/>
            <a:r>
              <a:rPr lang="en-US" dirty="0" smtClean="0"/>
              <a:t> Algorithm ran out of attributes</a:t>
            </a:r>
          </a:p>
          <a:p>
            <a:pPr marL="880110" lvl="1" indent="-514350"/>
            <a:r>
              <a:rPr lang="en-US" dirty="0" smtClean="0"/>
              <a:t> No further significant information gain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Untitled.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20512"/>
          </a:xfrm>
        </p:spPr>
        <p:txBody>
          <a:bodyPr/>
          <a:lstStyle/>
          <a:p>
            <a:endParaRPr lang="en-US" dirty="0"/>
          </a:p>
        </p:txBody>
      </p:sp>
      <p:pic>
        <p:nvPicPr>
          <p:cNvPr id="4" name="Content Placeholder 3" descr="Untitled.png"/>
          <p:cNvPicPr>
            <a:picLocks noGrp="1" noChangeAspect="1"/>
          </p:cNvPicPr>
          <p:nvPr>
            <p:ph idx="1"/>
          </p:nvPr>
        </p:nvPicPr>
        <p:blipFill>
          <a:blip r:embed="rId2"/>
          <a:stretch>
            <a:fillRect/>
          </a:stretch>
        </p:blipFill>
        <p:spPr>
          <a:xfrm>
            <a:off x="1600200" y="609600"/>
            <a:ext cx="5696745" cy="924054"/>
          </a:xfrm>
        </p:spPr>
      </p:pic>
      <p:pic>
        <p:nvPicPr>
          <p:cNvPr id="5" name="Picture 4" descr="Untitled.png"/>
          <p:cNvPicPr>
            <a:picLocks noChangeAspect="1"/>
          </p:cNvPicPr>
          <p:nvPr/>
        </p:nvPicPr>
        <p:blipFill>
          <a:blip r:embed="rId3"/>
          <a:stretch>
            <a:fillRect/>
          </a:stretch>
        </p:blipFill>
        <p:spPr>
          <a:xfrm>
            <a:off x="1981200" y="1524000"/>
            <a:ext cx="5153745" cy="866896"/>
          </a:xfrm>
          <a:prstGeom prst="rect">
            <a:avLst/>
          </a:prstGeom>
        </p:spPr>
      </p:pic>
      <p:pic>
        <p:nvPicPr>
          <p:cNvPr id="6" name="Picture 5" descr="Untitled.png"/>
          <p:cNvPicPr>
            <a:picLocks noChangeAspect="1"/>
          </p:cNvPicPr>
          <p:nvPr/>
        </p:nvPicPr>
        <p:blipFill>
          <a:blip r:embed="rId4"/>
          <a:stretch>
            <a:fillRect/>
          </a:stretch>
        </p:blipFill>
        <p:spPr>
          <a:xfrm>
            <a:off x="228600" y="2895600"/>
            <a:ext cx="8915400" cy="3657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png"/>
          <p:cNvPicPr>
            <a:picLocks noGrp="1" noChangeAspect="1"/>
          </p:cNvPicPr>
          <p:nvPr>
            <p:ph idx="1"/>
          </p:nvPr>
        </p:nvPicPr>
        <p:blipFill>
          <a:blip r:embed="rId2"/>
          <a:stretch>
            <a:fillRect/>
          </a:stretch>
        </p:blipFill>
        <p:spPr>
          <a:xfrm>
            <a:off x="228600" y="228600"/>
            <a:ext cx="8686799" cy="5596293"/>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743200"/>
            <a:ext cx="8305800" cy="1143000"/>
          </a:xfrm>
        </p:spPr>
        <p:txBody>
          <a:bodyPr>
            <a:normAutofit/>
          </a:bodyPr>
          <a:lstStyle/>
          <a:p>
            <a:pPr algn="ctr"/>
            <a:r>
              <a:rPr lang="en-US" b="1" dirty="0" smtClean="0"/>
              <a:t>2.NAIVE BAYES CLASSIFIER</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Naïve Bayes	:</a:t>
            </a:r>
            <a:endParaRPr lang="en-US" dirty="0"/>
          </a:p>
        </p:txBody>
      </p:sp>
      <p:sp>
        <p:nvSpPr>
          <p:cNvPr id="3" name="Content Placeholder 2"/>
          <p:cNvSpPr>
            <a:spLocks noGrp="1"/>
          </p:cNvSpPr>
          <p:nvPr>
            <p:ph idx="1"/>
          </p:nvPr>
        </p:nvSpPr>
        <p:spPr/>
        <p:txBody>
          <a:bodyPr>
            <a:normAutofit lnSpcReduction="10000"/>
          </a:bodyPr>
          <a:lstStyle/>
          <a:p>
            <a:pPr algn="just"/>
            <a:r>
              <a:rPr lang="en-US" sz="2400" b="1" dirty="0" smtClean="0"/>
              <a:t>Naive Bayes classifiers</a:t>
            </a:r>
            <a:r>
              <a:rPr lang="en-US" sz="2400" dirty="0" smtClean="0"/>
              <a:t> are a family of simple probabilistic classifiers based on applying  Bayes' theorem  with strong independence  assumptions between the features.</a:t>
            </a:r>
          </a:p>
          <a:p>
            <a:r>
              <a:rPr lang="en-US" sz="2400" dirty="0" smtClean="0"/>
              <a:t>Naive Bayes classifiers are highly scalable.</a:t>
            </a:r>
          </a:p>
          <a:p>
            <a:r>
              <a:rPr lang="en-US" dirty="0" smtClean="0"/>
              <a:t>For some types of probability models, naive Bayes classifiers can be trained very efficiently.</a:t>
            </a:r>
          </a:p>
          <a:p>
            <a:r>
              <a:rPr lang="en-US" dirty="0" smtClean="0"/>
              <a:t>Despite their naive design and oversimplified assumptions, it has worked quite well in many complex real-world situations.</a:t>
            </a:r>
          </a:p>
          <a:p>
            <a:r>
              <a:rPr lang="en-IN" dirty="0" smtClean="0"/>
              <a:t>It requires only a small number of training data to estimate the parameters necessary for classification</a:t>
            </a: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smtClean="0"/>
              <a:t>Bayes theorem provides a way of calculating the posterior probability, </a:t>
            </a:r>
            <a:r>
              <a:rPr lang="en-US" i="1" dirty="0" smtClean="0"/>
              <a:t>P</a:t>
            </a:r>
            <a:r>
              <a:rPr lang="en-US" dirty="0" smtClean="0"/>
              <a:t>(</a:t>
            </a:r>
            <a:r>
              <a:rPr lang="en-US" i="1" dirty="0" err="1" smtClean="0"/>
              <a:t>c|x</a:t>
            </a:r>
            <a:r>
              <a:rPr lang="en-US" dirty="0" smtClean="0"/>
              <a:t>) from </a:t>
            </a:r>
            <a:r>
              <a:rPr lang="en-US" i="1" dirty="0" smtClean="0"/>
              <a:t>P</a:t>
            </a:r>
            <a:r>
              <a:rPr lang="en-US" dirty="0" smtClean="0"/>
              <a:t>(</a:t>
            </a:r>
            <a:r>
              <a:rPr lang="en-US" i="1" dirty="0" smtClean="0"/>
              <a:t>c</a:t>
            </a:r>
            <a:r>
              <a:rPr lang="en-US" dirty="0" smtClean="0"/>
              <a:t>), </a:t>
            </a:r>
            <a:r>
              <a:rPr lang="en-US" i="1" dirty="0" smtClean="0"/>
              <a:t>P</a:t>
            </a:r>
            <a:r>
              <a:rPr lang="en-US" dirty="0" smtClean="0"/>
              <a:t>(</a:t>
            </a:r>
            <a:r>
              <a:rPr lang="en-US" i="1" dirty="0" smtClean="0"/>
              <a:t>x</a:t>
            </a:r>
            <a:r>
              <a:rPr lang="en-US" dirty="0" smtClean="0"/>
              <a:t>), and </a:t>
            </a:r>
            <a:r>
              <a:rPr lang="en-US" i="1" dirty="0" smtClean="0"/>
              <a:t>P</a:t>
            </a:r>
            <a:r>
              <a:rPr lang="en-US" dirty="0" smtClean="0"/>
              <a:t>(</a:t>
            </a:r>
            <a:r>
              <a:rPr lang="en-US" i="1" dirty="0" err="1" smtClean="0"/>
              <a:t>x|c</a:t>
            </a:r>
            <a:r>
              <a:rPr lang="en-US" dirty="0" smtClean="0"/>
              <a:t>). </a:t>
            </a:r>
          </a:p>
          <a:p>
            <a:r>
              <a:rPr lang="en-US" dirty="0" smtClean="0"/>
              <a:t>Naive Bayes classifier assumes that the effect of the value of a predictor (</a:t>
            </a:r>
            <a:r>
              <a:rPr lang="en-US" i="1" dirty="0" smtClean="0"/>
              <a:t>x</a:t>
            </a:r>
            <a:r>
              <a:rPr lang="en-US" dirty="0" smtClean="0"/>
              <a:t>) on a given class (</a:t>
            </a:r>
            <a:r>
              <a:rPr lang="en-US" i="1" dirty="0" smtClean="0"/>
              <a:t>c</a:t>
            </a:r>
            <a:r>
              <a:rPr lang="en-US" dirty="0" smtClean="0"/>
              <a:t>) is independent of the values of other predictors. </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pPr lvl="0"/>
            <a:r>
              <a:rPr lang="en-US" dirty="0" smtClean="0"/>
              <a:t>P(</a:t>
            </a:r>
            <a:r>
              <a:rPr lang="en-US" dirty="0" err="1" smtClean="0"/>
              <a:t>c|x</a:t>
            </a:r>
            <a:r>
              <a:rPr lang="en-US" dirty="0" smtClean="0"/>
              <a:t>) is the posterior probability of class (target) given predictor (attribute). </a:t>
            </a:r>
          </a:p>
          <a:p>
            <a:pPr lvl="0"/>
            <a:r>
              <a:rPr lang="en-US" dirty="0" smtClean="0"/>
              <a:t>P(c) is the prior probability of class. </a:t>
            </a:r>
          </a:p>
          <a:p>
            <a:pPr lvl="0"/>
            <a:r>
              <a:rPr lang="en-US" dirty="0" smtClean="0"/>
              <a:t>P(</a:t>
            </a:r>
            <a:r>
              <a:rPr lang="en-US" dirty="0" err="1" smtClean="0"/>
              <a:t>x|c</a:t>
            </a:r>
            <a:r>
              <a:rPr lang="en-US" dirty="0" smtClean="0"/>
              <a:t>) is the likelihood which is the probability of predictor given class. </a:t>
            </a:r>
          </a:p>
          <a:p>
            <a:r>
              <a:rPr lang="en-US" i="1" dirty="0" smtClean="0"/>
              <a:t>P</a:t>
            </a:r>
            <a:r>
              <a:rPr lang="en-US" dirty="0" smtClean="0"/>
              <a:t>(</a:t>
            </a:r>
            <a:r>
              <a:rPr lang="en-US" i="1" dirty="0" smtClean="0"/>
              <a:t>x</a:t>
            </a:r>
            <a:r>
              <a:rPr lang="en-US" dirty="0" smtClean="0"/>
              <a:t>) is the prior probability of predictor.</a:t>
            </a:r>
          </a:p>
          <a:p>
            <a:endParaRPr lang="en-US" dirty="0"/>
          </a:p>
        </p:txBody>
      </p:sp>
      <p:pic>
        <p:nvPicPr>
          <p:cNvPr id="5" name="Picture 4" descr="http://www.saedsayad.com/images/Bayes_rule.png"/>
          <p:cNvPicPr/>
          <p:nvPr/>
        </p:nvPicPr>
        <p:blipFill>
          <a:blip r:embed="rId2"/>
          <a:srcRect/>
          <a:stretch>
            <a:fillRect/>
          </a:stretch>
        </p:blipFill>
        <p:spPr bwMode="auto">
          <a:xfrm>
            <a:off x="685800" y="228600"/>
            <a:ext cx="7315200" cy="2667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Figure : Example of Naïve Bayes</a:t>
            </a:r>
            <a:endParaRPr lang="en-US" dirty="0"/>
          </a:p>
        </p:txBody>
      </p:sp>
      <p:sp>
        <p:nvSpPr>
          <p:cNvPr id="4" name="Title 3"/>
          <p:cNvSpPr>
            <a:spLocks noGrp="1"/>
          </p:cNvSpPr>
          <p:nvPr>
            <p:ph type="title"/>
          </p:nvPr>
        </p:nvSpPr>
        <p:spPr/>
        <p:txBody>
          <a:bodyPr/>
          <a:lstStyle/>
          <a:p>
            <a:r>
              <a:rPr lang="en-US" dirty="0" smtClean="0"/>
              <a:t>Example:</a:t>
            </a:r>
            <a:endParaRPr lang="en-US" dirty="0"/>
          </a:p>
        </p:txBody>
      </p:sp>
      <p:pic>
        <p:nvPicPr>
          <p:cNvPr id="5" name="Picture 4" descr="http://www.saedsayad.com/images/Bayes_3.png"/>
          <p:cNvPicPr/>
          <p:nvPr/>
        </p:nvPicPr>
        <p:blipFill>
          <a:blip r:embed="rId3"/>
          <a:srcRect/>
          <a:stretch>
            <a:fillRect/>
          </a:stretch>
        </p:blipFill>
        <p:spPr bwMode="auto">
          <a:xfrm>
            <a:off x="381000" y="1905000"/>
            <a:ext cx="8305800" cy="3657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077200" cy="667512"/>
          </a:xfrm>
        </p:spPr>
        <p:txBody>
          <a:bodyPr>
            <a:normAutofit fontScale="90000"/>
          </a:bodyPr>
          <a:lstStyle/>
          <a:p>
            <a:pPr algn="ctr"/>
            <a:r>
              <a:rPr lang="en-US" dirty="0" smtClean="0"/>
              <a:t>Text Classification by Naïve Bayes</a:t>
            </a:r>
            <a:endParaRPr lang="en-US" dirty="0"/>
          </a:p>
        </p:txBody>
      </p:sp>
      <p:pic>
        <p:nvPicPr>
          <p:cNvPr id="4" name="Content Placeholder 3" descr="nb.png"/>
          <p:cNvPicPr>
            <a:picLocks noGrp="1" noChangeAspect="1"/>
          </p:cNvPicPr>
          <p:nvPr>
            <p:ph idx="1"/>
          </p:nvPr>
        </p:nvPicPr>
        <p:blipFill>
          <a:blip r:embed="rId2"/>
          <a:stretch>
            <a:fillRect/>
          </a:stretch>
        </p:blipFill>
        <p:spPr>
          <a:xfrm>
            <a:off x="1524000" y="1447800"/>
            <a:ext cx="6248400" cy="48768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witter1.png"/>
          <p:cNvPicPr>
            <a:picLocks noGrp="1" noChangeAspect="1"/>
          </p:cNvPicPr>
          <p:nvPr>
            <p:ph idx="1"/>
          </p:nvPr>
        </p:nvPicPr>
        <p:blipFill>
          <a:blip r:embed="rId2"/>
          <a:stretch>
            <a:fillRect/>
          </a:stretch>
        </p:blipFill>
        <p:spPr>
          <a:xfrm>
            <a:off x="609601" y="533400"/>
            <a:ext cx="3505200" cy="3201511"/>
          </a:xfrm>
          <a:prstGeom prst="rect">
            <a:avLst/>
          </a:prstGeom>
        </p:spPr>
      </p:pic>
      <p:sp>
        <p:nvSpPr>
          <p:cNvPr id="7" name="Rectangle 6"/>
          <p:cNvSpPr/>
          <p:nvPr/>
        </p:nvSpPr>
        <p:spPr>
          <a:xfrm>
            <a:off x="609600" y="4419600"/>
            <a:ext cx="7620000" cy="461665"/>
          </a:xfrm>
          <a:prstGeom prst="rect">
            <a:avLst/>
          </a:prstGeom>
        </p:spPr>
        <p:txBody>
          <a:bodyPr wrap="square">
            <a:spAutoFit/>
          </a:bodyPr>
          <a:lstStyle/>
          <a:p>
            <a:pPr>
              <a:buNone/>
            </a:pPr>
            <a:r>
              <a:rPr lang="en-US" sz="2400" i="1" dirty="0" smtClean="0"/>
              <a:t>Every second, there are around 8,222 tweets  on Twitter.</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pPr lvl="0"/>
            <a:r>
              <a:rPr lang="en-US" dirty="0" smtClean="0"/>
              <a:t>We are taking live tweets from twitter and we are performing sentiment analysis on it . </a:t>
            </a:r>
          </a:p>
          <a:p>
            <a:pPr lvl="0"/>
            <a:r>
              <a:rPr lang="en-US" dirty="0" smtClean="0"/>
              <a:t>We have used various types of classifiers, and we have taken majority voting of these classifiers to predict more accurate results.</a:t>
            </a:r>
            <a:r>
              <a:rPr lang="en-US" b="1" dirty="0" smtClean="0"/>
              <a:t> </a:t>
            </a:r>
          </a:p>
          <a:p>
            <a:pPr lvl="0"/>
            <a:r>
              <a:rPr lang="en-US" dirty="0" smtClean="0"/>
              <a:t>We have used bar-graph to show the accuracy of the various classifiers .</a:t>
            </a:r>
          </a:p>
          <a:p>
            <a:pPr lvl="0"/>
            <a:r>
              <a:rPr lang="en-US" dirty="0" smtClean="0"/>
              <a:t>We have used live graph for better visualization of output.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descr="accuracy.png"/>
          <p:cNvPicPr>
            <a:picLocks noGrp="1" noChangeAspect="1"/>
          </p:cNvPicPr>
          <p:nvPr>
            <p:ph idx="1"/>
          </p:nvPr>
        </p:nvPicPr>
        <p:blipFill>
          <a:blip r:embed="rId2"/>
          <a:stretch>
            <a:fillRect/>
          </a:stretch>
        </p:blipFill>
        <p:spPr>
          <a:xfrm>
            <a:off x="1631003" y="1935163"/>
            <a:ext cx="5881993" cy="4389437"/>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dirty="0" smtClean="0"/>
              <a:t>Result:</a:t>
            </a:r>
            <a:endParaRPr lang="en-US" dirty="0"/>
          </a:p>
        </p:txBody>
      </p:sp>
      <p:pic>
        <p:nvPicPr>
          <p:cNvPr id="1026" name="Picture 2" descr="F:\figure_1.png"/>
          <p:cNvPicPr>
            <a:picLocks noChangeAspect="1" noChangeArrowheads="1"/>
          </p:cNvPicPr>
          <p:nvPr/>
        </p:nvPicPr>
        <p:blipFill>
          <a:blip r:embed="rId2"/>
          <a:srcRect/>
          <a:stretch>
            <a:fillRect/>
          </a:stretch>
        </p:blipFill>
        <p:spPr bwMode="auto">
          <a:xfrm>
            <a:off x="609600" y="1455456"/>
            <a:ext cx="7239000" cy="5402544"/>
          </a:xfrm>
          <a:prstGeom prst="rect">
            <a:avLst/>
          </a:prstGeom>
          <a:noFill/>
        </p:spPr>
      </p:pic>
      <p:pic>
        <p:nvPicPr>
          <p:cNvPr id="1027" name="Picture 3" descr="F:\phase II final\select.png"/>
          <p:cNvPicPr>
            <a:picLocks noChangeAspect="1" noChangeArrowheads="1"/>
          </p:cNvPicPr>
          <p:nvPr/>
        </p:nvPicPr>
        <p:blipFill>
          <a:blip r:embed="rId3"/>
          <a:srcRect/>
          <a:stretch>
            <a:fillRect/>
          </a:stretch>
        </p:blipFill>
        <p:spPr bwMode="auto">
          <a:xfrm>
            <a:off x="1143001" y="1969460"/>
            <a:ext cx="6095999" cy="4593263"/>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 Work</a:t>
            </a:r>
            <a:br>
              <a:rPr lang="en-US" dirty="0" smtClean="0"/>
            </a:br>
            <a:endParaRPr lang="en-US" dirty="0"/>
          </a:p>
        </p:txBody>
      </p:sp>
      <p:sp>
        <p:nvSpPr>
          <p:cNvPr id="3" name="Content Placeholder 2"/>
          <p:cNvSpPr>
            <a:spLocks noGrp="1"/>
          </p:cNvSpPr>
          <p:nvPr>
            <p:ph idx="1"/>
          </p:nvPr>
        </p:nvSpPr>
        <p:spPr/>
        <p:txBody>
          <a:bodyPr/>
          <a:lstStyle/>
          <a:p>
            <a:r>
              <a:rPr lang="en-US" dirty="0" smtClean="0"/>
              <a:t>The accuracy of the overall system can be improved.</a:t>
            </a:r>
          </a:p>
          <a:p>
            <a:r>
              <a:rPr lang="en-US" dirty="0" smtClean="0"/>
              <a:t> Need to take care of the bigram .</a:t>
            </a:r>
          </a:p>
          <a:p>
            <a:r>
              <a:rPr lang="en-US" dirty="0" smtClean="0"/>
              <a:t> Need to improve the performance of the word feature , so it can predict more accurately.</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Visualizing the sentiment trends and intensities on tweet.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pPr>
              <a:buNone/>
            </a:pPr>
            <a:r>
              <a:rPr lang="en-US" sz="1700" dirty="0" smtClean="0"/>
              <a:t>[1</a:t>
            </a:r>
            <a:r>
              <a:rPr lang="en-US" sz="1700" dirty="0" smtClean="0"/>
              <a:t>] B. J. Jansen, M. Zhang, K. </a:t>
            </a:r>
            <a:r>
              <a:rPr lang="en-US" sz="1700" dirty="0" err="1" smtClean="0"/>
              <a:t>Sobel</a:t>
            </a:r>
            <a:r>
              <a:rPr lang="en-US" sz="1700" dirty="0" smtClean="0"/>
              <a:t>, and A. </a:t>
            </a:r>
            <a:r>
              <a:rPr lang="en-US" sz="1700" dirty="0" err="1" smtClean="0"/>
              <a:t>Chowdury</a:t>
            </a:r>
            <a:r>
              <a:rPr lang="en-US" sz="1700" dirty="0" smtClean="0"/>
              <a:t>, “Twitter power: Tweets as</a:t>
            </a:r>
          </a:p>
          <a:p>
            <a:pPr>
              <a:buNone/>
            </a:pPr>
            <a:r>
              <a:rPr lang="en-US" sz="1700" dirty="0" smtClean="0"/>
              <a:t>electronic word of mouth,” Journal of the American society for information science</a:t>
            </a:r>
          </a:p>
          <a:p>
            <a:pPr>
              <a:buNone/>
            </a:pPr>
            <a:r>
              <a:rPr lang="en-US" sz="1700" dirty="0" smtClean="0"/>
              <a:t>and technology, vol. 60, no. 11, pp. 2169–2188, 2009.</a:t>
            </a:r>
          </a:p>
          <a:p>
            <a:pPr>
              <a:buNone/>
            </a:pPr>
            <a:r>
              <a:rPr lang="en-US" sz="1700" dirty="0" smtClean="0"/>
              <a:t>[2]</a:t>
            </a:r>
            <a:r>
              <a:rPr lang="en-US" sz="1700" dirty="0" err="1" smtClean="0"/>
              <a:t>J.Bollean</a:t>
            </a:r>
            <a:r>
              <a:rPr lang="en-US" sz="1700" dirty="0" smtClean="0"/>
              <a:t>, H. Mao and </a:t>
            </a:r>
            <a:r>
              <a:rPr lang="en-US" sz="1700" dirty="0" err="1" smtClean="0"/>
              <a:t>X.Zeng</a:t>
            </a:r>
            <a:r>
              <a:rPr lang="en-US" sz="1700" dirty="0" smtClean="0"/>
              <a:t> "Twitter mood predict the stock market," Journal of</a:t>
            </a:r>
          </a:p>
          <a:p>
            <a:pPr>
              <a:buNone/>
            </a:pPr>
            <a:r>
              <a:rPr lang="en-US" sz="1700" dirty="0" smtClean="0"/>
              <a:t>Computer Science , vol.2, no. 1 , pp. 1-8, 2011</a:t>
            </a:r>
          </a:p>
          <a:p>
            <a:pPr>
              <a:buNone/>
            </a:pPr>
            <a:r>
              <a:rPr lang="en-US" sz="1700" dirty="0" smtClean="0"/>
              <a:t>[3] A. </a:t>
            </a:r>
            <a:r>
              <a:rPr lang="en-US" sz="1700" dirty="0" err="1" smtClean="0"/>
              <a:t>Tumasjan</a:t>
            </a:r>
            <a:r>
              <a:rPr lang="en-US" sz="1700" dirty="0" smtClean="0"/>
              <a:t>, T. O. </a:t>
            </a:r>
            <a:r>
              <a:rPr lang="en-US" sz="1700" dirty="0" err="1" smtClean="0"/>
              <a:t>Sprenger</a:t>
            </a:r>
            <a:r>
              <a:rPr lang="en-US" sz="1700" dirty="0" smtClean="0"/>
              <a:t>, P. G. </a:t>
            </a:r>
            <a:r>
              <a:rPr lang="en-US" sz="1700" dirty="0" err="1" smtClean="0"/>
              <a:t>Sandner</a:t>
            </a:r>
            <a:r>
              <a:rPr lang="en-US" sz="1700" dirty="0" smtClean="0"/>
              <a:t>, and I. M. </a:t>
            </a:r>
            <a:r>
              <a:rPr lang="en-US" sz="1700" dirty="0" err="1" smtClean="0"/>
              <a:t>Welpe</a:t>
            </a:r>
            <a:r>
              <a:rPr lang="en-US" sz="1700" dirty="0" smtClean="0"/>
              <a:t>, “Predicting</a:t>
            </a:r>
          </a:p>
          <a:p>
            <a:pPr>
              <a:buNone/>
            </a:pPr>
            <a:r>
              <a:rPr lang="en-US" sz="1700" dirty="0" smtClean="0"/>
              <a:t>elections with twitter: What 140 characters reveal about political sentiment.”</a:t>
            </a:r>
          </a:p>
          <a:p>
            <a:pPr>
              <a:buNone/>
            </a:pPr>
            <a:r>
              <a:rPr lang="nl-NL" sz="1700" dirty="0" smtClean="0"/>
              <a:t>ICWSM, vol. 10, pp. 178–185, 2010</a:t>
            </a:r>
          </a:p>
          <a:p>
            <a:pPr>
              <a:buNone/>
            </a:pPr>
            <a:r>
              <a:rPr lang="en-US" sz="1700" dirty="0" smtClean="0"/>
              <a:t>[4] M. </a:t>
            </a:r>
            <a:r>
              <a:rPr lang="en-US" sz="1700" dirty="0" err="1" smtClean="0"/>
              <a:t>Thelwall</a:t>
            </a:r>
            <a:r>
              <a:rPr lang="en-US" sz="1700" dirty="0" smtClean="0"/>
              <a:t>, K. Buckley, and G. </a:t>
            </a:r>
            <a:r>
              <a:rPr lang="en-US" sz="1700" dirty="0" err="1" smtClean="0"/>
              <a:t>Paltoglou</a:t>
            </a:r>
            <a:r>
              <a:rPr lang="en-US" sz="1700" dirty="0" smtClean="0"/>
              <a:t>, “Sentiment in twitter events,” Journal</a:t>
            </a:r>
          </a:p>
          <a:p>
            <a:pPr>
              <a:buNone/>
            </a:pPr>
            <a:r>
              <a:rPr lang="en-US" sz="1700" dirty="0" smtClean="0"/>
              <a:t>of the American Society for Information Science and Technology, vol. 62, no. 2, pp.</a:t>
            </a:r>
          </a:p>
          <a:p>
            <a:pPr>
              <a:buNone/>
            </a:pPr>
            <a:r>
              <a:rPr lang="en-US" sz="1700" dirty="0" smtClean="0"/>
              <a:t>406–418, 2011.</a:t>
            </a:r>
          </a:p>
          <a:p>
            <a:pPr>
              <a:buNone/>
            </a:pPr>
            <a:r>
              <a:rPr lang="en-US" sz="1700" dirty="0" smtClean="0"/>
              <a:t>[5] A. </a:t>
            </a:r>
            <a:r>
              <a:rPr lang="en-US" sz="1700" dirty="0" err="1" smtClean="0"/>
              <a:t>Agarwal</a:t>
            </a:r>
            <a:r>
              <a:rPr lang="en-US" sz="1700" dirty="0" smtClean="0"/>
              <a:t>, B. </a:t>
            </a:r>
            <a:r>
              <a:rPr lang="en-US" sz="1700" dirty="0" err="1" smtClean="0"/>
              <a:t>Xie</a:t>
            </a:r>
            <a:r>
              <a:rPr lang="en-US" sz="1700" dirty="0" smtClean="0"/>
              <a:t>, I. </a:t>
            </a:r>
            <a:r>
              <a:rPr lang="en-US" sz="1700" dirty="0" err="1" smtClean="0"/>
              <a:t>Vovsha</a:t>
            </a:r>
            <a:r>
              <a:rPr lang="en-US" sz="1700" dirty="0" smtClean="0"/>
              <a:t>, O. </a:t>
            </a:r>
            <a:r>
              <a:rPr lang="en-US" sz="1700" dirty="0" err="1" smtClean="0"/>
              <a:t>Rambow</a:t>
            </a:r>
            <a:r>
              <a:rPr lang="en-US" sz="1700" dirty="0" smtClean="0"/>
              <a:t>, and R. </a:t>
            </a:r>
            <a:r>
              <a:rPr lang="en-US" sz="1700" dirty="0" err="1" smtClean="0"/>
              <a:t>Passonneau</a:t>
            </a:r>
            <a:r>
              <a:rPr lang="en-US" sz="1700" dirty="0" smtClean="0"/>
              <a:t>, “Sentiment</a:t>
            </a:r>
          </a:p>
          <a:p>
            <a:pPr>
              <a:buNone/>
            </a:pPr>
            <a:r>
              <a:rPr lang="en-US" sz="1700" dirty="0" smtClean="0"/>
              <a:t>analysis of twitter data,” in Proceedings of the Workshop on Languages in Social</a:t>
            </a:r>
          </a:p>
          <a:p>
            <a:pPr>
              <a:buNone/>
            </a:pPr>
            <a:r>
              <a:rPr lang="en-US" sz="1700" dirty="0" smtClean="0"/>
              <a:t>Media. Association for Computational Linguistics, 2011, pp. 30–38</a:t>
            </a:r>
            <a:endParaRPr lang="en-US" sz="17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hank you.jpg"/>
          <p:cNvPicPr>
            <a:picLocks noGrp="1" noChangeAspect="1"/>
          </p:cNvPicPr>
          <p:nvPr>
            <p:ph idx="1"/>
          </p:nvPr>
        </p:nvPicPr>
        <p:blipFill>
          <a:blip r:embed="rId2"/>
          <a:stretch>
            <a:fillRect/>
          </a:stretch>
        </p:blipFill>
        <p:spPr>
          <a:xfrm>
            <a:off x="1648763" y="1935163"/>
            <a:ext cx="5846473" cy="4389437"/>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valuation-datasets-for-twitter-sentiment-analysis-a-survey-and-a-new-dataset-the-stsgold-3-638 (1).jpg"/>
          <p:cNvPicPr>
            <a:picLocks noGrp="1" noChangeAspect="1"/>
          </p:cNvPicPr>
          <p:nvPr>
            <p:ph idx="1"/>
          </p:nvPr>
        </p:nvPicPr>
        <p:blipFill>
          <a:blip r:embed="rId2"/>
          <a:stretch>
            <a:fillRect/>
          </a:stretch>
        </p:blipFill>
        <p:spPr>
          <a:xfrm>
            <a:off x="-15315" y="-94386"/>
            <a:ext cx="9159315" cy="6952386"/>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i="1" dirty="0" smtClean="0"/>
              <a:t>Problem Statement </a:t>
            </a:r>
            <a:endParaRPr lang="en-US" dirty="0"/>
          </a:p>
        </p:txBody>
      </p:sp>
      <p:sp>
        <p:nvSpPr>
          <p:cNvPr id="3" name="Content Placeholder 2"/>
          <p:cNvSpPr>
            <a:spLocks noGrp="1"/>
          </p:cNvSpPr>
          <p:nvPr>
            <p:ph idx="1"/>
          </p:nvPr>
        </p:nvSpPr>
        <p:spPr>
          <a:xfrm>
            <a:off x="457200" y="1981200"/>
            <a:ext cx="8458200" cy="4572000"/>
          </a:xfrm>
        </p:spPr>
        <p:txBody>
          <a:bodyPr anchor="ctr">
            <a:normAutofit/>
          </a:bodyPr>
          <a:lstStyle/>
          <a:p>
            <a:pPr algn="just"/>
            <a:endParaRPr lang="en-US" dirty="0" smtClean="0"/>
          </a:p>
          <a:p>
            <a:pPr algn="just"/>
            <a:r>
              <a:rPr lang="en-US" dirty="0" smtClean="0"/>
              <a:t>The problem in sentiment analysis is classifying  the polarity of a given tweet at the feature/aspect level.</a:t>
            </a:r>
          </a:p>
          <a:p>
            <a:pPr algn="just">
              <a:buNone/>
            </a:pPr>
            <a:endParaRPr lang="en-US" dirty="0" smtClean="0"/>
          </a:p>
          <a:p>
            <a:pPr algn="just"/>
            <a:r>
              <a:rPr lang="en-US" dirty="0" smtClean="0"/>
              <a:t>Whether the expressed opinion in a document , a sentence or an entity feature/aspect is positive, negative or neutral.</a:t>
            </a:r>
          </a:p>
          <a:p>
            <a:pPr algn="just">
              <a:buNone/>
            </a:pPr>
            <a:endParaRPr lang="en-US" dirty="0" smtClean="0"/>
          </a:p>
          <a:p>
            <a:pPr algn="just">
              <a:buNone/>
            </a:pPr>
            <a:endParaRPr lang="en-US" dirty="0" smtClean="0"/>
          </a:p>
          <a:p>
            <a:pPr algn="just">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i="1" dirty="0" smtClean="0"/>
              <a:t>Introduction</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The booming Micro blog service, Twitter , attract more people to post their feelings and opinions on various topics.</a:t>
            </a:r>
          </a:p>
          <a:p>
            <a:r>
              <a:rPr lang="en-US" dirty="0" smtClean="0"/>
              <a:t>The posting of sentiment contents can not only give an emotional snapshot of the online world but also have potential commercial and sociological values.</a:t>
            </a:r>
          </a:p>
          <a:p>
            <a:r>
              <a:rPr lang="en-US" dirty="0"/>
              <a:t>However, facing the </a:t>
            </a:r>
            <a:r>
              <a:rPr lang="en-US" dirty="0" smtClean="0"/>
              <a:t>massive sentiment </a:t>
            </a:r>
            <a:r>
              <a:rPr lang="en-US" dirty="0"/>
              <a:t>tweets, it is hard for people to get overall </a:t>
            </a:r>
            <a:r>
              <a:rPr lang="en-US" dirty="0" smtClean="0"/>
              <a:t>impression without </a:t>
            </a:r>
            <a:r>
              <a:rPr lang="en-US" dirty="0"/>
              <a:t>automatic sentiment classification </a:t>
            </a:r>
            <a:r>
              <a:rPr lang="en-US" dirty="0" smtClean="0"/>
              <a:t>and analysis</a:t>
            </a:r>
            <a:r>
              <a:rPr lang="en-US" dirty="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i="1" dirty="0" smtClean="0"/>
              <a:t>Objective</a:t>
            </a:r>
            <a:r>
              <a:rPr lang="en-US" dirty="0" smtClean="0"/>
              <a:t> </a:t>
            </a:r>
            <a:endParaRPr lang="en-US" dirty="0"/>
          </a:p>
        </p:txBody>
      </p:sp>
      <p:sp>
        <p:nvSpPr>
          <p:cNvPr id="3" name="Content Placeholder 2"/>
          <p:cNvSpPr>
            <a:spLocks noGrp="1"/>
          </p:cNvSpPr>
          <p:nvPr>
            <p:ph idx="1"/>
          </p:nvPr>
        </p:nvSpPr>
        <p:spPr>
          <a:xfrm>
            <a:off x="457200" y="1905000"/>
            <a:ext cx="8229600" cy="4389120"/>
          </a:xfrm>
        </p:spPr>
        <p:txBody>
          <a:bodyPr anchor="ctr"/>
          <a:lstStyle/>
          <a:p>
            <a:r>
              <a:rPr lang="en-US" dirty="0" smtClean="0"/>
              <a:t>To implement an algorithm for automatic classification of text into positive ,negative .</a:t>
            </a:r>
          </a:p>
          <a:p>
            <a:r>
              <a:rPr lang="en-US" dirty="0" smtClean="0"/>
              <a:t>Sentimental Analysis to determine the attitude of  the mass is positive , negative  towards the subject of interest.</a:t>
            </a:r>
          </a:p>
          <a:p>
            <a:r>
              <a:rPr lang="en-US" dirty="0" smtClean="0"/>
              <a:t>Graphical representation of the sentiment in the form of Graph.</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lstStyle/>
          <a:p>
            <a:pPr algn="ctr"/>
            <a:r>
              <a:rPr lang="en-US" dirty="0" smtClean="0"/>
              <a:t>Proposed Work</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verview.png"/>
          <p:cNvPicPr>
            <a:picLocks noGrp="1" noChangeAspect="1"/>
          </p:cNvPicPr>
          <p:nvPr>
            <p:ph idx="1"/>
          </p:nvPr>
        </p:nvPicPr>
        <p:blipFill>
          <a:blip r:embed="rId2"/>
          <a:stretch>
            <a:fillRect/>
          </a:stretch>
        </p:blipFill>
        <p:spPr>
          <a:xfrm>
            <a:off x="0" y="0"/>
            <a:ext cx="9144000" cy="68580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1411</TotalTime>
  <Words>984</Words>
  <Application>Microsoft Office PowerPoint</Application>
  <PresentationFormat>On-screen Show (4:3)</PresentationFormat>
  <Paragraphs>168</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Slide 1</vt:lpstr>
      <vt:lpstr>Content</vt:lpstr>
      <vt:lpstr>Slide 3</vt:lpstr>
      <vt:lpstr>Slide 4</vt:lpstr>
      <vt:lpstr>Problem Statement </vt:lpstr>
      <vt:lpstr>Introduction </vt:lpstr>
      <vt:lpstr>Objective </vt:lpstr>
      <vt:lpstr>Proposed Work</vt:lpstr>
      <vt:lpstr>Slide 9</vt:lpstr>
      <vt:lpstr>Slide 10</vt:lpstr>
      <vt:lpstr>Tokenization</vt:lpstr>
      <vt:lpstr>Lowercase Conversion</vt:lpstr>
      <vt:lpstr>  Stop word removal</vt:lpstr>
      <vt:lpstr>Slide 14</vt:lpstr>
      <vt:lpstr>Slide 15</vt:lpstr>
      <vt:lpstr>1. DECISION TREE CLASSIFIER</vt:lpstr>
      <vt:lpstr>Decision Tree Introduction</vt:lpstr>
      <vt:lpstr>Decision Tree  Example</vt:lpstr>
      <vt:lpstr>Attribute Selection Measures </vt:lpstr>
      <vt:lpstr>The Decision tree algorithm</vt:lpstr>
      <vt:lpstr>Slide 21</vt:lpstr>
      <vt:lpstr>Slide 22</vt:lpstr>
      <vt:lpstr>Slide 23</vt:lpstr>
      <vt:lpstr>2.NAIVE BAYES CLASSIFIER</vt:lpstr>
      <vt:lpstr>Introduction to Naïve Bayes :</vt:lpstr>
      <vt:lpstr>How it works</vt:lpstr>
      <vt:lpstr>Slide 27</vt:lpstr>
      <vt:lpstr>Example:</vt:lpstr>
      <vt:lpstr>Text Classification by Naïve Bayes</vt:lpstr>
      <vt:lpstr>Implementation</vt:lpstr>
      <vt:lpstr>Result:</vt:lpstr>
      <vt:lpstr>Result:</vt:lpstr>
      <vt:lpstr>Future Work </vt:lpstr>
      <vt:lpstr>Concluding Remark</vt:lpstr>
      <vt:lpstr>References</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SENTIMENT CLASSIFICATION ON DYNAMIC TWEET USING TASC</dc:title>
  <dc:creator>Durgesh</dc:creator>
  <cp:lastModifiedBy>Indrasen</cp:lastModifiedBy>
  <cp:revision>190</cp:revision>
  <dcterms:created xsi:type="dcterms:W3CDTF">2016-09-22T04:05:23Z</dcterms:created>
  <dcterms:modified xsi:type="dcterms:W3CDTF">2017-05-18T06:24:16Z</dcterms:modified>
</cp:coreProperties>
</file>