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8" r:id="rId8"/>
    <p:sldId id="269" r:id="rId9"/>
    <p:sldId id="274" r:id="rId10"/>
    <p:sldId id="276" r:id="rId11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7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7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8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9397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06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8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2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9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7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0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3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259" y="300608"/>
            <a:ext cx="7035481" cy="242566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985" marR="5080" indent="-14604" algn="ctr">
              <a:lnSpc>
                <a:spcPts val="6230"/>
              </a:lnSpc>
              <a:spcBef>
                <a:spcPts val="315"/>
              </a:spcBef>
            </a:pPr>
            <a:r>
              <a:rPr lang="en-US" spc="-15"/>
              <a:t>Satellite </a:t>
            </a:r>
            <a:r>
              <a:rPr lang="en-US" spc="-10"/>
              <a:t>Image </a:t>
            </a:r>
            <a:r>
              <a:rPr lang="en-US" spc="-5"/>
              <a:t>Classification with</a:t>
            </a:r>
            <a:r>
              <a:rPr lang="en-US" spc="-105"/>
              <a:t> </a:t>
            </a:r>
            <a:r>
              <a:rPr lang="en-US" spc="-5"/>
              <a:t>Deep  Learning</a:t>
            </a:r>
            <a:endParaRPr lang="en-US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5385" y="2892926"/>
            <a:ext cx="606425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5">
                <a:solidFill>
                  <a:srgbClr val="ADADAD"/>
                </a:solidFill>
                <a:latin typeface="Arial"/>
                <a:cs typeface="Arial"/>
              </a:rPr>
              <a:t>Indrasena Kallam</a:t>
            </a:r>
            <a:endParaRPr lang="en-US" sz="2800" spc="-5">
              <a:latin typeface="Arial"/>
              <a:cs typeface="Arial"/>
            </a:endParaRPr>
          </a:p>
          <a:p>
            <a:pPr marL="8255" algn="ctr">
              <a:lnSpc>
                <a:spcPct val="100000"/>
              </a:lnSpc>
              <a:spcBef>
                <a:spcPts val="100"/>
              </a:spcBef>
            </a:pPr>
            <a:r>
              <a:rPr lang="en-US" sz="2800">
                <a:solidFill>
                  <a:srgbClr val="ADADAD"/>
                </a:solidFill>
                <a:latin typeface="Arial"/>
                <a:cs typeface="Arial"/>
              </a:rPr>
              <a:t>  </a:t>
            </a:r>
            <a:r>
              <a:rPr lang="en-US" sz="2800" spc="-10">
                <a:solidFill>
                  <a:srgbClr val="ADADAD"/>
                </a:solidFill>
                <a:latin typeface="Arial"/>
                <a:cs typeface="Arial"/>
              </a:rPr>
              <a:t>Springboard </a:t>
            </a:r>
            <a:r>
              <a:rPr lang="en-US" sz="2800" spc="-5">
                <a:solidFill>
                  <a:srgbClr val="ADADAD"/>
                </a:solidFill>
                <a:latin typeface="Arial"/>
                <a:cs typeface="Arial"/>
              </a:rPr>
              <a:t>Data </a:t>
            </a:r>
            <a:r>
              <a:rPr lang="en-US" sz="2800" spc="-10">
                <a:solidFill>
                  <a:srgbClr val="ADADAD"/>
                </a:solidFill>
                <a:latin typeface="Arial"/>
                <a:cs typeface="Arial"/>
              </a:rPr>
              <a:t>Science</a:t>
            </a:r>
            <a:r>
              <a:rPr lang="en-US" sz="2800" spc="-65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US" sz="2800" spc="-5">
                <a:solidFill>
                  <a:srgbClr val="ADADAD"/>
                </a:solidFill>
                <a:latin typeface="Arial"/>
                <a:cs typeface="Arial"/>
              </a:rPr>
              <a:t>Bootcamp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94927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Summary </a:t>
            </a:r>
            <a:r>
              <a:rPr sz="2800" spc="-5" dirty="0"/>
              <a:t>of</a:t>
            </a:r>
            <a:r>
              <a:rPr sz="2800" spc="-85" dirty="0"/>
              <a:t> </a:t>
            </a:r>
            <a:r>
              <a:rPr sz="2800" spc="-5" dirty="0"/>
              <a:t>Results</a:t>
            </a:r>
            <a:br>
              <a:rPr lang="en-US" sz="2800" spc="-5" dirty="0"/>
            </a:b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6800850" cy="127663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Applied Deep Learning with CNN to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classify satellite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image</a:t>
            </a:r>
            <a:r>
              <a:rPr sz="1800" spc="-8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tiles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Used DeepSat6 benchmarking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dataset</a:t>
            </a:r>
            <a:endParaRPr lang="en-US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Applied Baseline CNN to new NAIP</a:t>
            </a:r>
            <a:r>
              <a:rPr sz="1800" spc="-6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imagery</a:t>
            </a:r>
            <a:endParaRPr lang="en-US" sz="1800" spc="-5" dirty="0">
              <a:solidFill>
                <a:srgbClr val="ADADAD"/>
              </a:solidFill>
              <a:latin typeface="Arial"/>
              <a:cs typeface="Arial"/>
            </a:endParaRPr>
          </a:p>
          <a:p>
            <a:pPr marL="379095" indent="-367030">
              <a:spcBef>
                <a:spcPts val="254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Accuracy :Simple Baseline CNN </a:t>
            </a:r>
            <a:r>
              <a:rPr lang="en-US" sz="1800" dirty="0">
                <a:solidFill>
                  <a:srgbClr val="ADADAD"/>
                </a:solidFill>
                <a:latin typeface="Arial"/>
                <a:cs typeface="Arial"/>
              </a:rPr>
              <a:t>(99.2%</a:t>
            </a:r>
            <a:r>
              <a:rPr lang="en-US" sz="18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accuracy)</a:t>
            </a:r>
            <a:endParaRPr 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590550"/>
            <a:ext cx="21298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/>
              <a:t>Overview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965065" cy="3691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Satellite</a:t>
            </a:r>
            <a:r>
              <a:rPr lang="en-US" sz="18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images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Rapid growth in data</a:t>
            </a:r>
            <a:r>
              <a:rPr lang="en-US" sz="1800" spc="-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acquisition</a:t>
            </a:r>
            <a:endParaRPr lang="en-US"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Applications</a:t>
            </a:r>
            <a:endParaRPr lang="en-US" sz="1800" dirty="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z="1400" spc="-5" dirty="0">
                <a:solidFill>
                  <a:srgbClr val="ADADAD"/>
                </a:solidFill>
                <a:latin typeface="Arial"/>
                <a:cs typeface="Arial"/>
              </a:rPr>
              <a:t>Agriculture</a:t>
            </a:r>
            <a:endParaRPr lang="en-US" sz="1400" dirty="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z="1400" spc="-5" dirty="0">
                <a:solidFill>
                  <a:srgbClr val="ADADAD"/>
                </a:solidFill>
                <a:latin typeface="Arial"/>
                <a:cs typeface="Arial"/>
              </a:rPr>
              <a:t>Insurance</a:t>
            </a:r>
            <a:endParaRPr lang="en-US" sz="1400" dirty="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z="1400" spc="-5" dirty="0">
                <a:solidFill>
                  <a:srgbClr val="ADADAD"/>
                </a:solidFill>
                <a:latin typeface="Arial"/>
                <a:cs typeface="Arial"/>
              </a:rPr>
              <a:t>Disaster</a:t>
            </a:r>
            <a:r>
              <a:rPr lang="en-US" sz="14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ADADAD"/>
                </a:solidFill>
                <a:latin typeface="Arial"/>
                <a:cs typeface="Arial"/>
              </a:rPr>
              <a:t>Response</a:t>
            </a:r>
            <a:endParaRPr lang="en-US" sz="1400" dirty="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z="1400" spc="-5" dirty="0">
                <a:solidFill>
                  <a:srgbClr val="ADADAD"/>
                </a:solidFill>
                <a:latin typeface="Arial"/>
                <a:cs typeface="Arial"/>
              </a:rPr>
              <a:t>Land Use</a:t>
            </a:r>
            <a:r>
              <a:rPr lang="en-US" sz="14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ADADAD"/>
                </a:solidFill>
                <a:latin typeface="Arial"/>
                <a:cs typeface="Arial"/>
              </a:rPr>
              <a:t>Management</a:t>
            </a:r>
            <a:endParaRPr lang="en-US" sz="1400" dirty="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z="1400" spc="-5" dirty="0">
                <a:solidFill>
                  <a:srgbClr val="ADADAD"/>
                </a:solidFill>
                <a:latin typeface="Arial"/>
                <a:cs typeface="Arial"/>
              </a:rPr>
              <a:t>Environmental</a:t>
            </a:r>
            <a:r>
              <a:rPr lang="en-US" sz="14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ADADAD"/>
                </a:solidFill>
                <a:latin typeface="Arial"/>
                <a:cs typeface="Arial"/>
              </a:rPr>
              <a:t>Management</a:t>
            </a:r>
            <a:endParaRPr lang="en-US" sz="1400" dirty="0">
              <a:latin typeface="Arial"/>
              <a:cs typeface="Arial"/>
            </a:endParaRPr>
          </a:p>
          <a:p>
            <a:pPr marL="469900" marR="5080" indent="-367030">
              <a:lnSpc>
                <a:spcPts val="2480"/>
              </a:lnSpc>
              <a:spcBef>
                <a:spcPts val="7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Common use-case: </a:t>
            </a:r>
            <a:r>
              <a:rPr lang="en-US" sz="1800" dirty="0">
                <a:solidFill>
                  <a:srgbClr val="ADADAD"/>
                </a:solidFill>
                <a:latin typeface="Arial"/>
                <a:cs typeface="Arial"/>
              </a:rPr>
              <a:t>classify </a:t>
            </a: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land uses within  area of</a:t>
            </a:r>
            <a:r>
              <a:rPr lang="en-US" sz="18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ADADAD"/>
                </a:solidFill>
                <a:latin typeface="Arial"/>
                <a:cs typeface="Arial"/>
              </a:rPr>
              <a:t>interest</a:t>
            </a:r>
            <a:endParaRPr lang="en-US" spc="-5" dirty="0">
              <a:solidFill>
                <a:srgbClr val="ADADAD"/>
              </a:solidFill>
              <a:latin typeface="Arial"/>
              <a:cs typeface="Arial"/>
            </a:endParaRPr>
          </a:p>
          <a:p>
            <a:pPr marL="469900" marR="5080" indent="-367030">
              <a:lnSpc>
                <a:spcPts val="2480"/>
              </a:lnSpc>
              <a:spcBef>
                <a:spcPts val="7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>
                <a:solidFill>
                  <a:srgbClr val="ADADAD"/>
                </a:solidFill>
                <a:latin typeface="Arial"/>
                <a:cs typeface="Arial"/>
              </a:rPr>
              <a:t>Classification of land ,water, building, Barren lands etc.</a:t>
            </a:r>
          </a:p>
        </p:txBody>
      </p:sp>
      <p:sp>
        <p:nvSpPr>
          <p:cNvPr id="4" name="object 4"/>
          <p:cNvSpPr/>
          <p:nvPr/>
        </p:nvSpPr>
        <p:spPr>
          <a:xfrm>
            <a:off x="5863025" y="66400"/>
            <a:ext cx="2969275" cy="231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3035" y="2499324"/>
            <a:ext cx="2969264" cy="2315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6050" y="4883586"/>
            <a:ext cx="1648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>
                <a:solidFill>
                  <a:srgbClr val="F3F3F3"/>
                </a:solidFill>
                <a:latin typeface="Arial"/>
                <a:cs typeface="Arial"/>
              </a:rPr>
              <a:t>Screen </a:t>
            </a:r>
            <a:r>
              <a:rPr lang="en-US" sz="800">
                <a:solidFill>
                  <a:srgbClr val="F3F3F3"/>
                </a:solidFill>
                <a:latin typeface="Arial"/>
                <a:cs typeface="Arial"/>
              </a:rPr>
              <a:t>captures </a:t>
            </a:r>
            <a:r>
              <a:rPr lang="en-US" sz="800" spc="-5">
                <a:solidFill>
                  <a:srgbClr val="F3F3F3"/>
                </a:solidFill>
                <a:latin typeface="Arial"/>
                <a:cs typeface="Arial"/>
              </a:rPr>
              <a:t>from Google</a:t>
            </a:r>
            <a:r>
              <a:rPr lang="en-US" sz="800" spc="-85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lang="en-US" sz="800" spc="-5">
                <a:solidFill>
                  <a:srgbClr val="F3F3F3"/>
                </a:solidFill>
                <a:latin typeface="Arial"/>
                <a:cs typeface="Arial"/>
              </a:rPr>
              <a:t>Earth</a:t>
            </a:r>
            <a:endParaRPr lang="en-US"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4603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/>
              <a:t>Why Deep Learning?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67725" y="1216355"/>
            <a:ext cx="8176259" cy="318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Challenges: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Big</a:t>
            </a:r>
            <a:r>
              <a:rPr sz="1800" spc="-10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data</a:t>
            </a:r>
            <a:endParaRPr sz="1800" dirty="0">
              <a:latin typeface="Arial"/>
              <a:cs typeface="Arial"/>
            </a:endParaRPr>
          </a:p>
          <a:p>
            <a:pPr marL="12700" marR="4528185" indent="457200">
              <a:lnSpc>
                <a:spcPct val="187500"/>
              </a:lnSpc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Significant intra-class</a:t>
            </a:r>
            <a:r>
              <a:rPr sz="1800" spc="-9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variability 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Why Deep</a:t>
            </a:r>
            <a:r>
              <a:rPr sz="18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Learning?</a:t>
            </a:r>
            <a:endParaRPr sz="1800" dirty="0">
              <a:latin typeface="Arial"/>
              <a:cs typeface="Arial"/>
            </a:endParaRPr>
          </a:p>
          <a:p>
            <a:pPr marL="469900" marR="24765">
              <a:lnSpc>
                <a:spcPct val="114599"/>
              </a:lnSpc>
              <a:spcBef>
                <a:spcPts val="1575"/>
              </a:spcBef>
            </a:pP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Traditional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supervised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learning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methods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like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random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forest do not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scale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well  to big</a:t>
            </a:r>
            <a:r>
              <a:rPr sz="18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data.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CNNs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use the underlying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structure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in images for </a:t>
            </a:r>
            <a:r>
              <a:rPr sz="1800" dirty="0">
                <a:solidFill>
                  <a:srgbClr val="ADADAD"/>
                </a:solidFill>
                <a:latin typeface="Arial"/>
                <a:cs typeface="Arial"/>
              </a:rPr>
              <a:t>classification.</a:t>
            </a:r>
            <a:r>
              <a:rPr sz="1800" spc="42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Context.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62851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DeepSat-6 </a:t>
            </a:r>
            <a:r>
              <a:rPr lang="en-US" sz="2800" spc="-5" dirty="0"/>
              <a:t>Dataset</a:t>
            </a:r>
            <a:br>
              <a:rPr lang="en-US" sz="2800" spc="-5" dirty="0"/>
            </a:b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7372"/>
            <a:ext cx="7136765" cy="366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Labelled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satellite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imagery dataset, used for benchmarking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classification</a:t>
            </a:r>
            <a:r>
              <a:rPr sz="1600" spc="-7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models</a:t>
            </a:r>
            <a:endParaRPr sz="1600">
              <a:latin typeface="Arial"/>
              <a:cs typeface="Arial"/>
            </a:endParaRPr>
          </a:p>
          <a:p>
            <a:pPr marL="12700" marR="3797935">
              <a:lnSpc>
                <a:spcPct val="199200"/>
              </a:lnSpc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405,000 patches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sampled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from NAIP  No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spatial</a:t>
            </a:r>
            <a:r>
              <a:rPr sz="16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context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28x28 pixel</a:t>
            </a:r>
            <a:r>
              <a:rPr sz="16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tiles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1 meter</a:t>
            </a:r>
            <a:r>
              <a:rPr sz="16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resolution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4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bands:</a:t>
            </a:r>
            <a:r>
              <a:rPr sz="1600" spc="43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R,G,B,IR</a:t>
            </a:r>
            <a:endParaRPr sz="1600">
              <a:latin typeface="Arial"/>
              <a:cs typeface="Arial"/>
            </a:endParaRPr>
          </a:p>
          <a:p>
            <a:pPr marL="12700" marR="1304925">
              <a:lnSpc>
                <a:spcPct val="199200"/>
              </a:lnSpc>
            </a:pP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6 class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labels: building, barren land, tree, grassland,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road,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water  </a:t>
            </a:r>
            <a:r>
              <a:rPr sz="1600" spc="-10" dirty="0">
                <a:solidFill>
                  <a:srgbClr val="ADADAD"/>
                </a:solidFill>
                <a:latin typeface="Arial"/>
                <a:cs typeface="Arial"/>
              </a:rPr>
              <a:t>Training: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324,000 tiles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(80%), </a:t>
            </a:r>
            <a:r>
              <a:rPr sz="1600" spc="-40" dirty="0">
                <a:solidFill>
                  <a:srgbClr val="ADADAD"/>
                </a:solidFill>
                <a:latin typeface="Arial"/>
                <a:cs typeface="Arial"/>
              </a:rPr>
              <a:t>Test: </a:t>
            </a:r>
            <a:r>
              <a:rPr sz="1600" spc="-5" dirty="0">
                <a:solidFill>
                  <a:srgbClr val="ADADAD"/>
                </a:solidFill>
                <a:latin typeface="Arial"/>
                <a:cs typeface="Arial"/>
              </a:rPr>
              <a:t>81,000 tiles</a:t>
            </a:r>
            <a:r>
              <a:rPr sz="16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ADADAD"/>
                </a:solidFill>
                <a:latin typeface="Arial"/>
                <a:cs typeface="Arial"/>
              </a:rPr>
              <a:t>(20%)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1800" y="1591051"/>
            <a:ext cx="3272649" cy="2410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9492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Computer </a:t>
            </a:r>
            <a:r>
              <a:rPr sz="2800" spc="-15" dirty="0"/>
              <a:t>Vision</a:t>
            </a:r>
            <a:r>
              <a:rPr sz="2800" spc="-235" dirty="0"/>
              <a:t> </a:t>
            </a:r>
            <a:r>
              <a:rPr sz="2800" spc="-5" dirty="0"/>
              <a:t>A</a:t>
            </a:r>
            <a:r>
              <a:rPr lang="en-US" sz="2800" spc="-5" dirty="0"/>
              <a:t>pproach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162308"/>
            <a:ext cx="7311390" cy="31527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Basic</a:t>
            </a:r>
            <a:r>
              <a:rPr sz="1800" spc="-1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Architecture</a:t>
            </a:r>
            <a:endParaRPr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Convolutional</a:t>
            </a: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Base</a:t>
            </a:r>
            <a:endParaRPr sz="14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Dense</a:t>
            </a: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Classifier</a:t>
            </a:r>
            <a:endParaRPr sz="1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DADAD"/>
                </a:solidFill>
                <a:latin typeface="Arial"/>
                <a:cs typeface="Arial"/>
              </a:rPr>
              <a:t>Approaches</a:t>
            </a:r>
            <a:endParaRPr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Build and train CNN from</a:t>
            </a: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scratch</a:t>
            </a:r>
            <a:endParaRPr sz="14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Transfer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Learning</a:t>
            </a:r>
            <a:endParaRPr sz="1400" dirty="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Repurpose pre-trained CNN base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(VGG16,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Resnet)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+ custom</a:t>
            </a:r>
            <a:r>
              <a:rPr sz="1400" spc="-5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classifier</a:t>
            </a:r>
            <a:endParaRPr sz="1400" dirty="0">
              <a:latin typeface="Arial"/>
              <a:cs typeface="Arial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293495" algn="l"/>
                <a:tab pos="1294130" algn="l"/>
              </a:tabLst>
            </a:pP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Training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options:</a:t>
            </a:r>
            <a:endParaRPr sz="1400" dirty="0">
              <a:latin typeface="Arial"/>
              <a:cs typeface="Arial"/>
            </a:endParaRPr>
          </a:p>
          <a:p>
            <a:pPr marL="1750695" lvl="3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1750695" algn="l"/>
                <a:tab pos="1751330" algn="l"/>
              </a:tabLst>
            </a:pP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Apply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convolutional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base to dataset, fit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classifier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to numpy array</a:t>
            </a:r>
            <a:r>
              <a:rPr sz="1400" spc="-7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output</a:t>
            </a:r>
            <a:endParaRPr sz="1400" dirty="0">
              <a:latin typeface="Arial"/>
              <a:cs typeface="Arial"/>
            </a:endParaRPr>
          </a:p>
          <a:p>
            <a:pPr marL="1750695" lvl="3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1750695" algn="l"/>
                <a:tab pos="1751330" algn="l"/>
              </a:tabLst>
            </a:pPr>
            <a:r>
              <a:rPr sz="1400" spc="-5" dirty="0">
                <a:solidFill>
                  <a:srgbClr val="FFAB40"/>
                </a:solidFill>
                <a:latin typeface="Arial"/>
                <a:cs typeface="Arial"/>
              </a:rPr>
              <a:t>Attach </a:t>
            </a:r>
            <a:r>
              <a:rPr sz="1400" dirty="0">
                <a:solidFill>
                  <a:srgbClr val="FFAB40"/>
                </a:solidFill>
                <a:latin typeface="Arial"/>
                <a:cs typeface="Arial"/>
              </a:rPr>
              <a:t>classifier </a:t>
            </a:r>
            <a:r>
              <a:rPr sz="1400" spc="-5" dirty="0">
                <a:solidFill>
                  <a:srgbClr val="FFAB40"/>
                </a:solidFill>
                <a:latin typeface="Arial"/>
                <a:cs typeface="Arial"/>
              </a:rPr>
              <a:t>to frozen </a:t>
            </a:r>
            <a:r>
              <a:rPr sz="1400" dirty="0">
                <a:solidFill>
                  <a:srgbClr val="FFAB40"/>
                </a:solidFill>
                <a:latin typeface="Arial"/>
                <a:cs typeface="Arial"/>
              </a:rPr>
              <a:t>convolutional </a:t>
            </a:r>
            <a:r>
              <a:rPr sz="1400" spc="-5" dirty="0">
                <a:solidFill>
                  <a:srgbClr val="FFAB40"/>
                </a:solidFill>
                <a:latin typeface="Arial"/>
                <a:cs typeface="Arial"/>
              </a:rPr>
              <a:t>base, train </a:t>
            </a:r>
            <a:r>
              <a:rPr sz="1400" dirty="0">
                <a:solidFill>
                  <a:srgbClr val="FFAB40"/>
                </a:solidFill>
                <a:latin typeface="Arial"/>
                <a:cs typeface="Arial"/>
              </a:rPr>
              <a:t>classifier</a:t>
            </a:r>
            <a:r>
              <a:rPr sz="1400" spc="-55" dirty="0">
                <a:solidFill>
                  <a:srgbClr val="FFAB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AB40"/>
                </a:solidFill>
                <a:latin typeface="Arial"/>
                <a:cs typeface="Arial"/>
              </a:rPr>
              <a:t>model</a:t>
            </a:r>
            <a:endParaRPr sz="1400" dirty="0">
              <a:latin typeface="Arial"/>
              <a:cs typeface="Arial"/>
            </a:endParaRPr>
          </a:p>
          <a:p>
            <a:pPr marL="1750695" lvl="3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1750695" algn="l"/>
                <a:tab pos="1751330" algn="l"/>
              </a:tabLst>
            </a:pP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Like </a:t>
            </a:r>
            <a:r>
              <a:rPr sz="1400" spc="-20" dirty="0">
                <a:solidFill>
                  <a:srgbClr val="ADADAD"/>
                </a:solidFill>
                <a:latin typeface="Arial"/>
                <a:cs typeface="Arial"/>
              </a:rPr>
              <a:t>prior,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also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re-train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top layers of base</a:t>
            </a:r>
            <a:r>
              <a:rPr sz="14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(fine-tuning)</a:t>
            </a:r>
            <a:endParaRPr sz="1400" dirty="0">
              <a:latin typeface="Arial"/>
              <a:cs typeface="Arial"/>
            </a:endParaRPr>
          </a:p>
          <a:p>
            <a:pPr marL="1750695" lvl="3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1750695" algn="l"/>
                <a:tab pos="1751330" algn="l"/>
              </a:tabLst>
            </a:pP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Unfreeze base and </a:t>
            </a:r>
            <a:r>
              <a:rPr sz="1400" dirty="0">
                <a:solidFill>
                  <a:srgbClr val="ADADAD"/>
                </a:solidFill>
                <a:latin typeface="Arial"/>
                <a:cs typeface="Arial"/>
              </a:rPr>
              <a:t>retrain</a:t>
            </a:r>
            <a:r>
              <a:rPr sz="14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DADAD"/>
                </a:solidFill>
                <a:latin typeface="Arial"/>
                <a:cs typeface="Arial"/>
              </a:rPr>
              <a:t>entire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787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Baseline </a:t>
            </a:r>
            <a:r>
              <a:rPr sz="2800" spc="-5" dirty="0"/>
              <a:t>CNN </a:t>
            </a:r>
            <a:r>
              <a:rPr sz="2800" dirty="0"/>
              <a:t>-</a:t>
            </a:r>
            <a:r>
              <a:rPr sz="2800" spc="-240" dirty="0"/>
              <a:t> </a:t>
            </a:r>
            <a:r>
              <a:rPr sz="2800" spc="-5" dirty="0"/>
              <a:t>Architecture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192733"/>
            <a:ext cx="2773045" cy="29591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b="1" spc="-5" dirty="0">
                <a:solidFill>
                  <a:srgbClr val="ADADAD"/>
                </a:solidFill>
                <a:latin typeface="Arial"/>
                <a:cs typeface="Arial"/>
              </a:rPr>
              <a:t>Input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09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ImageDataGenerator</a:t>
            </a:r>
            <a:r>
              <a:rPr sz="1200" spc="-2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ADADAD"/>
                </a:solidFill>
                <a:latin typeface="Arial"/>
                <a:cs typeface="Arial"/>
              </a:rPr>
              <a:t>(train,val)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DADAD"/>
              </a:buClr>
              <a:buFont typeface="Arial"/>
              <a:buChar char="●"/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ADADAD"/>
                </a:solidFill>
                <a:latin typeface="Arial"/>
                <a:cs typeface="Arial"/>
              </a:rPr>
              <a:t>Convolutional</a:t>
            </a:r>
            <a:r>
              <a:rPr sz="1200" b="1" spc="-10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ADADAD"/>
                </a:solidFill>
                <a:latin typeface="Arial"/>
                <a:cs typeface="Arial"/>
              </a:rPr>
              <a:t>Base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solidFill>
                  <a:srgbClr val="ADADAD"/>
                </a:solidFill>
                <a:latin typeface="Arial"/>
                <a:cs typeface="Arial"/>
              </a:rPr>
              <a:t>Maxpooling -</a:t>
            </a:r>
            <a:r>
              <a:rPr sz="1200" spc="-1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downsampling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Relu </a:t>
            </a:r>
            <a:r>
              <a:rPr sz="1200" dirty="0">
                <a:solidFill>
                  <a:srgbClr val="ADADAD"/>
                </a:solidFill>
                <a:latin typeface="Arial"/>
                <a:cs typeface="Arial"/>
              </a:rPr>
              <a:t>-</a:t>
            </a:r>
            <a:r>
              <a:rPr sz="12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nonlinearity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Learns patterns at </a:t>
            </a:r>
            <a:r>
              <a:rPr sz="1200" spc="-10" dirty="0">
                <a:solidFill>
                  <a:srgbClr val="ADADAD"/>
                </a:solidFill>
                <a:latin typeface="Arial"/>
                <a:cs typeface="Arial"/>
              </a:rPr>
              <a:t>different</a:t>
            </a:r>
            <a:r>
              <a:rPr sz="1200" spc="-5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ADADAD"/>
                </a:solidFill>
                <a:latin typeface="Arial"/>
                <a:cs typeface="Arial"/>
              </a:rPr>
              <a:t>scales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Translation</a:t>
            </a:r>
            <a:r>
              <a:rPr sz="12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invariant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DADAD"/>
              </a:buClr>
              <a:buFont typeface="Arial"/>
              <a:buChar char="●"/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ADADAD"/>
                </a:solidFill>
                <a:latin typeface="Arial"/>
                <a:cs typeface="Arial"/>
              </a:rPr>
              <a:t>Dense</a:t>
            </a:r>
            <a:r>
              <a:rPr sz="1200" b="1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ADADAD"/>
                </a:solidFill>
                <a:latin typeface="Arial"/>
                <a:cs typeface="Arial"/>
              </a:rPr>
              <a:t>Classifier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Learn global</a:t>
            </a:r>
            <a:r>
              <a:rPr sz="1200" spc="-15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pattern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Softmax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Dropout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ADADAD"/>
                </a:solidFill>
                <a:latin typeface="Arial"/>
                <a:cs typeface="Arial"/>
              </a:rPr>
              <a:t>Output</a:t>
            </a:r>
            <a:r>
              <a:rPr sz="1200" spc="-10" dirty="0">
                <a:solidFill>
                  <a:srgbClr val="ADADA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ADADAD"/>
                </a:solidFill>
                <a:latin typeface="Arial"/>
                <a:cs typeface="Arial"/>
              </a:rPr>
              <a:t>classification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2225" y="1219162"/>
            <a:ext cx="5172900" cy="2705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CF0E57-F50F-466D-B8FD-CE4C229A3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593" y="480060"/>
            <a:ext cx="6021666" cy="2468883"/>
          </a:xfrm>
          <a:prstGeom prst="rect">
            <a:avLst/>
          </a:prstGeom>
          <a:effectLst/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687" y="3640759"/>
            <a:ext cx="6862012" cy="651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457200">
              <a:lnSpc>
                <a:spcPct val="90000"/>
              </a:lnSpc>
            </a:pPr>
            <a:r>
              <a:rPr lang="en-US" sz="2800" b="0" i="0" kern="1200" spc="-1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Baseline </a:t>
            </a:r>
            <a:r>
              <a:rPr lang="en-US" sz="2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- </a:t>
            </a:r>
            <a:r>
              <a:rPr lang="en-US" sz="2800" b="0" i="0" kern="1200" spc="-1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Training</a:t>
            </a:r>
            <a:r>
              <a:rPr lang="en-US" sz="2800" b="0" i="0" kern="1200" spc="-14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0" i="0" kern="1200" spc="-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Performance</a:t>
            </a:r>
            <a:endParaRPr lang="en-US" sz="2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7967" y="1085850"/>
            <a:ext cx="2500257" cy="2322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457200">
              <a:lnSpc>
                <a:spcPct val="90000"/>
              </a:lnSpc>
            </a:pPr>
            <a:r>
              <a:rPr lang="en-US" sz="2600" spc="-10"/>
              <a:t>Baseline </a:t>
            </a:r>
            <a:r>
              <a:rPr lang="en-US" sz="2600"/>
              <a:t>Model - </a:t>
            </a:r>
            <a:r>
              <a:rPr lang="en-US" sz="2600" spc="-85"/>
              <a:t>Test</a:t>
            </a:r>
            <a:r>
              <a:rPr lang="en-US" sz="2600" spc="-140"/>
              <a:t> </a:t>
            </a:r>
            <a:r>
              <a:rPr lang="en-US" sz="2600" spc="-5"/>
              <a:t>Performance</a:t>
            </a:r>
            <a:endParaRPr lang="en-US" sz="26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484639B-D130-4FDF-9889-EA88D8CC9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56983" y="-356983"/>
            <a:ext cx="5143500" cy="5857465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9D0CA7-48E2-47DF-A804-AE1A64F05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889" y="734759"/>
            <a:ext cx="2278761" cy="1496028"/>
          </a:xfrm>
          <a:prstGeom prst="rect">
            <a:avLst/>
          </a:prstGeom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71828D-8CFC-482C-BCD9-886B9D9041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126" y="796556"/>
            <a:ext cx="2278760" cy="1372435"/>
          </a:xfrm>
          <a:prstGeom prst="rect">
            <a:avLst/>
          </a:prstGeom>
          <a:effectLst/>
        </p:spPr>
      </p:pic>
      <p:sp>
        <p:nvSpPr>
          <p:cNvPr id="50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C0FFF8-ADBC-4C73-9649-33BFD6C066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385" y="2626020"/>
            <a:ext cx="3642007" cy="1993999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724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Apply Baseline </a:t>
            </a:r>
            <a:r>
              <a:rPr sz="2800" dirty="0"/>
              <a:t>Model </a:t>
            </a:r>
            <a:r>
              <a:rPr sz="2800" spc="-5" dirty="0"/>
              <a:t>to New</a:t>
            </a:r>
            <a:r>
              <a:rPr sz="2800" spc="-85" dirty="0"/>
              <a:t> </a:t>
            </a:r>
            <a:r>
              <a:rPr sz="2800" spc="-5" dirty="0"/>
              <a:t>Image</a:t>
            </a:r>
            <a:endParaRPr sz="2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899A47-75E6-4F98-858F-CC80806E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1201"/>
            <a:ext cx="5838503" cy="303847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</Words>
  <Application>Microsoft Office PowerPoint</Application>
  <PresentationFormat>On-screen Show (16:9)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Satellite Image Classification with Deep  Learning</vt:lpstr>
      <vt:lpstr>Overview</vt:lpstr>
      <vt:lpstr>Why Deep Learning?</vt:lpstr>
      <vt:lpstr>DeepSat-6 Dataset </vt:lpstr>
      <vt:lpstr>Computer Vision Approach</vt:lpstr>
      <vt:lpstr>Baseline CNN - Architecture</vt:lpstr>
      <vt:lpstr>Baseline Model - Training Performance</vt:lpstr>
      <vt:lpstr>Baseline Model - Test Performance</vt:lpstr>
      <vt:lpstr>Apply Baseline Model to New Image</vt:lpstr>
      <vt:lpstr>Summary of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Image Classification with Deep  Learning</dc:title>
  <dc:creator>Kallam, Indrasena Reddy</dc:creator>
  <cp:lastModifiedBy>Kallam, Indrasena Reddy</cp:lastModifiedBy>
  <cp:revision>2</cp:revision>
  <dcterms:created xsi:type="dcterms:W3CDTF">2020-07-10T07:24:25Z</dcterms:created>
  <dcterms:modified xsi:type="dcterms:W3CDTF">2020-07-10T07:35:46Z</dcterms:modified>
</cp:coreProperties>
</file>