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4" r:id="rId5"/>
    <p:sldId id="312" r:id="rId6"/>
    <p:sldId id="313" r:id="rId7"/>
    <p:sldId id="314" r:id="rId8"/>
    <p:sldId id="315" r:id="rId9"/>
    <p:sldId id="316" r:id="rId10"/>
    <p:sldId id="317" r:id="rId11"/>
    <p:sldId id="318" r:id="rId12"/>
    <p:sldId id="319"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6" d="100"/>
          <a:sy n="76"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id.wikipedia.org/wiki/Katalog_akses_daring_perpustakaan" TargetMode="External"/><Relationship Id="rId3" Type="http://schemas.openxmlformats.org/officeDocument/2006/relationships/notesSlide" Target="../notesSlides/notesSlide2.xml"/><Relationship Id="rId7" Type="http://schemas.openxmlformats.org/officeDocument/2006/relationships/hyperlink" Target="https://id.wikipedia.org/wiki/Sistem_Informasi_Perpustakaan_Oxford"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id.wikipedia.org/wiki/Amerika_Serikat" TargetMode="External"/><Relationship Id="rId5" Type="http://schemas.openxmlformats.org/officeDocument/2006/relationships/hyperlink" Target="https://id.wikipedia.org/wiki/OCLC" TargetMode="External"/><Relationship Id="rId4" Type="http://schemas.openxmlformats.org/officeDocument/2006/relationships/hyperlink" Target="https://id.wikipedia.org/wiki/Proquest" TargetMode="External"/><Relationship Id="rId9" Type="http://schemas.openxmlformats.org/officeDocument/2006/relationships/hyperlink" Target="https://id.wikipedia.org/wiki/IndoMAR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xmlns=""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xmlns="" id="{BF9FFE17-DE95-4821-ACC1-B90C954492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xmlns="" id="{03CF76AF-FF72-4430-A772-0584032902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1768082" y="1448814"/>
            <a:ext cx="8649738" cy="2859501"/>
          </a:xfrm>
        </p:spPr>
        <p:txBody>
          <a:bodyPr>
            <a:noAutofit/>
          </a:bodyPr>
          <a:lstStyle/>
          <a:p>
            <a:r>
              <a:rPr lang="en-US" sz="4400" dirty="0"/>
              <a:t>S</a:t>
            </a:r>
            <a:r>
              <a:rPr lang="id-ID" sz="4400" dirty="0"/>
              <a:t>istem informasi perpustakaan smpn 2</a:t>
            </a:r>
            <a:br>
              <a:rPr lang="id-ID" sz="4400" dirty="0"/>
            </a:br>
            <a:r>
              <a:rPr lang="id-ID" sz="4400" dirty="0"/>
              <a:t> wlingi berbasis web</a:t>
            </a:r>
            <a:endParaRPr lang="en-US" sz="4400" dirty="0"/>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1771130" y="3906982"/>
            <a:ext cx="8652788" cy="1403674"/>
          </a:xfrm>
        </p:spPr>
        <p:txBody>
          <a:bodyPr>
            <a:normAutofit fontScale="92500" lnSpcReduction="10000"/>
          </a:bodyPr>
          <a:lstStyle/>
          <a:p>
            <a:pPr algn="l">
              <a:spcAft>
                <a:spcPts val="600"/>
              </a:spcAft>
            </a:pPr>
            <a:r>
              <a:rPr lang="id-ID" b="1" dirty="0"/>
              <a:t>Indra Prayoga 		  20104410027</a:t>
            </a:r>
          </a:p>
          <a:p>
            <a:pPr algn="l">
              <a:spcAft>
                <a:spcPts val="600"/>
              </a:spcAft>
            </a:pPr>
            <a:r>
              <a:rPr lang="id-ID" b="1" dirty="0"/>
              <a:t> Pramudia Eka Ariansyah 20104410026</a:t>
            </a:r>
          </a:p>
          <a:p>
            <a:pPr algn="l">
              <a:spcAft>
                <a:spcPts val="600"/>
              </a:spcAft>
            </a:pPr>
            <a:r>
              <a:rPr lang="id-ID" b="1" dirty="0"/>
              <a:t> Zaenal 			  20104410028 </a:t>
            </a:r>
          </a:p>
          <a:p>
            <a:pPr algn="l">
              <a:spcAft>
                <a:spcPts val="600"/>
              </a:spcAft>
            </a:pPr>
            <a:r>
              <a:rPr lang="id-ID" b="1" dirty="0"/>
              <a:t>Bahrur Rochim 		  20104410013</a:t>
            </a:r>
            <a:endParaRPr lang="en-US" sz="1800" b="1" dirty="0"/>
          </a:p>
        </p:txBody>
      </p:sp>
      <p:sp>
        <p:nvSpPr>
          <p:cNvPr id="77" name="Rectangle 76">
            <a:extLst>
              <a:ext uri="{FF2B5EF4-FFF2-40B4-BE49-F238E27FC236}">
                <a16:creationId xmlns:a16="http://schemas.microsoft.com/office/drawing/2014/main" xmlns="" id="{0B1C8180-2FDD-4202-8C45-4057CB1AB2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xmlns="" id="{D6E86CC6-13EA-4A88-86AD-CF27BF52CC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F80B441-4F7D-4B40-8A13-FED03A1F3A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70C7FD1A-44B1-4E4C-B0C9-A8103DCCDCC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Desain</a:t>
            </a:r>
            <a:r>
              <a:rPr lang="en-US" dirty="0" smtClean="0"/>
              <a:t> Web</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64296" y="1704850"/>
            <a:ext cx="8705980" cy="4646164"/>
          </a:xfrm>
          <a:prstGeom prst="rect">
            <a:avLst/>
          </a:prstGeom>
        </p:spPr>
      </p:pic>
    </p:spTree>
    <p:extLst>
      <p:ext uri="{BB962C8B-B14F-4D97-AF65-F5344CB8AC3E}">
        <p14:creationId xmlns:p14="http://schemas.microsoft.com/office/powerpoint/2010/main" val="428027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47F5C-50EC-416A-AE8C-6F6BB4225673}"/>
              </a:ext>
            </a:extLst>
          </p:cNvPr>
          <p:cNvSpPr>
            <a:spLocks noGrp="1"/>
          </p:cNvSpPr>
          <p:nvPr>
            <p:ph type="title"/>
          </p:nvPr>
        </p:nvSpPr>
        <p:spPr>
          <a:xfrm>
            <a:off x="1066800" y="628165"/>
            <a:ext cx="10058400" cy="1450757"/>
          </a:xfrm>
        </p:spPr>
        <p:txBody>
          <a:bodyPr>
            <a:normAutofit/>
          </a:bodyPr>
          <a:lstStyle/>
          <a:p>
            <a:r>
              <a:rPr lang="id-ID" dirty="0"/>
              <a:t>Sistem Informasi Perpustakaan</a:t>
            </a:r>
            <a:endParaRPr lang="en-US" dirty="0"/>
          </a:p>
        </p:txBody>
      </p:sp>
      <p:sp>
        <p:nvSpPr>
          <p:cNvPr id="5" name="Content Placeholder 4">
            <a:extLst>
              <a:ext uri="{FF2B5EF4-FFF2-40B4-BE49-F238E27FC236}">
                <a16:creationId xmlns:a16="http://schemas.microsoft.com/office/drawing/2014/main" xmlns="" id="{C49D7C2A-8A7D-C6F6-0AA0-4D4C38619C23}"/>
              </a:ext>
            </a:extLst>
          </p:cNvPr>
          <p:cNvSpPr>
            <a:spLocks noGrp="1"/>
          </p:cNvSpPr>
          <p:nvPr>
            <p:ph idx="1"/>
          </p:nvPr>
        </p:nvSpPr>
        <p:spPr>
          <a:xfrm>
            <a:off x="1066800" y="2380211"/>
            <a:ext cx="10058400" cy="3849624"/>
          </a:xfrm>
        </p:spPr>
        <p:txBody>
          <a:bodyPr>
            <a:normAutofit/>
          </a:bodyPr>
          <a:lstStyle/>
          <a:p>
            <a:r>
              <a:rPr lang="id-ID" sz="1800" dirty="0">
                <a:latin typeface="Arial" panose="020B0604020202020204" pitchFamily="34" charset="0"/>
                <a:cs typeface="Arial" panose="020B0604020202020204" pitchFamily="34" charset="0"/>
              </a:rPr>
              <a:t>merupakan Sistem Informasi yang dipakai untuk mengelola data buku, artikel, jurnal dan majalah ilmiah, surat kabar, dokumen digital, thesis, laporan riset, microfilm, basis data konten digital (</a:t>
            </a:r>
            <a:r>
              <a:rPr lang="id-ID" sz="1800" dirty="0">
                <a:latin typeface="Arial" panose="020B0604020202020204" pitchFamily="34" charset="0"/>
                <a:cs typeface="Arial" panose="020B0604020202020204" pitchFamily="34" charset="0"/>
                <a:hlinkClick r:id="rId4" tooltip="Proquest">
                  <a:extLst>
                    <a:ext uri="{A12FA001-AC4F-418D-AE19-62706E023703}">
                      <ahyp:hlinkClr xmlns:ahyp="http://schemas.microsoft.com/office/drawing/2018/hyperlinkcolor" xmlns="" val="tx"/>
                    </a:ext>
                  </a:extLst>
                </a:hlinkClick>
              </a:rPr>
              <a:t>Proquest</a:t>
            </a:r>
            <a:r>
              <a:rPr lang="id-ID" sz="1800" dirty="0">
                <a:latin typeface="Arial" panose="020B0604020202020204" pitchFamily="34" charset="0"/>
                <a:cs typeface="Arial" panose="020B0604020202020204" pitchFamily="34" charset="0"/>
              </a:rPr>
              <a:t>, misalnya), dan semua bahan pustaka yang berada di sebuah perpustakaan. Sistem ini kadang-kadang dikenal sebagai eLibrary atau Perpustakaan Digital atau Sistem Informasi Perpustakaan berbasis Web yang banyak dipakai oleh perpustakaan di berbagai belahan dunia, seperti halnya </a:t>
            </a:r>
            <a:r>
              <a:rPr lang="id-ID" sz="1800" dirty="0">
                <a:latin typeface="Arial" panose="020B0604020202020204" pitchFamily="34" charset="0"/>
                <a:cs typeface="Arial" panose="020B0604020202020204" pitchFamily="34" charset="0"/>
                <a:hlinkClick r:id="rId5" tooltip="OCLC">
                  <a:extLst>
                    <a:ext uri="{A12FA001-AC4F-418D-AE19-62706E023703}">
                      <ahyp:hlinkClr xmlns:ahyp="http://schemas.microsoft.com/office/drawing/2018/hyperlinkcolor" xmlns="" val="tx"/>
                    </a:ext>
                  </a:extLst>
                </a:hlinkClick>
              </a:rPr>
              <a:t>OCLC</a:t>
            </a:r>
            <a:r>
              <a:rPr lang="id-ID" sz="1800" dirty="0">
                <a:latin typeface="Arial" panose="020B0604020202020204" pitchFamily="34" charset="0"/>
                <a:cs typeface="Arial" panose="020B0604020202020204" pitchFamily="34" charset="0"/>
              </a:rPr>
              <a:t> di </a:t>
            </a:r>
            <a:r>
              <a:rPr lang="id-ID" sz="1800" dirty="0">
                <a:latin typeface="Arial" panose="020B0604020202020204" pitchFamily="34" charset="0"/>
                <a:cs typeface="Arial" panose="020B0604020202020204" pitchFamily="34" charset="0"/>
                <a:hlinkClick r:id="rId6" tooltip="Amerika Serikat">
                  <a:extLst>
                    <a:ext uri="{A12FA001-AC4F-418D-AE19-62706E023703}">
                      <ahyp:hlinkClr xmlns:ahyp="http://schemas.microsoft.com/office/drawing/2018/hyperlinkcolor" xmlns="" val="tx"/>
                    </a:ext>
                  </a:extLst>
                </a:hlinkClick>
              </a:rPr>
              <a:t>Amerika Serikat</a:t>
            </a:r>
            <a:r>
              <a:rPr lang="id-ID" sz="1800" dirty="0">
                <a:latin typeface="Arial" panose="020B0604020202020204" pitchFamily="34" charset="0"/>
                <a:cs typeface="Arial" panose="020B0604020202020204" pitchFamily="34" charset="0"/>
              </a:rPr>
              <a:t>, </a:t>
            </a:r>
            <a:r>
              <a:rPr lang="id-ID" sz="1800" dirty="0">
                <a:latin typeface="Arial" panose="020B0604020202020204" pitchFamily="34" charset="0"/>
                <a:cs typeface="Arial" panose="020B0604020202020204" pitchFamily="34" charset="0"/>
                <a:hlinkClick r:id="rId7" tooltip="Sistem Informasi Perpustakaan Oxford">
                  <a:extLst>
                    <a:ext uri="{A12FA001-AC4F-418D-AE19-62706E023703}">
                      <ahyp:hlinkClr xmlns:ahyp="http://schemas.microsoft.com/office/drawing/2018/hyperlinkcolor" xmlns="" val="tx"/>
                    </a:ext>
                  </a:extLst>
                </a:hlinkClick>
              </a:rPr>
              <a:t>Sistem Informasi Perpustakaan Oxford</a:t>
            </a:r>
            <a:r>
              <a:rPr lang="id-ID" sz="1800" dirty="0">
                <a:latin typeface="Arial" panose="020B0604020202020204" pitchFamily="34" charset="0"/>
                <a:cs typeface="Arial" panose="020B0604020202020204" pitchFamily="34" charset="0"/>
              </a:rPr>
              <a:t> di Inggris, OPAC (</a:t>
            </a:r>
            <a:r>
              <a:rPr lang="id-ID" sz="1800" dirty="0">
                <a:latin typeface="Arial" panose="020B0604020202020204" pitchFamily="34" charset="0"/>
                <a:cs typeface="Arial" panose="020B0604020202020204" pitchFamily="34" charset="0"/>
                <a:hlinkClick r:id="rId8" tooltip="Katalog akses daring perpustakaan">
                  <a:extLst>
                    <a:ext uri="{A12FA001-AC4F-418D-AE19-62706E023703}">
                      <ahyp:hlinkClr xmlns:ahyp="http://schemas.microsoft.com/office/drawing/2018/hyperlinkcolor" xmlns="" val="tx"/>
                    </a:ext>
                  </a:extLst>
                </a:hlinkClick>
              </a:rPr>
              <a:t>Katalog akses daring perpustakaan</a:t>
            </a:r>
            <a:r>
              <a:rPr lang="id-ID" sz="1800" dirty="0">
                <a:latin typeface="Arial" panose="020B0604020202020204" pitchFamily="34" charset="0"/>
                <a:cs typeface="Arial" panose="020B0604020202020204" pitchFamily="34" charset="0"/>
              </a:rPr>
              <a:t> dan RUNNERS yang dipakai di Jepang, Sistem Informasi Perpustakaan berbasis </a:t>
            </a:r>
            <a:r>
              <a:rPr lang="id-ID" sz="1800" dirty="0">
                <a:latin typeface="Arial" panose="020B0604020202020204" pitchFamily="34" charset="0"/>
                <a:cs typeface="Arial" panose="020B0604020202020204" pitchFamily="34" charset="0"/>
                <a:hlinkClick r:id="rId9" tooltip="IndoMARC">
                  <a:extLst>
                    <a:ext uri="{A12FA001-AC4F-418D-AE19-62706E023703}">
                      <ahyp:hlinkClr xmlns:ahyp="http://schemas.microsoft.com/office/drawing/2018/hyperlinkcolor" xmlns="" val="tx"/>
                    </a:ext>
                  </a:extLst>
                </a:hlinkClick>
              </a:rPr>
              <a:t>IndoMARC</a:t>
            </a:r>
            <a:r>
              <a:rPr lang="id-ID" sz="1800" dirty="0">
                <a:latin typeface="Arial" panose="020B0604020202020204" pitchFamily="34" charset="0"/>
                <a:cs typeface="Arial" panose="020B0604020202020204" pitchFamily="34" charset="0"/>
              </a:rPr>
              <a:t> yang dipakai di Indonesia</a:t>
            </a:r>
          </a:p>
        </p:txBody>
      </p:sp>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4397B-D0FF-D480-E93A-AB9642E67FE6}"/>
              </a:ext>
            </a:extLst>
          </p:cNvPr>
          <p:cNvSpPr>
            <a:spLocks noGrp="1"/>
          </p:cNvSpPr>
          <p:nvPr>
            <p:ph type="title"/>
          </p:nvPr>
        </p:nvSpPr>
        <p:spPr/>
        <p:txBody>
          <a:bodyPr/>
          <a:lstStyle/>
          <a:p>
            <a:r>
              <a:rPr lang="id-ID" dirty="0"/>
              <a:t>METODE PENGEMBANG</a:t>
            </a:r>
          </a:p>
        </p:txBody>
      </p:sp>
      <p:sp>
        <p:nvSpPr>
          <p:cNvPr id="3" name="Content Placeholder 2">
            <a:extLst>
              <a:ext uri="{FF2B5EF4-FFF2-40B4-BE49-F238E27FC236}">
                <a16:creationId xmlns:a16="http://schemas.microsoft.com/office/drawing/2014/main" xmlns="" id="{4EC6477C-3F83-3449-1E15-0DEB74AB3C54}"/>
              </a:ext>
            </a:extLst>
          </p:cNvPr>
          <p:cNvSpPr>
            <a:spLocks noGrp="1"/>
          </p:cNvSpPr>
          <p:nvPr>
            <p:ph idx="1"/>
          </p:nvPr>
        </p:nvSpPr>
        <p:spPr>
          <a:xfrm>
            <a:off x="1066800" y="2629593"/>
            <a:ext cx="10058400" cy="3849624"/>
          </a:xfrm>
        </p:spPr>
        <p:txBody>
          <a:bodyPr>
            <a:normAutofit/>
          </a:bodyPr>
          <a:lstStyle/>
          <a:p>
            <a:r>
              <a:rPr lang="id-ID" sz="2000" dirty="0">
                <a:latin typeface="Arial" panose="020B0604020202020204" pitchFamily="34" charset="0"/>
                <a:cs typeface="Arial" panose="020B0604020202020204" pitchFamily="34" charset="0"/>
              </a:rPr>
              <a:t>Model waterfall adalah model klasik yang bersifat sistematis, berurutan dalam membangun software. Nama model ini sebenarnya adalah Linear Sequential Model dan sering disebut classic life cycle atau metode waterfall. Disebut waterfall karena tahap demi tahap yang dilalui harus menunggu selesainya tahap sebelumnya dan berjalan berurutan.</a:t>
            </a:r>
          </a:p>
        </p:txBody>
      </p:sp>
    </p:spTree>
    <p:extLst>
      <p:ext uri="{BB962C8B-B14F-4D97-AF65-F5344CB8AC3E}">
        <p14:creationId xmlns:p14="http://schemas.microsoft.com/office/powerpoint/2010/main" val="103725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89676-A830-F4B7-9E23-E10BBBFB8612}"/>
              </a:ext>
            </a:extLst>
          </p:cNvPr>
          <p:cNvSpPr>
            <a:spLocks noGrp="1"/>
          </p:cNvSpPr>
          <p:nvPr>
            <p:ph type="title"/>
          </p:nvPr>
        </p:nvSpPr>
        <p:spPr/>
        <p:txBody>
          <a:bodyPr/>
          <a:lstStyle/>
          <a:p>
            <a:r>
              <a:rPr lang="id-ID" sz="4000" dirty="0">
                <a:latin typeface="Arial" panose="020B0604020202020204" pitchFamily="34" charset="0"/>
                <a:cs typeface="Arial" panose="020B0604020202020204" pitchFamily="34" charset="0"/>
              </a:rPr>
              <a:t>Model waterfall</a:t>
            </a:r>
            <a:endParaRPr lang="id-ID" dirty="0"/>
          </a:p>
        </p:txBody>
      </p:sp>
      <p:sp>
        <p:nvSpPr>
          <p:cNvPr id="3" name="Content Placeholder 2">
            <a:extLst>
              <a:ext uri="{FF2B5EF4-FFF2-40B4-BE49-F238E27FC236}">
                <a16:creationId xmlns:a16="http://schemas.microsoft.com/office/drawing/2014/main" xmlns="" id="{5414FE9E-2D60-FFAA-3E2A-E4D863F27FFC}"/>
              </a:ext>
            </a:extLst>
          </p:cNvPr>
          <p:cNvSpPr>
            <a:spLocks noGrp="1"/>
          </p:cNvSpPr>
          <p:nvPr>
            <p:ph idx="1"/>
          </p:nvPr>
        </p:nvSpPr>
        <p:spPr>
          <a:xfrm>
            <a:off x="1066800" y="1745673"/>
            <a:ext cx="10058400" cy="4207071"/>
          </a:xfrm>
        </p:spPr>
        <p:txBody>
          <a:bodyPr>
            <a:normAutofit/>
          </a:bodyPr>
          <a:lstStyle/>
          <a:p>
            <a:r>
              <a:rPr lang="id-ID" sz="1600" dirty="0">
                <a:latin typeface="Arial" panose="020B0604020202020204" pitchFamily="34" charset="0"/>
                <a:cs typeface="Arial" panose="020B0604020202020204" pitchFamily="34" charset="0"/>
              </a:rPr>
              <a:t>1) Communication (Project Initiation &amp; Requirement Gathering) Menganalisa permasalahan yang dihadapi dan mengumpulkan data-data yang diperlukan seperti data anggota, data buku, data peminjaman buku, dan data pengembalian buku </a:t>
            </a:r>
          </a:p>
          <a:p>
            <a:r>
              <a:rPr lang="id-ID" sz="1600" dirty="0">
                <a:latin typeface="Arial" panose="020B0604020202020204" pitchFamily="34" charset="0"/>
                <a:cs typeface="Arial" panose="020B0604020202020204" pitchFamily="34" charset="0"/>
              </a:rPr>
              <a:t>2) Planning (Estimating, Scheduling, Tracking) Tahap berikutnya adalah tahapan perencanaan yang menjelaskan tentang estimasi tugas-tugas teknis yang dilakukan, resiko-resiko yang dapat terjadi, sumber daya yang diperlukan dalam membuat sistem, produk kerja yang ingin dihasilkan, penjadwalan kerja yang akan dilaksanakan dan tracking proses pengerjaan sistem. </a:t>
            </a:r>
          </a:p>
          <a:p>
            <a:r>
              <a:rPr lang="id-ID" sz="1600" dirty="0">
                <a:latin typeface="Arial" panose="020B0604020202020204" pitchFamily="34" charset="0"/>
                <a:cs typeface="Arial" panose="020B0604020202020204" pitchFamily="34" charset="0"/>
              </a:rPr>
              <a:t>3) Modeling (Analysis &amp; Design) Tahap desain sistem informasi perpustakaan berbasis web dalam perancangan ini menggunakan Entity Relationship Diagram (ERD), Struktur Navigasi berdasarkan hasil pengumpulan informasi dan analisa kebutuhan pengguna. ERD adalah bentuk paling awal dalam melakukan perancangan basis data relasional. Sedangkan Struktur Navigasi adalah gabungan dari struktur reprsentasi informsi situs web dan mekanisme link yang mendukung pengunjung untuk melakukan penjelajahan situs.</a:t>
            </a:r>
          </a:p>
        </p:txBody>
      </p:sp>
    </p:spTree>
    <p:extLst>
      <p:ext uri="{BB962C8B-B14F-4D97-AF65-F5344CB8AC3E}">
        <p14:creationId xmlns:p14="http://schemas.microsoft.com/office/powerpoint/2010/main" val="399961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44C87-63C8-4F49-028C-B361408BF492}"/>
              </a:ext>
            </a:extLst>
          </p:cNvPr>
          <p:cNvSpPr>
            <a:spLocks noGrp="1"/>
          </p:cNvSpPr>
          <p:nvPr>
            <p:ph type="title"/>
          </p:nvPr>
        </p:nvSpPr>
        <p:spPr/>
        <p:txBody>
          <a:bodyPr/>
          <a:lstStyle/>
          <a:p>
            <a:r>
              <a:rPr lang="id-ID" sz="4000" dirty="0">
                <a:latin typeface="Arial" panose="020B0604020202020204" pitchFamily="34" charset="0"/>
                <a:cs typeface="Arial" panose="020B0604020202020204" pitchFamily="34" charset="0"/>
              </a:rPr>
              <a:t>Model waterfall</a:t>
            </a:r>
            <a:endParaRPr lang="id-ID" dirty="0"/>
          </a:p>
        </p:txBody>
      </p:sp>
      <p:sp>
        <p:nvSpPr>
          <p:cNvPr id="3" name="Content Placeholder 2">
            <a:extLst>
              <a:ext uri="{FF2B5EF4-FFF2-40B4-BE49-F238E27FC236}">
                <a16:creationId xmlns:a16="http://schemas.microsoft.com/office/drawing/2014/main" xmlns="" id="{E6548969-8C1E-C202-84DB-E753D9DF39E1}"/>
              </a:ext>
            </a:extLst>
          </p:cNvPr>
          <p:cNvSpPr>
            <a:spLocks noGrp="1"/>
          </p:cNvSpPr>
          <p:nvPr>
            <p:ph idx="1"/>
          </p:nvPr>
        </p:nvSpPr>
        <p:spPr/>
        <p:txBody>
          <a:bodyPr>
            <a:normAutofit/>
          </a:bodyPr>
          <a:lstStyle/>
          <a:p>
            <a:r>
              <a:rPr lang="id-ID" sz="1600" dirty="0">
                <a:latin typeface="Arial" panose="020B0604020202020204" pitchFamily="34" charset="0"/>
                <a:cs typeface="Arial" panose="020B0604020202020204" pitchFamily="34" charset="0"/>
              </a:rPr>
              <a:t>4) Construction (Code &amp; Test) Desain harus ditranslasikan ke dalam program perangkat lunak. Hasil dari tahap ini adalah program komputer sesuai dengan desain yng sudah dibuat. Bahasa pemrograman yang digunakan dalam pembuatan sistem informasi perpustakaan ini adalah bahasa PHP dengan basis data MySQL. </a:t>
            </a:r>
          </a:p>
          <a:p>
            <a:endParaRPr lang="id-ID" sz="1600" dirty="0">
              <a:latin typeface="Arial" panose="020B0604020202020204" pitchFamily="34" charset="0"/>
              <a:cs typeface="Arial" panose="020B0604020202020204" pitchFamily="34" charset="0"/>
            </a:endParaRPr>
          </a:p>
          <a:p>
            <a:r>
              <a:rPr lang="id-ID" sz="1600" dirty="0">
                <a:latin typeface="Arial" panose="020B0604020202020204" pitchFamily="34" charset="0"/>
                <a:cs typeface="Arial" panose="020B0604020202020204" pitchFamily="34" charset="0"/>
              </a:rPr>
              <a:t>5) Deployment (Delivery, Support, Feedback) Pada tahapan ini sistem informasi perpustakaan dilakukan uji coba kepada user yaitu dalam penelitian ini SMP Negeri 2 Wlingi kemudian pemeliharaan sistem secara berkala, perbaikan sistem, evaluasi sistem.</a:t>
            </a:r>
          </a:p>
        </p:txBody>
      </p:sp>
    </p:spTree>
    <p:extLst>
      <p:ext uri="{BB962C8B-B14F-4D97-AF65-F5344CB8AC3E}">
        <p14:creationId xmlns:p14="http://schemas.microsoft.com/office/powerpoint/2010/main" val="279477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F0413-1848-4403-88F4-C2B58FE16F68}"/>
              </a:ext>
            </a:extLst>
          </p:cNvPr>
          <p:cNvSpPr>
            <a:spLocks noGrp="1"/>
          </p:cNvSpPr>
          <p:nvPr>
            <p:ph type="title"/>
          </p:nvPr>
        </p:nvSpPr>
        <p:spPr/>
        <p:txBody>
          <a:bodyPr/>
          <a:lstStyle/>
          <a:p>
            <a:r>
              <a:rPr lang="id-ID" dirty="0"/>
              <a:t>Teknik pengumpulan Data</a:t>
            </a:r>
          </a:p>
        </p:txBody>
      </p:sp>
      <p:sp>
        <p:nvSpPr>
          <p:cNvPr id="3" name="Content Placeholder 2">
            <a:extLst>
              <a:ext uri="{FF2B5EF4-FFF2-40B4-BE49-F238E27FC236}">
                <a16:creationId xmlns:a16="http://schemas.microsoft.com/office/drawing/2014/main" xmlns="" id="{2B0B6EDD-78A1-908E-09D1-0D54F2BA3E3A}"/>
              </a:ext>
            </a:extLst>
          </p:cNvPr>
          <p:cNvSpPr>
            <a:spLocks noGrp="1"/>
          </p:cNvSpPr>
          <p:nvPr>
            <p:ph idx="1"/>
          </p:nvPr>
        </p:nvSpPr>
        <p:spPr/>
        <p:txBody>
          <a:bodyPr>
            <a:normAutofit/>
          </a:bodyPr>
          <a:lstStyle/>
          <a:p>
            <a:r>
              <a:rPr lang="id-ID" sz="1800" dirty="0">
                <a:latin typeface="Arial" panose="020B0604020202020204" pitchFamily="34" charset="0"/>
                <a:cs typeface="Arial" panose="020B0604020202020204" pitchFamily="34" charset="0"/>
              </a:rPr>
              <a:t>1) Observasi Penulis melihat dan mengamati semua permasalahan di perpustakaan SMP Negeri 2 Wlingi untuk mengetahui untuk apa di buatkan sistem perpustakaan. </a:t>
            </a:r>
          </a:p>
          <a:p>
            <a:endParaRPr lang="id-ID" sz="1800" dirty="0">
              <a:latin typeface="Arial" panose="020B0604020202020204" pitchFamily="34" charset="0"/>
              <a:cs typeface="Arial" panose="020B0604020202020204" pitchFamily="34" charset="0"/>
            </a:endParaRPr>
          </a:p>
          <a:p>
            <a:r>
              <a:rPr lang="id-ID" sz="1800" dirty="0">
                <a:latin typeface="Arial" panose="020B0604020202020204" pitchFamily="34" charset="0"/>
                <a:cs typeface="Arial" panose="020B0604020202020204" pitchFamily="34" charset="0"/>
              </a:rPr>
              <a:t>2) Wawancara Penulis mengumpulkan data secara langsung dengan pengelola perpustakaan tentang penataan buku, permasalahan yang terjadi di SMP Negeri 2 Wlingi. </a:t>
            </a:r>
          </a:p>
          <a:p>
            <a:endParaRPr lang="id-ID" sz="1800" dirty="0">
              <a:latin typeface="Arial" panose="020B0604020202020204" pitchFamily="34" charset="0"/>
              <a:cs typeface="Arial" panose="020B0604020202020204" pitchFamily="34" charset="0"/>
            </a:endParaRPr>
          </a:p>
          <a:p>
            <a:r>
              <a:rPr lang="id-ID" sz="1800" dirty="0">
                <a:latin typeface="Arial" panose="020B0604020202020204" pitchFamily="34" charset="0"/>
                <a:cs typeface="Arial" panose="020B0604020202020204" pitchFamily="34" charset="0"/>
              </a:rPr>
              <a:t>3) Studi Pustaka Dalam metode ini penulis mengumpulkan dan memperoleh data dengan cara membaca dan mempelajari buku-buku referensi untuk mencari data-data dari sumber yang berhubungan dengan penulisan penelitian. </a:t>
            </a:r>
          </a:p>
        </p:txBody>
      </p:sp>
    </p:spTree>
    <p:extLst>
      <p:ext uri="{BB962C8B-B14F-4D97-AF65-F5344CB8AC3E}">
        <p14:creationId xmlns:p14="http://schemas.microsoft.com/office/powerpoint/2010/main" val="34611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45DAB-6FDD-7B47-3FCB-583BE6A9790D}"/>
              </a:ext>
            </a:extLst>
          </p:cNvPr>
          <p:cNvSpPr>
            <a:spLocks noGrp="1"/>
          </p:cNvSpPr>
          <p:nvPr>
            <p:ph type="title"/>
          </p:nvPr>
        </p:nvSpPr>
        <p:spPr/>
        <p:txBody>
          <a:bodyPr/>
          <a:lstStyle/>
          <a:p>
            <a:r>
              <a:rPr lang="id-ID" dirty="0"/>
              <a:t>Desain</a:t>
            </a:r>
          </a:p>
        </p:txBody>
      </p:sp>
      <p:pic>
        <p:nvPicPr>
          <p:cNvPr id="5" name="Content Placeholder 4">
            <a:extLst>
              <a:ext uri="{FF2B5EF4-FFF2-40B4-BE49-F238E27FC236}">
                <a16:creationId xmlns:a16="http://schemas.microsoft.com/office/drawing/2014/main" xmlns="" id="{0A834B51-BD10-CE53-C9EB-2B779EEDA504}"/>
              </a:ext>
            </a:extLst>
          </p:cNvPr>
          <p:cNvPicPr>
            <a:picLocks noGrp="1" noChangeAspect="1"/>
          </p:cNvPicPr>
          <p:nvPr>
            <p:ph idx="1"/>
          </p:nvPr>
        </p:nvPicPr>
        <p:blipFill rotWithShape="1">
          <a:blip r:embed="rId2"/>
          <a:srcRect l="41097" t="25255" r="19447" b="34437"/>
          <a:stretch/>
        </p:blipFill>
        <p:spPr>
          <a:xfrm>
            <a:off x="2826799" y="817420"/>
            <a:ext cx="7397383" cy="4248756"/>
          </a:xfrm>
        </p:spPr>
      </p:pic>
      <p:sp>
        <p:nvSpPr>
          <p:cNvPr id="7" name="TextBox 6">
            <a:extLst>
              <a:ext uri="{FF2B5EF4-FFF2-40B4-BE49-F238E27FC236}">
                <a16:creationId xmlns:a16="http://schemas.microsoft.com/office/drawing/2014/main" xmlns="" id="{E9CDBDAB-77DD-5246-167D-CBAD5F86A9DC}"/>
              </a:ext>
            </a:extLst>
          </p:cNvPr>
          <p:cNvSpPr txBox="1"/>
          <p:nvPr/>
        </p:nvSpPr>
        <p:spPr>
          <a:xfrm>
            <a:off x="928254" y="5241002"/>
            <a:ext cx="7397383" cy="923330"/>
          </a:xfrm>
          <a:prstGeom prst="rect">
            <a:avLst/>
          </a:prstGeom>
          <a:noFill/>
        </p:spPr>
        <p:txBody>
          <a:bodyPr wrap="square">
            <a:spAutoFit/>
          </a:bodyPr>
          <a:lstStyle/>
          <a:p>
            <a:r>
              <a:rPr lang="id-ID" dirty="0"/>
              <a:t>Dalam kasus ini ada dua entitas luar yang terlibat di dalam sistem yaitu: 	1. Anggota/Pengunjung perpustakaan </a:t>
            </a:r>
          </a:p>
          <a:p>
            <a:r>
              <a:rPr lang="id-ID" dirty="0"/>
              <a:t> 	2. Petugas perpustakaan</a:t>
            </a:r>
          </a:p>
        </p:txBody>
      </p:sp>
    </p:spTree>
    <p:extLst>
      <p:ext uri="{BB962C8B-B14F-4D97-AF65-F5344CB8AC3E}">
        <p14:creationId xmlns:p14="http://schemas.microsoft.com/office/powerpoint/2010/main" val="237748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C8CA47-572D-0A4A-6B4C-A01962403DA5}"/>
              </a:ext>
            </a:extLst>
          </p:cNvPr>
          <p:cNvSpPr>
            <a:spLocks noGrp="1"/>
          </p:cNvSpPr>
          <p:nvPr>
            <p:ph idx="1"/>
          </p:nvPr>
        </p:nvSpPr>
        <p:spPr>
          <a:xfrm>
            <a:off x="1066800" y="1717964"/>
            <a:ext cx="10058400" cy="5246162"/>
          </a:xfrm>
        </p:spPr>
        <p:txBody>
          <a:bodyPr>
            <a:normAutofit/>
          </a:bodyPr>
          <a:lstStyle/>
          <a:p>
            <a:pPr marL="0" indent="0">
              <a:buNone/>
            </a:pPr>
            <a:r>
              <a:rPr lang="id-ID" sz="2000" dirty="0">
                <a:latin typeface="Arial" panose="020B0604020202020204" pitchFamily="34" charset="0"/>
                <a:cs typeface="Arial" panose="020B0604020202020204" pitchFamily="34" charset="0"/>
              </a:rPr>
              <a:t>Anggota/Pengunjung</a:t>
            </a:r>
          </a:p>
          <a:p>
            <a:pPr marL="274320" lvl="1" indent="0">
              <a:buNone/>
            </a:pPr>
            <a:r>
              <a:rPr lang="id-ID" sz="2000" dirty="0">
                <a:latin typeface="Arial" panose="020B0604020202020204" pitchFamily="34" charset="0"/>
                <a:cs typeface="Arial" panose="020B0604020202020204" pitchFamily="34" charset="0"/>
              </a:rPr>
              <a:t> perpustakaan Anggota atau pengunjung perpustakaan dapat mencari buku pada aplikasi yang dibangun, oleh sebab itu entitas ini mengirim masukan (input) berupa data pencarian untuk proses pencarian data buku dan menerima keluaran (output) berupa data buku yang dicari. </a:t>
            </a:r>
          </a:p>
          <a:p>
            <a:pPr marL="274320" lvl="1" indent="0">
              <a:buNone/>
            </a:pPr>
            <a:endParaRPr lang="id-ID" sz="2000" dirty="0">
              <a:latin typeface="Arial" panose="020B0604020202020204" pitchFamily="34" charset="0"/>
              <a:cs typeface="Arial" panose="020B0604020202020204" pitchFamily="34" charset="0"/>
            </a:endParaRPr>
          </a:p>
          <a:p>
            <a:pPr marL="274320" lvl="1" indent="0">
              <a:buNone/>
            </a:pPr>
            <a:endParaRPr lang="id-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8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47152B-D71F-1B3D-FAB0-E948464DAF0A}"/>
              </a:ext>
            </a:extLst>
          </p:cNvPr>
          <p:cNvSpPr>
            <a:spLocks noGrp="1"/>
          </p:cNvSpPr>
          <p:nvPr>
            <p:ph idx="1"/>
          </p:nvPr>
        </p:nvSpPr>
        <p:spPr>
          <a:xfrm>
            <a:off x="1066800" y="415636"/>
            <a:ext cx="10058400" cy="6234546"/>
          </a:xfrm>
        </p:spPr>
        <p:txBody>
          <a:bodyPr>
            <a:normAutofit/>
          </a:bodyPr>
          <a:lstStyle/>
          <a:p>
            <a:pPr marL="274320" lvl="1" indent="0">
              <a:buNone/>
            </a:pPr>
            <a:r>
              <a:rPr lang="id-ID" sz="1600" dirty="0">
                <a:latin typeface="Arial" panose="020B0604020202020204" pitchFamily="34" charset="0"/>
                <a:cs typeface="Arial" panose="020B0604020202020204" pitchFamily="34" charset="0"/>
              </a:rPr>
              <a:t>Petugas Perpustakaan</a:t>
            </a:r>
          </a:p>
          <a:p>
            <a:pPr marL="274320" lvl="1" indent="0">
              <a:buNone/>
            </a:pPr>
            <a:r>
              <a:rPr lang="id-ID" sz="1600" dirty="0">
                <a:latin typeface="Arial" panose="020B0604020202020204" pitchFamily="34" charset="0"/>
                <a:cs typeface="Arial" panose="020B0604020202020204" pitchFamily="34" charset="0"/>
              </a:rPr>
              <a:t>Petugas perpustakaan merupakan entitas yang cukup banyak berinteraksi dengan sistem. Kegiatan yang bisa dilakukan diantaranya melakukan login, mencari buku, mengelola data buku, mencari peminjaman, mengelola data peminjaman, mencari anggota, mengelola data anggota, mencari petugas dan data mengelola petugas. </a:t>
            </a:r>
          </a:p>
          <a:p>
            <a:pPr marL="274320" lvl="1" indent="0">
              <a:buNone/>
            </a:pPr>
            <a:endParaRPr lang="id-ID" sz="1600" dirty="0">
              <a:latin typeface="Arial" panose="020B0604020202020204" pitchFamily="34" charset="0"/>
              <a:cs typeface="Arial" panose="020B0604020202020204" pitchFamily="34" charset="0"/>
            </a:endParaRPr>
          </a:p>
          <a:p>
            <a:pPr marL="274320" lvl="1" indent="0">
              <a:buNone/>
            </a:pPr>
            <a:r>
              <a:rPr lang="id-ID" sz="1600" dirty="0">
                <a:latin typeface="Arial" panose="020B0604020202020204" pitchFamily="34" charset="0"/>
                <a:cs typeface="Arial" panose="020B0604020202020204" pitchFamily="34" charset="0"/>
              </a:rPr>
              <a:t>Aliran data dikirim dari entitas petugas yang masuk ke dalam sistem adalah </a:t>
            </a:r>
          </a:p>
          <a:p>
            <a:pPr marL="274320" lvl="1" indent="0">
              <a:buNone/>
            </a:pPr>
            <a:r>
              <a:rPr lang="id-ID" sz="1600" dirty="0">
                <a:latin typeface="Arial" panose="020B0604020202020204" pitchFamily="34" charset="0"/>
                <a:cs typeface="Arial" panose="020B0604020202020204" pitchFamily="34" charset="0"/>
              </a:rPr>
              <a:t>▪ data login untuk proses login ke sistem </a:t>
            </a:r>
          </a:p>
          <a:p>
            <a:pPr marL="274320" lvl="1" indent="0">
              <a:buNone/>
            </a:pPr>
            <a:r>
              <a:rPr lang="id-ID" sz="1600" dirty="0">
                <a:latin typeface="Arial" panose="020B0604020202020204" pitchFamily="34" charset="0"/>
                <a:cs typeface="Arial" panose="020B0604020202020204" pitchFamily="34" charset="0"/>
              </a:rPr>
              <a:t>▪ data pencarian buku untuk proses pencarian dan pengelolaan buku </a:t>
            </a:r>
          </a:p>
          <a:p>
            <a:pPr marL="274320" lvl="1" indent="0">
              <a:buNone/>
            </a:pPr>
            <a:r>
              <a:rPr lang="id-ID" sz="1600" dirty="0">
                <a:latin typeface="Arial" panose="020B0604020202020204" pitchFamily="34" charset="0"/>
                <a:cs typeface="Arial" panose="020B0604020202020204" pitchFamily="34" charset="0"/>
              </a:rPr>
              <a:t>▪ data peminjaman untuk proses pencarian dan pengelolaan data peminjaman </a:t>
            </a:r>
          </a:p>
          <a:p>
            <a:pPr marL="274320" lvl="1" indent="0">
              <a:buNone/>
            </a:pPr>
            <a:r>
              <a:rPr lang="id-ID" sz="1600" dirty="0">
                <a:latin typeface="Arial" panose="020B0604020202020204" pitchFamily="34" charset="0"/>
                <a:cs typeface="Arial" panose="020B0604020202020204" pitchFamily="34" charset="0"/>
              </a:rPr>
              <a:t>▪ data anggota untuk proses pencarian dan pengelolaan data anggota</a:t>
            </a:r>
          </a:p>
          <a:p>
            <a:pPr marL="274320" lvl="1" indent="0">
              <a:buNone/>
            </a:pPr>
            <a:r>
              <a:rPr lang="id-ID" sz="1600" dirty="0">
                <a:latin typeface="Arial" panose="020B0604020202020204" pitchFamily="34" charset="0"/>
                <a:cs typeface="Arial" panose="020B0604020202020204" pitchFamily="34" charset="0"/>
              </a:rPr>
              <a:t> ▪ data petugas untuk proses pencarian dan pengelolaan data petugas.</a:t>
            </a:r>
          </a:p>
          <a:p>
            <a:pPr marL="274320" lvl="1" indent="0">
              <a:buNone/>
            </a:pPr>
            <a:endParaRPr lang="id-ID" sz="1600" dirty="0">
              <a:latin typeface="Arial" panose="020B0604020202020204" pitchFamily="34" charset="0"/>
              <a:cs typeface="Arial" panose="020B0604020202020204" pitchFamily="34" charset="0"/>
            </a:endParaRPr>
          </a:p>
          <a:p>
            <a:r>
              <a:rPr lang="id-ID" sz="1600" dirty="0">
                <a:latin typeface="Arial" panose="020B0604020202020204" pitchFamily="34" charset="0"/>
                <a:cs typeface="Arial" panose="020B0604020202020204" pitchFamily="34" charset="0"/>
              </a:rPr>
              <a:t>Dari masukan yang diterima oleh sistem, selanjutnya aliran data yang keluar dari sistem ke petugas adalah ▪ Pesan login/logout dari proses login/logout </a:t>
            </a:r>
          </a:p>
          <a:p>
            <a:r>
              <a:rPr lang="id-ID" sz="1600" dirty="0">
                <a:latin typeface="Arial" panose="020B0604020202020204" pitchFamily="34" charset="0"/>
                <a:cs typeface="Arial" panose="020B0604020202020204" pitchFamily="34" charset="0"/>
              </a:rPr>
              <a:t>▪ data buku dari proses pencarian dan pengelolaan buku </a:t>
            </a:r>
          </a:p>
          <a:p>
            <a:r>
              <a:rPr lang="id-ID" sz="1600" dirty="0">
                <a:latin typeface="Arial" panose="020B0604020202020204" pitchFamily="34" charset="0"/>
                <a:cs typeface="Arial" panose="020B0604020202020204" pitchFamily="34" charset="0"/>
              </a:rPr>
              <a:t>▪ data peminjaman dari proses pencarian dan pengelolaan data peminjaman </a:t>
            </a:r>
          </a:p>
          <a:p>
            <a:r>
              <a:rPr lang="id-ID" sz="1600" dirty="0">
                <a:latin typeface="Arial" panose="020B0604020202020204" pitchFamily="34" charset="0"/>
                <a:cs typeface="Arial" panose="020B0604020202020204" pitchFamily="34" charset="0"/>
              </a:rPr>
              <a:t>▪ data anggota dari proses pencarian dan pengelolaan data anggota </a:t>
            </a:r>
          </a:p>
          <a:p>
            <a:r>
              <a:rPr lang="id-ID" sz="1600" dirty="0">
                <a:latin typeface="Arial" panose="020B0604020202020204" pitchFamily="34" charset="0"/>
                <a:cs typeface="Arial" panose="020B0604020202020204" pitchFamily="34" charset="0"/>
              </a:rPr>
              <a:t>▪ data petugas dari proses pencarian dan pengelolaan data petugas.</a:t>
            </a:r>
          </a:p>
        </p:txBody>
      </p:sp>
    </p:spTree>
    <p:extLst>
      <p:ext uri="{BB962C8B-B14F-4D97-AF65-F5344CB8AC3E}">
        <p14:creationId xmlns:p14="http://schemas.microsoft.com/office/powerpoint/2010/main" val="3676857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{5644C133-F51D-4550-AE32-8F263889F787}tf11531919_win32</Template>
  <TotalTime>26</TotalTime>
  <Words>634</Words>
  <Application>Microsoft Office PowerPoint</Application>
  <PresentationFormat>Widescreen</PresentationFormat>
  <Paragraphs>46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Garamond</vt:lpstr>
      <vt:lpstr>SavonVTI</vt:lpstr>
      <vt:lpstr>Sistem informasi perpustakaan smpn 2  wlingi berbasis web</vt:lpstr>
      <vt:lpstr>Sistem Informasi Perpustakaan</vt:lpstr>
      <vt:lpstr>METODE PENGEMBANG</vt:lpstr>
      <vt:lpstr>Model waterfall</vt:lpstr>
      <vt:lpstr>Model waterfall</vt:lpstr>
      <vt:lpstr>Teknik pengumpulan Data</vt:lpstr>
      <vt:lpstr>Desain</vt:lpstr>
      <vt:lpstr>PowerPoint Presentation</vt:lpstr>
      <vt:lpstr>PowerPoint Presentation</vt:lpstr>
      <vt:lpstr>Desain Web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perpustakaan smpn 2  wlingi berbasis web</dc:title>
  <dc:creator>ASUS</dc:creator>
  <cp:lastModifiedBy>USER</cp:lastModifiedBy>
  <cp:revision>2</cp:revision>
  <dcterms:created xsi:type="dcterms:W3CDTF">2022-05-24T03:01:44Z</dcterms:created>
  <dcterms:modified xsi:type="dcterms:W3CDTF">2022-05-24T19:09:32Z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