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0"/>
  </p:notesMasterIdLst>
  <p:sldIdLst>
    <p:sldId id="256" r:id="rId2"/>
    <p:sldId id="261" r:id="rId3"/>
    <p:sldId id="262" r:id="rId4"/>
    <p:sldId id="257" r:id="rId5"/>
    <p:sldId id="264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EE542-C28D-4404-82CD-E9A68645E5E2}" type="datetimeFigureOut">
              <a:rPr lang="lt-LT" smtClean="0"/>
              <a:t>2024-07-31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AA9C1-AAAE-4F58-B2BA-5A39C0848763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7050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AA9C1-AAAE-4F58-B2BA-5A39C0848763}" type="slidenum">
              <a:rPr lang="lt-LT" smtClean="0"/>
              <a:t>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86554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AA9C1-AAAE-4F58-B2BA-5A39C0848763}" type="slidenum">
              <a:rPr lang="lt-LT" smtClean="0"/>
              <a:t>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9395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AB3E-195B-4ACD-AE67-77893B8A1CBB}" type="datetimeFigureOut">
              <a:rPr lang="lt-LT" smtClean="0"/>
              <a:t>2024-07-31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86E2-D4A7-4D66-8F7F-43C0C1411D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7397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AB3E-195B-4ACD-AE67-77893B8A1CBB}" type="datetimeFigureOut">
              <a:rPr lang="lt-LT" smtClean="0"/>
              <a:t>2024-07-31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86E2-D4A7-4D66-8F7F-43C0C1411D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5774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AB3E-195B-4ACD-AE67-77893B8A1CBB}" type="datetimeFigureOut">
              <a:rPr lang="lt-LT" smtClean="0"/>
              <a:t>2024-07-31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86E2-D4A7-4D66-8F7F-43C0C1411DE9}" type="slidenum">
              <a:rPr lang="lt-LT" smtClean="0"/>
              <a:t>‹#›</a:t>
            </a:fld>
            <a:endParaRPr lang="lt-L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568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AB3E-195B-4ACD-AE67-77893B8A1CBB}" type="datetimeFigureOut">
              <a:rPr lang="lt-LT" smtClean="0"/>
              <a:t>2024-07-31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86E2-D4A7-4D66-8F7F-43C0C1411D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22979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AB3E-195B-4ACD-AE67-77893B8A1CBB}" type="datetimeFigureOut">
              <a:rPr lang="lt-LT" smtClean="0"/>
              <a:t>2024-07-31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86E2-D4A7-4D66-8F7F-43C0C1411DE9}" type="slidenum">
              <a:rPr lang="lt-LT" smtClean="0"/>
              <a:t>‹#›</a:t>
            </a:fld>
            <a:endParaRPr lang="lt-L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1320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AB3E-195B-4ACD-AE67-77893B8A1CBB}" type="datetimeFigureOut">
              <a:rPr lang="lt-LT" smtClean="0"/>
              <a:t>2024-07-31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86E2-D4A7-4D66-8F7F-43C0C1411D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32106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AB3E-195B-4ACD-AE67-77893B8A1CBB}" type="datetimeFigureOut">
              <a:rPr lang="lt-LT" smtClean="0"/>
              <a:t>2024-07-31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86E2-D4A7-4D66-8F7F-43C0C1411D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8158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AB3E-195B-4ACD-AE67-77893B8A1CBB}" type="datetimeFigureOut">
              <a:rPr lang="lt-LT" smtClean="0"/>
              <a:t>2024-07-31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86E2-D4A7-4D66-8F7F-43C0C1411D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3133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AB3E-195B-4ACD-AE67-77893B8A1CBB}" type="datetimeFigureOut">
              <a:rPr lang="lt-LT" smtClean="0"/>
              <a:t>2024-07-31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86E2-D4A7-4D66-8F7F-43C0C1411D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4390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AB3E-195B-4ACD-AE67-77893B8A1CBB}" type="datetimeFigureOut">
              <a:rPr lang="lt-LT" smtClean="0"/>
              <a:t>2024-07-31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86E2-D4A7-4D66-8F7F-43C0C1411D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1290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AB3E-195B-4ACD-AE67-77893B8A1CBB}" type="datetimeFigureOut">
              <a:rPr lang="lt-LT" smtClean="0"/>
              <a:t>2024-07-31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86E2-D4A7-4D66-8F7F-43C0C1411D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3332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AB3E-195B-4ACD-AE67-77893B8A1CBB}" type="datetimeFigureOut">
              <a:rPr lang="lt-LT" smtClean="0"/>
              <a:t>2024-07-31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86E2-D4A7-4D66-8F7F-43C0C1411D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3276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AB3E-195B-4ACD-AE67-77893B8A1CBB}" type="datetimeFigureOut">
              <a:rPr lang="lt-LT" smtClean="0"/>
              <a:t>2024-07-31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86E2-D4A7-4D66-8F7F-43C0C1411D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791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AB3E-195B-4ACD-AE67-77893B8A1CBB}" type="datetimeFigureOut">
              <a:rPr lang="lt-LT" smtClean="0"/>
              <a:t>2024-07-31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86E2-D4A7-4D66-8F7F-43C0C1411D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4119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AB3E-195B-4ACD-AE67-77893B8A1CBB}" type="datetimeFigureOut">
              <a:rPr lang="lt-LT" smtClean="0"/>
              <a:t>2024-07-31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86E2-D4A7-4D66-8F7F-43C0C1411D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6115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AB3E-195B-4ACD-AE67-77893B8A1CBB}" type="datetimeFigureOut">
              <a:rPr lang="lt-LT" smtClean="0"/>
              <a:t>2024-07-31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C86E2-D4A7-4D66-8F7F-43C0C1411D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1734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3AB3E-195B-4ACD-AE67-77893B8A1CBB}" type="datetimeFigureOut">
              <a:rPr lang="lt-LT" smtClean="0"/>
              <a:t>2024-07-31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BC86E2-D4A7-4D66-8F7F-43C0C1411DE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241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c.europa.eu/eurostat/statistics-explained/index.php/Glossary:Harmonised_index_of_consumer_prices_(HICP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c.europa.eu/eurostat/statistics-explained/index.php/Glossary:Infl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c.europa.eu/eurostat" TargetMode="External"/><Relationship Id="rId2" Type="http://schemas.openxmlformats.org/officeDocument/2006/relationships/hyperlink" Target="https://www.suomenpankki.fi/en/Statistics/interest-rates/charts/korot_kuviot/euriborkorot_pv_chrt_en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dreBZ/SEB_Baltic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FAA4-1114-6A21-DCBC-B823D482C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449" y="1702405"/>
            <a:ext cx="8758162" cy="164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House sales and pricing over time</a:t>
            </a:r>
            <a:endParaRPr lang="lt-L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EED4-F6D1-EABF-E612-85CB45DB5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307" y="6232886"/>
            <a:ext cx="2187403" cy="44496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Indr</a:t>
            </a:r>
            <a:r>
              <a:rPr lang="lt-LT" dirty="0">
                <a:solidFill>
                  <a:schemeClr val="tx1"/>
                </a:solidFill>
              </a:rPr>
              <a:t>ė Balytė-Zykė</a:t>
            </a:r>
          </a:p>
        </p:txBody>
      </p:sp>
    </p:spTree>
    <p:extLst>
      <p:ext uri="{BB962C8B-B14F-4D97-AF65-F5344CB8AC3E}">
        <p14:creationId xmlns:p14="http://schemas.microsoft.com/office/powerpoint/2010/main" val="2076241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4868-A693-6FE3-22D7-61891586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942975"/>
          </a:xfrm>
        </p:spPr>
        <p:txBody>
          <a:bodyPr>
            <a:normAutofit/>
          </a:bodyPr>
          <a:lstStyle/>
          <a:p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b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taken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Euro area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countries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from  2010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years</a:t>
            </a:r>
            <a:endParaRPr lang="lt-LT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44B1-1F60-CCF4-016A-5E52B66A4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0892"/>
            <a:ext cx="8596668" cy="4576083"/>
          </a:xfrm>
        </p:spPr>
        <p:txBody>
          <a:bodyPr/>
          <a:lstStyle/>
          <a:p>
            <a:r>
              <a:rPr lang="lt-L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EURIBOR </a:t>
            </a:r>
            <a:r>
              <a:rPr lang="lt-LT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rates</a:t>
            </a:r>
            <a:endParaRPr lang="lt-LT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lt-LT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HICP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-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annual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data (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average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index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and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rate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of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change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):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Harmonised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Consumer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Prices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HICP)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 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gives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 comparable measures of 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inflation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 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for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the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countries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and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country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groups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for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which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it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is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produced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. It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is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an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economic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indicator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that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measures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the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change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over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time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of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the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prices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of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consumer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goods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and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services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acquired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by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households</a:t>
            </a:r>
            <a:endParaRPr lang="lt-LT" sz="180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lt-LT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House</a:t>
            </a:r>
            <a:r>
              <a:rPr lang="lt-LT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lt-LT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price</a:t>
            </a:r>
            <a:r>
              <a:rPr lang="lt-LT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lt-LT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index</a:t>
            </a:r>
            <a:r>
              <a:rPr lang="lt-LT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(HPI):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measures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inflation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in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the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residential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property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market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.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The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HPI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captures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price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changes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of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all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types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of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dwellings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purchased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by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households</a:t>
            </a:r>
            <a:endParaRPr lang="lt-LT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lt-LT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Convergence</a:t>
            </a:r>
            <a:r>
              <a:rPr lang="lt-LT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lt-LT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indicators</a:t>
            </a:r>
            <a:r>
              <a:rPr lang="lt-LT" sz="1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-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defined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as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the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coefficient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of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variation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of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the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price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level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indices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(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PLIs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)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and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per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capita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volume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indices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(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VIs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)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of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gross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domestic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product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(GDP). It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measures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the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price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and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volume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convergence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across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countries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FF"/>
                </a:highlight>
              </a:rPr>
              <a:t>.</a:t>
            </a:r>
            <a:endParaRPr lang="lt-LT" sz="1800" b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lt-LT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House</a:t>
            </a:r>
            <a:r>
              <a:rPr lang="lt-L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sales</a:t>
            </a:r>
            <a:endParaRPr lang="lt-L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4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06D3-F32F-5836-EA9C-889791AE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981200"/>
          </a:xfrm>
        </p:spPr>
        <p:txBody>
          <a:bodyPr>
            <a:normAutofit fontScale="90000"/>
          </a:bodyPr>
          <a:lstStyle/>
          <a:p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main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problem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we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want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to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analyse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: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how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house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sales are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impacted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(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if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there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is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relation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)</a:t>
            </a:r>
            <a:b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of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inflations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measures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price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index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and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interest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rates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over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past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years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5342E-6562-AEBB-5E18-ABE5DD6A5F1F}"/>
              </a:ext>
            </a:extLst>
          </p:cNvPr>
          <p:cNvSpPr txBox="1">
            <a:spLocks/>
          </p:cNvSpPr>
          <p:nvPr/>
        </p:nvSpPr>
        <p:spPr>
          <a:xfrm>
            <a:off x="942974" y="3033195"/>
            <a:ext cx="5267326" cy="2891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sources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0">
              <a:spcBef>
                <a:spcPts val="0"/>
              </a:spcBef>
            </a:pP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Euribor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rates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daily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values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(suomenpankki.fi)</a:t>
            </a:r>
            <a:endParaRPr lang="lt-L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>
              <a:spcBef>
                <a:spcPts val="0"/>
              </a:spcBef>
            </a:pP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Eurostat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https://ec.europa.eu/eurostat</a:t>
            </a:r>
            <a:endParaRPr lang="lt-L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0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9BB1-25E4-5CB0-0D4D-089D6F2B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7" y="95250"/>
            <a:ext cx="8596668" cy="561975"/>
          </a:xfrm>
        </p:spPr>
        <p:txBody>
          <a:bodyPr>
            <a:normAutofit fontScale="90000"/>
          </a:bodyPr>
          <a:lstStyle/>
          <a:p>
            <a:r>
              <a:rPr lang="lt-LT" dirty="0" err="1"/>
              <a:t>Correlation</a:t>
            </a:r>
            <a:r>
              <a:rPr lang="lt-LT" dirty="0"/>
              <a:t> </a:t>
            </a:r>
            <a:r>
              <a:rPr lang="lt-LT" dirty="0" err="1"/>
              <a:t>matrix</a:t>
            </a:r>
            <a:endParaRPr lang="lt-LT" dirty="0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6AFC4EE9-2754-F26A-97BD-A0D06FEFB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783" y="657225"/>
            <a:ext cx="8596312" cy="3630373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A8425CF-6834-8F43-6BD8-6029421C4B70}"/>
              </a:ext>
            </a:extLst>
          </p:cNvPr>
          <p:cNvSpPr txBox="1"/>
          <p:nvPr/>
        </p:nvSpPr>
        <p:spPr>
          <a:xfrm>
            <a:off x="352427" y="4387908"/>
            <a:ext cx="842009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Findings</a:t>
            </a:r>
            <a:r>
              <a:rPr lang="lt-L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endParaRPr lang="lt-LT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Euribor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has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positive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correlation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house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prices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house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Convergance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indexes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has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negative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correlation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house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prices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house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House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prices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strongly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related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inflations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measures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(HICP)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70236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19C40-12BB-E5DB-989C-CF37C018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273942"/>
            <a:ext cx="8596668" cy="2031608"/>
          </a:xfrm>
        </p:spPr>
        <p:txBody>
          <a:bodyPr/>
          <a:lstStyle/>
          <a:p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House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sales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have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unchanging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enough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dinamic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till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2022.06</a:t>
            </a:r>
          </a:p>
          <a:p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Russian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war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Ukraina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has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significant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impact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house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sales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started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decrease</a:t>
            </a:r>
            <a:endParaRPr lang="lt-L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HICP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became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high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this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impacts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sales also</a:t>
            </a:r>
          </a:p>
          <a:p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inflation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increasing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than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house</a:t>
            </a:r>
            <a:r>
              <a:rPr lang="lt-L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sales are </a:t>
            </a:r>
            <a:r>
              <a:rPr lang="lt-L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decreasing</a:t>
            </a:r>
            <a:endParaRPr lang="lt-L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lt-L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02600-6E4E-9F5D-CC23-A42EB6ED2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75" y="47235"/>
            <a:ext cx="7644510" cy="422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3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230B-73BA-327E-9088-0D89B4A2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4720561"/>
            <a:ext cx="8673927" cy="2018751"/>
          </a:xfrm>
        </p:spPr>
        <p:txBody>
          <a:bodyPr>
            <a:normAutofit/>
          </a:bodyPr>
          <a:lstStyle/>
          <a:p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old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houses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sales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has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very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similar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dinamics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but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houses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purchased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7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times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less</a:t>
            </a:r>
            <a:endParaRPr lang="lt-L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After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Russia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war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against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Ukraina (2022.03) sales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started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decreasing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houses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decreasinf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faster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than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old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house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beginning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COVID–19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period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(2019.12-2020.06) sales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houses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decreased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significantly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unknown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situation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current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society</a:t>
            </a:r>
            <a:endParaRPr lang="lt-L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Later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COVID-19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period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(2020.06-2020.12) sales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increased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people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stay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more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at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home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during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quarantine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own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space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yard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valued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more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than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lt-LT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earlier</a:t>
            </a:r>
            <a:r>
              <a:rPr lang="lt-LT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lt-L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lt-L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lt-L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FCF9D-46B9-CCB9-5D51-7B2EBBC43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75" y="118687"/>
            <a:ext cx="8368425" cy="440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4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EB19-35A1-F23C-EC06-B9F6CDCF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A/B </a:t>
            </a:r>
            <a:r>
              <a:rPr lang="lt-LT" dirty="0" err="1"/>
              <a:t>testing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53E69-0A7D-48DD-BA5E-B5C77F265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6351"/>
            <a:ext cx="8596668" cy="4765012"/>
          </a:xfrm>
        </p:spPr>
        <p:txBody>
          <a:bodyPr/>
          <a:lstStyle/>
          <a:p>
            <a:r>
              <a:rPr lang="en-US" dirty="0"/>
              <a:t>Parameter we are interested on: new and old houses sales</a:t>
            </a:r>
            <a:endParaRPr lang="lt-LT" dirty="0"/>
          </a:p>
          <a:p>
            <a:r>
              <a:rPr lang="en-US" dirty="0"/>
              <a:t>Null Hypothesis: new houses </a:t>
            </a:r>
            <a:r>
              <a:rPr lang="lt-LT" dirty="0" err="1"/>
              <a:t>amount</a:t>
            </a:r>
            <a:r>
              <a:rPr lang="en-US" dirty="0"/>
              <a:t>= old houses</a:t>
            </a:r>
            <a:r>
              <a:rPr lang="lt-LT" dirty="0"/>
              <a:t> </a:t>
            </a:r>
            <a:r>
              <a:rPr lang="lt-LT" dirty="0" err="1"/>
              <a:t>amount</a:t>
            </a:r>
            <a:endParaRPr lang="lt-LT" dirty="0"/>
          </a:p>
          <a:p>
            <a:r>
              <a:rPr lang="en-US" dirty="0"/>
              <a:t>Alternative </a:t>
            </a:r>
            <a:r>
              <a:rPr lang="en-US" dirty="0" err="1"/>
              <a:t>Hyp</a:t>
            </a:r>
            <a:r>
              <a:rPr lang="lt-LT" dirty="0"/>
              <a:t>o</a:t>
            </a:r>
            <a:r>
              <a:rPr lang="en-US" dirty="0" err="1"/>
              <a:t>thosis</a:t>
            </a:r>
            <a:r>
              <a:rPr lang="en-US" dirty="0"/>
              <a:t>: new houses </a:t>
            </a:r>
            <a:r>
              <a:rPr lang="lt-LT" dirty="0" err="1"/>
              <a:t>amount</a:t>
            </a:r>
            <a:r>
              <a:rPr lang="lt-LT" dirty="0"/>
              <a:t> </a:t>
            </a:r>
            <a:r>
              <a:rPr lang="en-US" dirty="0"/>
              <a:t>&lt;&gt; old houses</a:t>
            </a:r>
            <a:r>
              <a:rPr lang="lt-LT" dirty="0"/>
              <a:t> </a:t>
            </a:r>
            <a:r>
              <a:rPr lang="lt-LT" dirty="0" err="1"/>
              <a:t>amount</a:t>
            </a:r>
            <a:endParaRPr lang="lt-LT" dirty="0"/>
          </a:p>
          <a:p>
            <a:r>
              <a:rPr lang="lt-LT" dirty="0" err="1"/>
              <a:t>sm.stats.ztest</a:t>
            </a:r>
            <a:r>
              <a:rPr lang="lt-LT" dirty="0"/>
              <a:t>(</a:t>
            </a:r>
            <a:r>
              <a:rPr lang="lt-LT" dirty="0" err="1"/>
              <a:t>df</a:t>
            </a:r>
            <a:r>
              <a:rPr lang="lt-LT" dirty="0"/>
              <a:t>['DW_EXST'].</a:t>
            </a:r>
            <a:r>
              <a:rPr lang="lt-LT" dirty="0" err="1"/>
              <a:t>dropna</a:t>
            </a:r>
            <a:r>
              <a:rPr lang="lt-LT" dirty="0"/>
              <a:t>(), </a:t>
            </a:r>
            <a:r>
              <a:rPr lang="lt-LT" dirty="0" err="1"/>
              <a:t>df</a:t>
            </a:r>
            <a:r>
              <a:rPr lang="lt-LT" dirty="0"/>
              <a:t>['DW_NEW'].</a:t>
            </a:r>
            <a:r>
              <a:rPr lang="lt-LT" dirty="0" err="1"/>
              <a:t>dropna</a:t>
            </a:r>
            <a:r>
              <a:rPr lang="lt-LT" dirty="0"/>
              <a:t>())</a:t>
            </a:r>
          </a:p>
          <a:p>
            <a:r>
              <a:rPr lang="en-US" dirty="0"/>
              <a:t>The </a:t>
            </a:r>
            <a:r>
              <a:rPr lang="en-US" dirty="0" err="1"/>
              <a:t>Statsmodels</a:t>
            </a:r>
            <a:r>
              <a:rPr lang="en-US" dirty="0"/>
              <a:t> </a:t>
            </a:r>
            <a:r>
              <a:rPr lang="en-US" dirty="0" err="1"/>
              <a:t>ztest</a:t>
            </a:r>
            <a:r>
              <a:rPr lang="en-US" dirty="0"/>
              <a:t> function carries out the test and returns a </a:t>
            </a:r>
            <a:r>
              <a:rPr lang="en-US" b="1" dirty="0"/>
              <a:t>test statistic </a:t>
            </a:r>
            <a:r>
              <a:rPr lang="en-US" dirty="0"/>
              <a:t>(8.6287512347588) and </a:t>
            </a:r>
            <a:r>
              <a:rPr lang="en-US" b="1" dirty="0"/>
              <a:t>p-value</a:t>
            </a:r>
            <a:r>
              <a:rPr lang="en-US" dirty="0"/>
              <a:t> (6.202543025935738e-18). The p-value is quite small (&lt;0.05), and therefore there is very strong evidence against the null </a:t>
            </a:r>
            <a:r>
              <a:rPr lang="en-US" dirty="0" err="1"/>
              <a:t>hypothesis.This</a:t>
            </a:r>
            <a:r>
              <a:rPr lang="en-US" dirty="0"/>
              <a:t> means that sales between new and old houses are very different</a:t>
            </a:r>
            <a:endParaRPr lang="lt-LT" dirty="0"/>
          </a:p>
          <a:p>
            <a:endParaRPr lang="lt-LT" dirty="0"/>
          </a:p>
          <a:p>
            <a:r>
              <a:rPr lang="en-US" dirty="0"/>
              <a:t>But if we look into index</a:t>
            </a:r>
            <a:r>
              <a:rPr lang="lt-LT" dirty="0"/>
              <a:t> </a:t>
            </a:r>
            <a:r>
              <a:rPr lang="lt-LT" dirty="0" err="1"/>
              <a:t>measures</a:t>
            </a:r>
            <a:r>
              <a:rPr lang="en-US" dirty="0"/>
              <a:t> we see that we can't reject null hypothesis</a:t>
            </a:r>
            <a:r>
              <a:rPr lang="lt-LT" dirty="0"/>
              <a:t> </a:t>
            </a:r>
            <a:r>
              <a:rPr lang="en-US" b="1" dirty="0"/>
              <a:t>p-value</a:t>
            </a:r>
            <a:r>
              <a:rPr lang="en-US" dirty="0"/>
              <a:t> (</a:t>
            </a:r>
            <a:r>
              <a:rPr lang="lt-LT" sz="1800" dirty="0"/>
              <a:t>0.8275643076939203)</a:t>
            </a:r>
            <a:endParaRPr lang="lt-LT" dirty="0"/>
          </a:p>
          <a:p>
            <a:endParaRPr lang="lt-LT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B425ADE-89C0-35AA-7C15-A6FD0B3DA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t-LT" altLang="lt-L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1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5F416-D663-23FA-5290-D751202A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49" y="1179151"/>
            <a:ext cx="4852025" cy="32912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Scripts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data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files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and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results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are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published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github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:</a:t>
            </a:r>
            <a:b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lt-LT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https://github.com/IndreBZ/SEB_Baltic</a:t>
            </a:r>
            <a:br>
              <a:rPr lang="lt-LT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lt-LT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Tools</a:t>
            </a:r>
            <a:r>
              <a:rPr lang="lt-LT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are </a:t>
            </a:r>
            <a:r>
              <a:rPr lang="lt-LT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used</a:t>
            </a:r>
            <a:r>
              <a:rPr lang="lt-LT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:</a:t>
            </a:r>
            <a:br>
              <a:rPr lang="lt-LT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lt-LT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Python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for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data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analysis</a:t>
            </a:r>
            <a:b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lt-LT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SQL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for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data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preparations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and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dataset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creation</a:t>
            </a:r>
            <a:b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lt-LT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Jupyter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notebook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work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Python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scripts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results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and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comments</a:t>
            </a:r>
            <a:b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lt-LT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GitHub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for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results</a:t>
            </a:r>
            <a:r>
              <a:rPr lang="lt-LT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lt-LT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saving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92896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fcdfac2-430b-48d8-b537-ec930f3dd155}" enabled="1" method="Privileged" siteId="{9a8ff9e3-0e35-4620-a724-e9834dc50b5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564</Words>
  <Application>Microsoft Office PowerPoint</Application>
  <PresentationFormat>Widescreen</PresentationFormat>
  <Paragraphs>38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Trebuchet MS</vt:lpstr>
      <vt:lpstr>Wingdings 3</vt:lpstr>
      <vt:lpstr>Facet</vt:lpstr>
      <vt:lpstr>House sales and pricing over time</vt:lpstr>
      <vt:lpstr>Data description:  data is taken of Euro area countries from  2010 years</vt:lpstr>
      <vt:lpstr>The main problem we want to analyse: how house sales are impacted (if there is relation) of inflations measures, price index and interest rates over the past years.</vt:lpstr>
      <vt:lpstr>Correlation matrix</vt:lpstr>
      <vt:lpstr>PowerPoint Presentation</vt:lpstr>
      <vt:lpstr>PowerPoint Presentation</vt:lpstr>
      <vt:lpstr>A/B testing</vt:lpstr>
      <vt:lpstr>Scripts, data files and results are published in github: https://github.com/IndreBZ/SEB_Baltic  Tools are used: Python for data analysis SQL for data preparations and dataset creation Jupyter notebook work Python scripts, results and comments GitHub for results saving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Balytė-Zykė, Indrė</dc:creator>
  <cp:lastModifiedBy>Balytė-Zykė, Indrė</cp:lastModifiedBy>
  <cp:revision>15</cp:revision>
  <dcterms:created xsi:type="dcterms:W3CDTF">2024-07-31T15:02:06Z</dcterms:created>
  <dcterms:modified xsi:type="dcterms:W3CDTF">2024-07-31T16:54:52Z</dcterms:modified>
</cp:coreProperties>
</file>