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71" r:id="rId7"/>
    <p:sldId id="261" r:id="rId8"/>
    <p:sldId id="262" r:id="rId9"/>
    <p:sldId id="264" r:id="rId10"/>
    <p:sldId id="266" r:id="rId11"/>
    <p:sldId id="257" r:id="rId12"/>
    <p:sldId id="258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19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Proiect</a:t>
            </a:r>
            <a:r>
              <a:rPr lang="en-US" sz="4000" b="1" dirty="0" smtClean="0">
                <a:solidFill>
                  <a:schemeClr val="tx1"/>
                </a:solidFill>
              </a:rPr>
              <a:t> DATC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Dan Marcel</a:t>
            </a:r>
            <a:endParaRPr lang="en-US" b="1" dirty="0" smtClean="0"/>
          </a:p>
          <a:p>
            <a:r>
              <a:rPr lang="en-US" b="1" dirty="0" err="1" smtClean="0"/>
              <a:t>Indreica</a:t>
            </a:r>
            <a:r>
              <a:rPr lang="en-US" b="1" dirty="0" smtClean="0"/>
              <a:t> Claudia-</a:t>
            </a:r>
            <a:r>
              <a:rPr lang="en-US" b="1" dirty="0" err="1" smtClean="0"/>
              <a:t>Nicoleta</a:t>
            </a:r>
            <a:endParaRPr lang="en-US" b="1" dirty="0" smtClean="0"/>
          </a:p>
          <a:p>
            <a:r>
              <a:rPr lang="en-US" b="1" dirty="0" err="1" smtClean="0"/>
              <a:t>Ioncsov</a:t>
            </a:r>
            <a:r>
              <a:rPr lang="en-US" b="1" dirty="0" smtClean="0"/>
              <a:t> Adrian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311" y="902451"/>
            <a:ext cx="2451480" cy="861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noProof="1" smtClean="0"/>
              <a:t>In Cloud Azure – web job</a:t>
            </a:r>
            <a:endParaRPr lang="en-US" sz="1600" i="1" noProof="1" smtClean="0"/>
          </a:p>
          <a:p>
            <a:r>
              <a:rPr lang="en-US" b="1" noProof="1" smtClean="0"/>
              <a:t>Background Worker</a:t>
            </a:r>
            <a:endParaRPr lang="en-US" b="1" noProof="1" smtClean="0"/>
          </a:p>
          <a:p>
            <a:r>
              <a:rPr lang="en-US" sz="1600" noProof="1" smtClean="0"/>
              <a:t>Indreica Claudia</a:t>
            </a:r>
            <a:endParaRPr lang="en-US" sz="1600" noProof="1"/>
          </a:p>
        </p:txBody>
      </p:sp>
      <p:sp>
        <p:nvSpPr>
          <p:cNvPr id="7" name="TextBox 6"/>
          <p:cNvSpPr txBox="1"/>
          <p:nvPr/>
        </p:nvSpPr>
        <p:spPr>
          <a:xfrm>
            <a:off x="3494809" y="902451"/>
            <a:ext cx="2286000" cy="892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/>
              <a:t>Aplicatie Web/Mobile</a:t>
            </a:r>
            <a:endParaRPr lang="en-US" b="1" noProof="1" smtClean="0"/>
          </a:p>
          <a:p>
            <a:r>
              <a:rPr lang="en-US" sz="1600" noProof="1" smtClean="0"/>
              <a:t>Adrian Ioncsov</a:t>
            </a:r>
            <a:endParaRPr lang="en-US" sz="1600" noProof="1"/>
          </a:p>
        </p:txBody>
      </p:sp>
      <p:sp>
        <p:nvSpPr>
          <p:cNvPr id="8" name="TextBox 7"/>
          <p:cNvSpPr txBox="1"/>
          <p:nvPr/>
        </p:nvSpPr>
        <p:spPr>
          <a:xfrm>
            <a:off x="6682853" y="902451"/>
            <a:ext cx="2026693" cy="615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/>
              <a:t>Generare Date</a:t>
            </a:r>
            <a:endParaRPr lang="en-US" b="1" noProof="1" smtClean="0"/>
          </a:p>
          <a:p>
            <a:r>
              <a:rPr lang="en-US" sz="1600" noProof="1" smtClean="0"/>
              <a:t>Dan Marcel</a:t>
            </a:r>
            <a:endParaRPr lang="en-US" sz="1600" noProof="1"/>
          </a:p>
        </p:txBody>
      </p:sp>
      <p:sp>
        <p:nvSpPr>
          <p:cNvPr id="11" name="TextBox 10"/>
          <p:cNvSpPr txBox="1"/>
          <p:nvPr/>
        </p:nvSpPr>
        <p:spPr>
          <a:xfrm>
            <a:off x="6117609" y="2419220"/>
            <a:ext cx="32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Lista Task-uri: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FetchDatabaseVal()</a:t>
            </a:r>
            <a:endParaRPr lang="en-US" sz="1600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AgoGenerateRandom</a:t>
            </a:r>
            <a:r>
              <a:rPr lang="en-US" sz="1600" b="1" i="1" noProof="1" smtClean="0"/>
              <a:t>(minVal,maxVal, pumpStatus)</a:t>
            </a:r>
            <a:endParaRPr lang="en-US" sz="1600" b="1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strike="sngStrike" noProof="1" smtClean="0"/>
              <a:t>UploadValuesToCloud()</a:t>
            </a:r>
            <a:endParaRPr lang="en-US" sz="16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SendToBackgroundWorker()</a:t>
            </a:r>
            <a:endParaRPr lang="en-US" sz="1600" b="1" noProof="1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604051" y="1764225"/>
            <a:ext cx="0" cy="8908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37809" y="1795003"/>
            <a:ext cx="0" cy="917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53479" y="1518004"/>
            <a:ext cx="0" cy="9012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554" y="2636419"/>
            <a:ext cx="3024375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/>
              <a:t>Lista Task-uri:</a:t>
            </a:r>
            <a:endParaRPr lang="en-US" b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HeatMapDisplay()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ProcessInfoFromDatabaseForMap()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SetHumidityTreshold()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SetHumidityFlag()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UpdateHumidityFlag()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 DisplayHumidityFlags()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Irrigate(</a:t>
            </a:r>
            <a:r>
              <a:rPr lang="en-US" sz="900" b="1" i="1" strike="sngStrike" noProof="1" smtClean="0"/>
              <a:t>area</a:t>
            </a:r>
            <a:r>
              <a:rPr lang="en-US" sz="900" b="1" strike="sngStrike" noProof="1" smtClean="0"/>
              <a:t>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StopIrigation(area)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DelimitAreas()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EraseArea()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AddArea()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UpdateArea()</a:t>
            </a:r>
            <a:endParaRPr lang="en-US" sz="900" b="1" strike="sngStrike" noProof="1"/>
          </a:p>
        </p:txBody>
      </p:sp>
      <p:sp>
        <p:nvSpPr>
          <p:cNvPr id="17" name="TextBox 16"/>
          <p:cNvSpPr txBox="1"/>
          <p:nvPr/>
        </p:nvSpPr>
        <p:spPr>
          <a:xfrm>
            <a:off x="-4549" y="2614529"/>
            <a:ext cx="3208103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/>
              <a:t>Lista Task - uri:</a:t>
            </a:r>
            <a:endParaRPr lang="en-US" b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noProof="1" smtClean="0"/>
              <a:t>FetchRandomValues()</a:t>
            </a: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noProof="1" smtClean="0"/>
              <a:t>CheckHumidityTresholds() – </a:t>
            </a:r>
            <a:r>
              <a:rPr lang="en-US" sz="1400" b="1" noProof="1" smtClean="0"/>
              <a:t>(=&gt;opresteApa, PornesteApa)</a:t>
            </a:r>
            <a:endParaRPr lang="en-US" sz="1400" b="1" noProof="1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noProof="1" smtClean="0"/>
              <a:t>-    ManageIrrigationPumps()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UpdateDatabaseWithRealTimeValues()</a:t>
            </a:r>
            <a:endParaRPr lang="en-US" sz="1600" b="1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3602182" cy="63976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Detalii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2" y="11798"/>
            <a:ext cx="91095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Background Worker: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CheckHumidityTresholds() </a:t>
            </a:r>
            <a:r>
              <a:rPr lang="en-US" sz="1600" noProof="1" smtClean="0"/>
              <a:t>– </a:t>
            </a:r>
            <a:r>
              <a:rPr lang="en-US" sz="1400" i="1" noProof="1" smtClean="0"/>
              <a:t>verifica daca noile valori colectate au trecut sau nu peste pragurile de umiditate stabilite</a:t>
            </a:r>
            <a:endParaRPr lang="en-US" sz="14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ManageIrrigationPumps() </a:t>
            </a:r>
            <a:endParaRPr lang="en-US" sz="1600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RefreshHeatMapData() </a:t>
            </a:r>
            <a:r>
              <a:rPr lang="en-US" sz="1600" i="1" noProof="1" smtClean="0"/>
              <a:t>–</a:t>
            </a:r>
            <a:r>
              <a:rPr lang="en-US" sz="1400" i="1" noProof="1" smtClean="0"/>
              <a:t> refresh with current values</a:t>
            </a:r>
            <a:endParaRPr lang="en-US" sz="14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FetchRandomValues() – </a:t>
            </a:r>
            <a:r>
              <a:rPr lang="en-US" sz="1400" i="1" noProof="1" smtClean="0"/>
              <a:t>colecteaza valorile random uploadate de generatorul de valori random</a:t>
            </a:r>
            <a:endParaRPr lang="en-US" sz="1400" i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i="1" noProof="1"/>
              <a:t> </a:t>
            </a:r>
            <a:r>
              <a:rPr lang="en-US" sz="1400" b="1" i="1" noProof="1" smtClean="0"/>
              <a:t>       Background worker trebuie sa updateze baza de date cu valorile curente de umiditate, care vor fi selectate si folosite in afisarea </a:t>
            </a:r>
            <a:endParaRPr lang="en-US" sz="1400" b="1" i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i="1" noProof="1" smtClean="0"/>
              <a:t>Hartilor in Web Application</a:t>
            </a:r>
            <a:endParaRPr lang="en-US" sz="1600" b="1" noProof="1"/>
          </a:p>
        </p:txBody>
      </p:sp>
      <p:sp>
        <p:nvSpPr>
          <p:cNvPr id="6" name="TextBox 5"/>
          <p:cNvSpPr txBox="1"/>
          <p:nvPr/>
        </p:nvSpPr>
        <p:spPr>
          <a:xfrm>
            <a:off x="5063603" y="3639126"/>
            <a:ext cx="259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0803" y="4307501"/>
            <a:ext cx="205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s-au </a:t>
            </a:r>
            <a:r>
              <a:rPr lang="en-US" sz="1600" dirty="0" err="1" smtClean="0"/>
              <a:t>depasit</a:t>
            </a:r>
            <a:r>
              <a:rPr lang="en-US" sz="1600" dirty="0" smtClean="0"/>
              <a:t> </a:t>
            </a:r>
            <a:r>
              <a:rPr lang="en-US" sz="1600" dirty="0" err="1" smtClean="0"/>
              <a:t>pragurile</a:t>
            </a:r>
            <a:r>
              <a:rPr lang="en-US" sz="1600" dirty="0" smtClean="0"/>
              <a:t> </a:t>
            </a:r>
            <a:r>
              <a:rPr lang="en-US" sz="1600" dirty="0" err="1" smtClean="0"/>
              <a:t>setate</a:t>
            </a:r>
            <a:r>
              <a:rPr lang="en-US" sz="1600" dirty="0" smtClean="0"/>
              <a:t> in Web/Mobile application?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359003" y="3977680"/>
            <a:ext cx="0" cy="32982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8702" y="5602381"/>
            <a:ext cx="24003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RefreshHeatMapData</a:t>
            </a:r>
            <a:r>
              <a:rPr lang="en-US" sz="1600" dirty="0" smtClean="0"/>
              <a:t>()</a:t>
            </a:r>
            <a:endParaRPr lang="en-US" sz="1600" dirty="0" smtClean="0"/>
          </a:p>
          <a:p>
            <a:r>
              <a:rPr lang="en-US" sz="1600" b="1" dirty="0" err="1"/>
              <a:t>ManageIrrigationPumps</a:t>
            </a:r>
            <a:r>
              <a:rPr lang="en-US" sz="1600" b="1" dirty="0"/>
              <a:t>()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7" idx="1"/>
            <a:endCxn id="10" idx="0"/>
          </p:cNvCxnSpPr>
          <p:nvPr/>
        </p:nvCxnSpPr>
        <p:spPr>
          <a:xfrm rot="10800000" flipV="1">
            <a:off x="5158853" y="4722999"/>
            <a:ext cx="361950" cy="879381"/>
          </a:xfrm>
          <a:prstGeom prst="bentConnector2">
            <a:avLst/>
          </a:prstGeom>
          <a:ln w="2222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6402" y="4860164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DA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53400" y="3655246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NU</a:t>
            </a:r>
            <a:endParaRPr lang="en-US" sz="1500" b="1" dirty="0"/>
          </a:p>
        </p:txBody>
      </p:sp>
      <p:cxnSp>
        <p:nvCxnSpPr>
          <p:cNvPr id="25" name="Elbow Connector 24"/>
          <p:cNvCxnSpPr>
            <a:stCxn id="10" idx="2"/>
            <a:endCxn id="28" idx="1"/>
          </p:cNvCxnSpPr>
          <p:nvPr/>
        </p:nvCxnSpPr>
        <p:spPr>
          <a:xfrm rot="5400000" flipH="1" flipV="1">
            <a:off x="3573520" y="4472456"/>
            <a:ext cx="3300033" cy="129368"/>
          </a:xfrm>
          <a:prstGeom prst="bentConnector4">
            <a:avLst>
              <a:gd name="adj1" fmla="val -6927"/>
              <a:gd name="adj2" fmla="val -110440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8221" y="2717846"/>
            <a:ext cx="21415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FetchRandomValues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28" idx="2"/>
            <a:endCxn id="6" idx="0"/>
          </p:cNvCxnSpPr>
          <p:nvPr/>
        </p:nvCxnSpPr>
        <p:spPr>
          <a:xfrm>
            <a:off x="6359003" y="3056400"/>
            <a:ext cx="0" cy="5827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28" idx="3"/>
          </p:cNvCxnSpPr>
          <p:nvPr/>
        </p:nvCxnSpPr>
        <p:spPr>
          <a:xfrm flipH="1" flipV="1">
            <a:off x="7429785" y="2887123"/>
            <a:ext cx="148418" cy="1835877"/>
          </a:xfrm>
          <a:prstGeom prst="bentConnector3">
            <a:avLst>
              <a:gd name="adj1" fmla="val -347129"/>
            </a:avLst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06" y="152400"/>
            <a:ext cx="7122994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Aplicatie Web: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SetHumidityTreshold() - </a:t>
            </a:r>
            <a:r>
              <a:rPr lang="en-US" sz="1600" noProof="1" smtClean="0"/>
              <a:t> setare ce grad de umiditate corespunde carui interval de umiditate. (Ex. : Grad 1: 0-19% interval de umiditate)</a:t>
            </a:r>
            <a:endParaRPr lang="en-US" sz="1600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/>
              <a:t>HeatMapDisplay() </a:t>
            </a:r>
            <a:r>
              <a:rPr lang="en-US" sz="1600" i="1" noProof="1"/>
              <a:t>using Google Maps Platform – Vizualizare </a:t>
            </a:r>
            <a:r>
              <a:rPr lang="en-US" sz="1600" i="1" noProof="1" smtClean="0"/>
              <a:t>parcele  in </a:t>
            </a:r>
            <a:r>
              <a:rPr lang="en-US" sz="1600" i="1" noProof="1"/>
              <a:t>google maps, impreuna cu starea pentru fiecare </a:t>
            </a:r>
            <a:r>
              <a:rPr lang="en-US" sz="1600" i="1" noProof="1" smtClean="0"/>
              <a:t>zona (nume parcela, stare pompa, grad asignat de umiditate si gradul curent de umiditate + valorile de umiditate asteptate si curente)</a:t>
            </a:r>
            <a:endParaRPr lang="en-US" sz="1600" b="1" noProof="1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SetHumidityFlag() </a:t>
            </a:r>
            <a:r>
              <a:rPr lang="en-US" sz="1400" i="1" noProof="1" smtClean="0"/>
              <a:t>– </a:t>
            </a:r>
            <a:r>
              <a:rPr lang="en-US" sz="1600" i="1" noProof="1" smtClean="0"/>
              <a:t>seteaza ce grad de umiditate va corespunde carei parcele (Ex. : parcela A va fi de gradul 3 umiditate) =&gt; </a:t>
            </a:r>
            <a:r>
              <a:rPr lang="en-US" sz="1600" noProof="1" smtClean="0"/>
              <a:t>Table Insert</a:t>
            </a:r>
            <a:endParaRPr lang="en-US" sz="1600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UpdateHumidityFlag() </a:t>
            </a:r>
            <a:r>
              <a:rPr lang="en-US" sz="1400" i="1" noProof="1"/>
              <a:t>– </a:t>
            </a:r>
            <a:r>
              <a:rPr lang="en-US" sz="1600" i="1" noProof="1"/>
              <a:t>updateaza ce grad de umiditate va corespunde carei </a:t>
            </a:r>
            <a:r>
              <a:rPr lang="en-US" sz="1600" i="1" noProof="1" smtClean="0"/>
              <a:t>parcele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/>
              <a:t>DisplayHumidityFlags() </a:t>
            </a:r>
            <a:r>
              <a:rPr lang="en-US" sz="1600" b="1" noProof="1" smtClean="0"/>
              <a:t>– </a:t>
            </a:r>
            <a:r>
              <a:rPr lang="en-US" sz="1600" i="1" noProof="1" smtClean="0"/>
              <a:t>afiseaza ce grad de umiditate corespunde carei parcele. </a:t>
            </a:r>
            <a:endParaRPr lang="en-US" sz="1600" b="1" noProof="1"/>
          </a:p>
          <a:p>
            <a:pPr marL="285750" indent="-285750">
              <a:buFontTx/>
              <a:buChar char="-"/>
            </a:pPr>
            <a:r>
              <a:rPr lang="en-US" sz="1000" b="1" strike="sngStrike" noProof="1" smtClean="0"/>
              <a:t>SetHumidityIntervals/Domain() </a:t>
            </a:r>
            <a:r>
              <a:rPr lang="en-US" sz="1000" i="1" strike="sngStrike" noProof="1" smtClean="0"/>
              <a:t>– seteaza valorile intre care solul este uscat, umed si suprasaturat. (intre value x si y =&gt; sol uscat, umed sau suprasaturat)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Irrigate(</a:t>
            </a:r>
            <a:r>
              <a:rPr lang="en-US" sz="1000" b="1" i="1" strike="sngStrike" noProof="1" smtClean="0"/>
              <a:t>area</a:t>
            </a:r>
            <a:r>
              <a:rPr lang="en-US" sz="1000" b="1" strike="sngStrike" noProof="1" smtClean="0"/>
              <a:t>) – </a:t>
            </a:r>
            <a:r>
              <a:rPr lang="en-US" sz="1000" i="1" strike="sngStrike" noProof="1" smtClean="0"/>
              <a:t>da comanda pentru a iriga o anumita zona pana se indeplinesc anumite conditii</a:t>
            </a:r>
            <a:endParaRPr lang="en-US" sz="1000" b="1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StopIrigation(area) – </a:t>
            </a:r>
            <a:r>
              <a:rPr lang="en-US" sz="1000" i="1" strike="sngStrike" noProof="1" smtClean="0"/>
              <a:t>da comanda pentru a opri irigarea unei zone pana se indeplinesc anumite conditii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//DelimitAreas() </a:t>
            </a:r>
            <a:r>
              <a:rPr lang="en-US" sz="1000" strike="sngStrike" noProof="1" smtClean="0"/>
              <a:t>– </a:t>
            </a:r>
            <a:r>
              <a:rPr lang="en-US" sz="1000" i="1" strike="sngStrike" noProof="1" smtClean="0"/>
              <a:t>draw areas on Google Map – traseaza/sterge, modifica zonele in Google Maps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//EraseArea() – </a:t>
            </a:r>
            <a:r>
              <a:rPr lang="en-US" sz="1000" i="1" strike="sngStrike" noProof="1" smtClean="0"/>
              <a:t>sterge o zona din Google Maps ca fiind de interes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//AddArea() – </a:t>
            </a:r>
            <a:r>
              <a:rPr lang="en-US" sz="1000" i="1" strike="sngStrike" noProof="1" smtClean="0"/>
              <a:t>adauga o zona din Google Maps ca fiind de interes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//UpdateArea() </a:t>
            </a:r>
            <a:r>
              <a:rPr lang="en-US" sz="1000" i="1" strike="sngStrike" noProof="1" smtClean="0"/>
              <a:t>– modifica o zona din Google Maps ca fiind de interes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/>
              <a:t>Generare Date:</a:t>
            </a:r>
            <a:endParaRPr lang="en-US" sz="2000" b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- </a:t>
            </a:r>
            <a:r>
              <a:rPr lang="en-US" b="1" noProof="1" smtClean="0"/>
              <a:t>GenerateRandom </a:t>
            </a:r>
            <a:r>
              <a:rPr lang="en-US" b="1" i="1" noProof="1" smtClean="0"/>
              <a:t>(minVal,maxVal) </a:t>
            </a:r>
            <a:r>
              <a:rPr lang="en-US" sz="1600" i="1" noProof="1" smtClean="0"/>
              <a:t>– genereaza date random ce reprezinta starea de umiditate, dand un interval de valori posibile pentru a putea fi interpretate in </a:t>
            </a:r>
            <a:r>
              <a:rPr lang="en-US" sz="1600" b="1" i="1" noProof="1" smtClean="0"/>
              <a:t>CheckHumidityTresholds()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b="1" noProof="1" smtClean="0"/>
              <a:t>UploadValues() </a:t>
            </a:r>
            <a:r>
              <a:rPr lang="en-US" sz="1600" noProof="1" smtClean="0"/>
              <a:t>– </a:t>
            </a:r>
            <a:r>
              <a:rPr lang="en-US" sz="1600" i="1" noProof="1" smtClean="0"/>
              <a:t>upload-eaza valorile generate intr-o baza de date, de unde vor fi colectate de catre Background Worker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i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noProof="1" smtClean="0"/>
              <a:t>Realizare</a:t>
            </a:r>
            <a:r>
              <a:rPr lang="en-US" sz="1600" i="1" noProof="1" smtClean="0"/>
              <a:t> : </a:t>
            </a:r>
            <a:r>
              <a:rPr lang="en-US" sz="1600" b="1" noProof="1" smtClean="0"/>
              <a:t>Prin http pooling – se iau datele din baza de date – despre starea pompelor si a datelor</a:t>
            </a:r>
            <a:endParaRPr lang="en-US" sz="1600" b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i="1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endCxn id="46" idx="1"/>
          </p:cNvCxnSpPr>
          <p:nvPr/>
        </p:nvCxnSpPr>
        <p:spPr>
          <a:xfrm rot="10800000">
            <a:off x="1396143" y="2732812"/>
            <a:ext cx="3159458" cy="3369816"/>
          </a:xfrm>
          <a:prstGeom prst="bentConnector3">
            <a:avLst>
              <a:gd name="adj1" fmla="val 134017"/>
            </a:avLst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9729" y="5779016"/>
            <a:ext cx="2326567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Queue – Cloud AMQP </a:t>
            </a:r>
            <a:endParaRPr lang="en-US" sz="1600" b="1" i="1" dirty="0"/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4212701" y="2448818"/>
            <a:ext cx="1524000" cy="1548011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" y="898093"/>
            <a:ext cx="4114800" cy="86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28" y="970212"/>
            <a:ext cx="922545" cy="9225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70301" y="1854383"/>
            <a:ext cx="12532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Google Cloud Database</a:t>
            </a:r>
            <a:endParaRPr lang="en-US" sz="14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5400000" flipH="1" flipV="1">
            <a:off x="6866530" y="873156"/>
            <a:ext cx="555668" cy="1672327"/>
          </a:xfrm>
          <a:prstGeom prst="bentConnector2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01" y="1915461"/>
            <a:ext cx="953574" cy="9535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3" y="2197137"/>
            <a:ext cx="1071350" cy="107135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6" idx="3"/>
          </p:cNvCxnSpPr>
          <p:nvPr/>
        </p:nvCxnSpPr>
        <p:spPr>
          <a:xfrm flipV="1">
            <a:off x="2467493" y="2115993"/>
            <a:ext cx="3269208" cy="616819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9150" y="2868670"/>
            <a:ext cx="1371600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Background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Worker</a:t>
            </a:r>
            <a:endParaRPr lang="en-US" sz="1600" b="1" dirty="0" smtClean="0"/>
          </a:p>
          <a:p>
            <a:pPr algn="ctr">
              <a:spcBef>
                <a:spcPts val="600"/>
              </a:spcBef>
            </a:pPr>
            <a:r>
              <a:rPr lang="en-US" sz="1400" i="1" dirty="0" smtClean="0"/>
              <a:t>Web Job in Azure</a:t>
            </a:r>
            <a:endParaRPr lang="en-US" sz="1400" i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374501" y="1526163"/>
            <a:ext cx="0" cy="32822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6" idx="0"/>
          </p:cNvCxnSpPr>
          <p:nvPr/>
        </p:nvCxnSpPr>
        <p:spPr>
          <a:xfrm rot="10800000" flipV="1">
            <a:off x="1931819" y="1854383"/>
            <a:ext cx="1442683" cy="34275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8" y="3536557"/>
            <a:ext cx="920543" cy="92054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730497" y="4430947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Web App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73771" y="5933351"/>
            <a:ext cx="1371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Generate Data</a:t>
            </a:r>
            <a:endParaRPr lang="en-US" dirty="0"/>
          </a:p>
          <a:p>
            <a:r>
              <a:rPr lang="en-US" dirty="0" smtClean="0"/>
              <a:t>App</a:t>
            </a:r>
            <a:endParaRPr lang="en-US" dirty="0" smtClean="0"/>
          </a:p>
          <a:p>
            <a:r>
              <a:rPr lang="en-US" sz="1200" b="0" dirty="0" smtClean="0"/>
              <a:t>Windows Forms</a:t>
            </a:r>
            <a:endParaRPr lang="en-US" sz="1200" b="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1" y="5640963"/>
            <a:ext cx="1050343" cy="1050343"/>
          </a:xfrm>
          <a:prstGeom prst="rect">
            <a:avLst/>
          </a:prstGeom>
        </p:spPr>
      </p:pic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678149" y="28433"/>
            <a:ext cx="8229600" cy="869660"/>
          </a:xfrm>
        </p:spPr>
        <p:txBody>
          <a:bodyPr>
            <a:normAutofit/>
          </a:bodyPr>
          <a:lstStyle/>
          <a:p>
            <a:r>
              <a:rPr lang="en-US" sz="4400" noProof="1" smtClean="0"/>
              <a:t>Arhitectura</a:t>
            </a:r>
            <a:endParaRPr lang="en-US" sz="4400" noProof="1"/>
          </a:p>
        </p:txBody>
      </p:sp>
      <p:sp>
        <p:nvSpPr>
          <p:cNvPr id="22" name="TextBox 21"/>
          <p:cNvSpPr txBox="1"/>
          <p:nvPr/>
        </p:nvSpPr>
        <p:spPr>
          <a:xfrm>
            <a:off x="6409752" y="2396138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 smtClean="0"/>
              <a:t>Cloud </a:t>
            </a:r>
            <a:r>
              <a:rPr lang="en-US" noProof="1" smtClean="0"/>
              <a:t>Sql </a:t>
            </a:r>
            <a:r>
              <a:rPr lang="en-US" dirty="0" smtClean="0"/>
              <a:t>Admin API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63847" y="2392248"/>
            <a:ext cx="1022353" cy="323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/>
              <a:t>API_KEY</a:t>
            </a:r>
            <a:endParaRPr lang="en-US" sz="15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86690" y="3988461"/>
            <a:ext cx="999710" cy="323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/>
              <a:t>API_KEY</a:t>
            </a:r>
            <a:endParaRPr lang="en-US" sz="1500" b="1" i="1" dirty="0"/>
          </a:p>
        </p:txBody>
      </p:sp>
      <p:sp>
        <p:nvSpPr>
          <p:cNvPr id="2" name="Rectangle 1"/>
          <p:cNvSpPr/>
          <p:nvPr/>
        </p:nvSpPr>
        <p:spPr>
          <a:xfrm>
            <a:off x="5736701" y="898093"/>
            <a:ext cx="3386827" cy="2516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47499" y="3114598"/>
            <a:ext cx="14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Google Platform</a:t>
            </a:r>
            <a:endParaRPr lang="en-US" sz="1400" dirty="0"/>
          </a:p>
        </p:txBody>
      </p:sp>
      <p:cxnSp>
        <p:nvCxnSpPr>
          <p:cNvPr id="5" name="Elbow Connector 4"/>
          <p:cNvCxnSpPr>
            <a:stCxn id="41" idx="2"/>
            <a:endCxn id="62" idx="0"/>
          </p:cNvCxnSpPr>
          <p:nvPr/>
        </p:nvCxnSpPr>
        <p:spPr>
          <a:xfrm rot="5400000">
            <a:off x="4261167" y="3688642"/>
            <a:ext cx="2771928" cy="1132715"/>
          </a:xfrm>
          <a:prstGeom prst="bentConnector3">
            <a:avLst>
              <a:gd name="adj1" fmla="val 8446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Int value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noProof="1" smtClean="0"/>
                        <a:t>Primary key</a:t>
                      </a:r>
                      <a:endParaRPr lang="en-US" i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noProof="1" smtClean="0"/>
                        <a:t>Int value</a:t>
                      </a:r>
                      <a:endParaRPr lang="en-US" i="1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– 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– 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– 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22896" y="4495800"/>
            <a:ext cx="3532496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392" y="49023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Pondere</a:t>
            </a:r>
            <a:endParaRPr lang="en-US" b="1" noProof="1" smtClean="0"/>
          </a:p>
          <a:p>
            <a:r>
              <a:rPr lang="en-US" b="1" noProof="1" smtClean="0"/>
              <a:t>umiditate</a:t>
            </a:r>
            <a:endParaRPr lang="en-US" b="1" noProof="1"/>
          </a:p>
        </p:txBody>
      </p:sp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 smtClean="0"/>
              <a:t>1. Tabel: “HumidityTresholds”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/>
              <a:t>2</a:t>
            </a:r>
            <a:r>
              <a:rPr lang="en-US" sz="2100" b="1" noProof="1" smtClean="0"/>
              <a:t>. Tabel: “Parcels”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316104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52"/>
                <a:gridCol w="215805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ValoareUmiditate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 smtClean="0"/>
              <a:t>3. Tabel: “RealTimeValues”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3662</Words>
  <Application>WPS Presentation</Application>
  <PresentationFormat>On-screen Show (4:3)</PresentationFormat>
  <Paragraphs>245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Century Gothic</vt:lpstr>
      <vt:lpstr>Courier New</vt:lpstr>
      <vt:lpstr>Calibri</vt:lpstr>
      <vt:lpstr>Palatino Linotype</vt:lpstr>
      <vt:lpstr>Liberation Mono</vt:lpstr>
      <vt:lpstr>Microsoft YaHei</vt:lpstr>
      <vt:lpstr>Arial Unicode MS</vt:lpstr>
      <vt:lpstr>Executive</vt:lpstr>
      <vt:lpstr> </vt:lpstr>
      <vt:lpstr>PowerPoint 演示文稿</vt:lpstr>
      <vt:lpstr>PowerPoint 演示文稿</vt:lpstr>
      <vt:lpstr>PowerPoint 演示文稿</vt:lpstr>
      <vt:lpstr>PowerPoint 演示文稿</vt:lpstr>
      <vt:lpstr>Arhitectura</vt:lpstr>
      <vt:lpstr>PowerPoint 演示文稿</vt:lpstr>
      <vt:lpstr>PowerPoint 演示文稿</vt:lpstr>
      <vt:lpstr>PowerPoint 演示文稿</vt:lpstr>
      <vt:lpstr>Detalii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 Chira</dc:creator>
  <cp:lastModifiedBy>ADI</cp:lastModifiedBy>
  <cp:revision>152</cp:revision>
  <dcterms:created xsi:type="dcterms:W3CDTF">2018-11-12T17:40:00Z</dcterms:created>
  <dcterms:modified xsi:type="dcterms:W3CDTF">2018-12-13T20:13:48Z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