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Open Sans Bold" panose="020B0806030504020204" pitchFamily="34" charset="0"/>
      <p:regular r:id="rId5"/>
      <p:bold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/catalog/cifar1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7320" y="3460280"/>
            <a:ext cx="14813360" cy="1553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9"/>
              </a:lnSpc>
              <a:spcBef>
                <a:spcPct val="0"/>
              </a:spcBef>
            </a:pPr>
            <a:r>
              <a:rPr lang="en-US" sz="4800" b="1" dirty="0" err="1"/>
              <a:t>Laporan</a:t>
            </a:r>
            <a:r>
              <a:rPr lang="en-US" sz="4800" b="1" dirty="0"/>
              <a:t> </a:t>
            </a:r>
            <a:r>
              <a:rPr lang="en-US" sz="4800" b="1" dirty="0" err="1"/>
              <a:t>Analisis</a:t>
            </a:r>
            <a:r>
              <a:rPr lang="en-US" sz="4800" b="1" dirty="0"/>
              <a:t> Model CNN </a:t>
            </a:r>
            <a:r>
              <a:rPr lang="en-US" sz="4800" b="1" dirty="0" err="1"/>
              <a:t>untuk</a:t>
            </a:r>
            <a:r>
              <a:rPr lang="en-US" sz="4800" b="1" dirty="0"/>
              <a:t> </a:t>
            </a:r>
            <a:r>
              <a:rPr lang="en-US" sz="4800" b="1" dirty="0" err="1"/>
              <a:t>Klasifikasi</a:t>
            </a:r>
            <a:r>
              <a:rPr lang="en-US" sz="4800" b="1" dirty="0"/>
              <a:t> Gambar pada Dataset CIFAR-10</a:t>
            </a:r>
            <a:endParaRPr lang="en-US" sz="4413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91530" y="5444966"/>
            <a:ext cx="4704940" cy="113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4"/>
              </a:lnSpc>
            </a:pPr>
            <a:r>
              <a:rPr lang="en-US" sz="31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Indriani Miza Alfiyanti</a:t>
            </a:r>
          </a:p>
          <a:p>
            <a:pPr algn="ctr">
              <a:lnSpc>
                <a:spcPts val="4394"/>
              </a:lnSpc>
              <a:spcBef>
                <a:spcPct val="0"/>
              </a:spcBef>
            </a:pPr>
            <a:r>
              <a:rPr lang="en-US" sz="31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2208107010026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1181100"/>
            <a:ext cx="15087600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b="1" dirty="0" err="1"/>
              <a:t>Jenis</a:t>
            </a:r>
            <a:r>
              <a:rPr lang="en-US" sz="2800" b="1" dirty="0"/>
              <a:t> </a:t>
            </a:r>
            <a:r>
              <a:rPr lang="en-US" sz="2800" b="1" dirty="0" err="1"/>
              <a:t>Kasus</a:t>
            </a:r>
            <a:endParaRPr lang="en-US" sz="2800" b="1" dirty="0"/>
          </a:p>
          <a:p>
            <a:r>
              <a:rPr lang="en-US" sz="2800" dirty="0"/>
              <a:t>	</a:t>
            </a:r>
            <a:r>
              <a:rPr lang="en-US" sz="2800" dirty="0" err="1"/>
              <a:t>Klasifikasi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(Image Classification).</a:t>
            </a:r>
          </a:p>
          <a:p>
            <a:endParaRPr lang="en-US" sz="2800" dirty="0"/>
          </a:p>
          <a:p>
            <a:r>
              <a:rPr lang="en-US" sz="2800" b="1" dirty="0"/>
              <a:t>2. Dataset yang </a:t>
            </a:r>
            <a:r>
              <a:rPr lang="en-US" sz="2800" b="1" dirty="0" err="1"/>
              <a:t>Digunakan</a:t>
            </a:r>
            <a:endParaRPr 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Dataset: CIFAR-10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Link dataset: </a:t>
            </a:r>
            <a:r>
              <a:rPr lang="en-US" sz="2800" dirty="0">
                <a:hlinkClick r:id="rId2"/>
              </a:rPr>
              <a:t>https://www.tensorflow.org/datasets/catalog/cifar10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3. </a:t>
            </a:r>
            <a:r>
              <a:rPr lang="en-US" sz="2800" b="1" dirty="0" err="1"/>
              <a:t>Jumlah</a:t>
            </a:r>
            <a:r>
              <a:rPr lang="en-US" sz="2800" b="1" dirty="0"/>
              <a:t> Fitur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CIFAR-10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adalah</a:t>
            </a:r>
            <a:r>
              <a:rPr lang="en-US" sz="2800" dirty="0"/>
              <a:t> dataset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berukuran</a:t>
            </a:r>
            <a:r>
              <a:rPr lang="en-US" sz="2800" dirty="0"/>
              <a:t> 32x32 </a:t>
            </a:r>
            <a:r>
              <a:rPr lang="en-US" sz="2800" dirty="0" err="1"/>
              <a:t>piksel</a:t>
            </a:r>
            <a:r>
              <a:rPr lang="en-US" sz="2800" dirty="0"/>
              <a:t> dan 3 </a:t>
            </a:r>
            <a:r>
              <a:rPr lang="en-US" sz="2800" dirty="0" err="1"/>
              <a:t>kanal</a:t>
            </a:r>
            <a:r>
              <a:rPr lang="en-US" sz="2800" dirty="0"/>
              <a:t> 	</a:t>
            </a:r>
            <a:r>
              <a:rPr lang="en-US" sz="2800" dirty="0" err="1"/>
              <a:t>warna</a:t>
            </a:r>
            <a:r>
              <a:rPr lang="en-US" sz="2800" dirty="0"/>
              <a:t> 	(RGB).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= 32×32×3=307232 \times 32 \times 3 = 	307232×32×3=3072.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4. </a:t>
            </a:r>
            <a:r>
              <a:rPr lang="en-US" sz="2800" b="1" dirty="0" err="1"/>
              <a:t>Jumlah</a:t>
            </a:r>
            <a:r>
              <a:rPr lang="en-US" sz="2800" b="1" dirty="0"/>
              <a:t> Label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CIFAR-10 </a:t>
            </a:r>
            <a:r>
              <a:rPr lang="en-US" sz="2800" dirty="0" err="1"/>
              <a:t>memiliki</a:t>
            </a:r>
            <a:r>
              <a:rPr lang="en-US" sz="2800" dirty="0"/>
              <a:t> 10 </a:t>
            </a:r>
            <a:r>
              <a:rPr lang="en-US" sz="2800" dirty="0" err="1"/>
              <a:t>kelas</a:t>
            </a:r>
            <a:r>
              <a:rPr lang="en-US" sz="2800" dirty="0"/>
              <a:t> label (</a:t>
            </a:r>
            <a:r>
              <a:rPr lang="en-US" sz="2800" dirty="0" err="1"/>
              <a:t>misalnya</a:t>
            </a:r>
            <a:r>
              <a:rPr lang="en-US" sz="2800" dirty="0"/>
              <a:t>: </a:t>
            </a:r>
            <a:r>
              <a:rPr lang="en-US" sz="2800" dirty="0" err="1"/>
              <a:t>pesawat</a:t>
            </a:r>
            <a:r>
              <a:rPr lang="en-US" sz="2800" dirty="0"/>
              <a:t>, </a:t>
            </a:r>
            <a:r>
              <a:rPr lang="en-US" sz="2800" dirty="0" err="1"/>
              <a:t>mobil</a:t>
            </a:r>
            <a:r>
              <a:rPr lang="en-US" sz="2800" dirty="0"/>
              <a:t>, </a:t>
            </a:r>
            <a:r>
              <a:rPr lang="en-US" sz="2800" dirty="0" err="1"/>
              <a:t>burung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r>
              <a:rPr lang="en-US" sz="2800" b="1" dirty="0"/>
              <a:t>5. </a:t>
            </a:r>
            <a:r>
              <a:rPr lang="en-US" sz="2800" b="1" dirty="0" err="1"/>
              <a:t>Jenis</a:t>
            </a:r>
            <a:r>
              <a:rPr lang="en-US" sz="2800" b="1" dirty="0"/>
              <a:t> </a:t>
            </a:r>
            <a:r>
              <a:rPr lang="en-US" sz="2800" b="1" dirty="0" err="1"/>
              <a:t>Jaringan</a:t>
            </a:r>
            <a:r>
              <a:rPr lang="en-US" sz="2800" b="1" dirty="0"/>
              <a:t> Saraf </a:t>
            </a:r>
            <a:r>
              <a:rPr lang="en-US" sz="2800" b="1" dirty="0" err="1"/>
              <a:t>Tiruan</a:t>
            </a:r>
            <a:r>
              <a:rPr lang="en-US" sz="2800" b="1" dirty="0"/>
              <a:t> yang </a:t>
            </a:r>
            <a:r>
              <a:rPr lang="en-US" sz="2800" b="1" dirty="0" err="1"/>
              <a:t>Digunakan</a:t>
            </a:r>
            <a:endParaRPr 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Convolutional Neural Network (CNN)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memproses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526851"/>
            <a:ext cx="15541508" cy="920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300" b="1" dirty="0"/>
              <a:t>6. </a:t>
            </a:r>
            <a:r>
              <a:rPr lang="en-US" sz="2300" b="1" dirty="0" err="1"/>
              <a:t>Jenis</a:t>
            </a:r>
            <a:r>
              <a:rPr lang="en-US" sz="2300" b="1" dirty="0"/>
              <a:t> </a:t>
            </a:r>
            <a:r>
              <a:rPr lang="en-US" sz="2300" b="1" dirty="0" err="1"/>
              <a:t>Optimisasi</a:t>
            </a:r>
            <a:endParaRPr lang="en-US" sz="23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Optimizer: Adam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Learning rate: 0.001</a:t>
            </a:r>
          </a:p>
          <a:p>
            <a:endParaRPr lang="en-US" sz="2300" dirty="0"/>
          </a:p>
          <a:p>
            <a:r>
              <a:rPr lang="en-US" sz="2300" b="1" dirty="0"/>
              <a:t>7. </a:t>
            </a:r>
            <a:r>
              <a:rPr lang="en-US" sz="2300" b="1" dirty="0" err="1"/>
              <a:t>Jenis</a:t>
            </a:r>
            <a:r>
              <a:rPr lang="en-US" sz="2300" b="1" dirty="0"/>
              <a:t> </a:t>
            </a:r>
            <a:r>
              <a:rPr lang="en-US" sz="2300" b="1" dirty="0" err="1"/>
              <a:t>Fungsi</a:t>
            </a:r>
            <a:r>
              <a:rPr lang="en-US" sz="2300" b="1" dirty="0"/>
              <a:t> </a:t>
            </a:r>
            <a:r>
              <a:rPr lang="en-US" sz="2300" b="1" dirty="0" err="1"/>
              <a:t>Aktivasi</a:t>
            </a:r>
            <a:r>
              <a:rPr lang="en-US" sz="2300" b="1" dirty="0"/>
              <a:t> yang </a:t>
            </a:r>
            <a:r>
              <a:rPr lang="en-US" sz="2300" b="1" dirty="0" err="1"/>
              <a:t>Digunakan</a:t>
            </a:r>
            <a:endParaRPr lang="en-US" sz="23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1" dirty="0" err="1"/>
              <a:t>ReLU</a:t>
            </a:r>
            <a:r>
              <a:rPr lang="en-US" sz="2300" b="1" dirty="0"/>
              <a:t> (Rectified Linear Unit):</a:t>
            </a:r>
            <a:r>
              <a:rPr lang="en-US" sz="2300" dirty="0"/>
              <a:t>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layer hidden.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1" dirty="0" err="1"/>
              <a:t>Softmax</a:t>
            </a:r>
            <a:r>
              <a:rPr lang="en-US" sz="2300" b="1" dirty="0"/>
              <a:t>:</a:t>
            </a:r>
            <a:r>
              <a:rPr lang="en-US" sz="2300" dirty="0"/>
              <a:t> </a:t>
            </a:r>
            <a:r>
              <a:rPr lang="en-US" sz="2300" dirty="0" err="1"/>
              <a:t>Digunakan</a:t>
            </a:r>
            <a:r>
              <a:rPr lang="en-US" sz="2300" dirty="0"/>
              <a:t> di output layer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menghasilkan</a:t>
            </a:r>
            <a:r>
              <a:rPr lang="en-US" sz="2300" dirty="0"/>
              <a:t> </a:t>
            </a:r>
            <a:r>
              <a:rPr lang="en-US" sz="2300" dirty="0" err="1"/>
              <a:t>probabilitas</a:t>
            </a:r>
            <a:r>
              <a:rPr lang="en-US" sz="2300" dirty="0"/>
              <a:t> </a:t>
            </a:r>
            <a:r>
              <a:rPr lang="en-US" sz="2300" dirty="0" err="1"/>
              <a:t>bagi</a:t>
            </a:r>
            <a:r>
              <a:rPr lang="en-US" sz="2300" dirty="0"/>
              <a:t> 10 </a:t>
            </a:r>
            <a:r>
              <a:rPr lang="en-US" sz="2300" dirty="0" err="1"/>
              <a:t>kelas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b="1" dirty="0"/>
              <a:t>8. </a:t>
            </a:r>
            <a:r>
              <a:rPr lang="en-US" sz="2300" b="1" dirty="0" err="1"/>
              <a:t>Jumlah</a:t>
            </a:r>
            <a:r>
              <a:rPr lang="en-US" sz="2300" b="1" dirty="0"/>
              <a:t> Hidden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 err="1"/>
              <a:t>Terdapat</a:t>
            </a:r>
            <a:r>
              <a:rPr lang="en-US" sz="2300" dirty="0"/>
              <a:t> 3 hidden convolutional layers </a:t>
            </a:r>
            <a:r>
              <a:rPr lang="en-US" sz="2300" dirty="0" err="1"/>
              <a:t>dengan</a:t>
            </a:r>
            <a:r>
              <a:rPr lang="en-US" sz="2300" dirty="0"/>
              <a:t> pooling dan 1 dense hidden layer.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9. </a:t>
            </a:r>
            <a:r>
              <a:rPr lang="en-US" sz="2300" b="1" dirty="0" err="1"/>
              <a:t>Jumlah</a:t>
            </a:r>
            <a:r>
              <a:rPr lang="en-US" sz="2300" b="1" dirty="0"/>
              <a:t> Total Hidden Node per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1" dirty="0"/>
              <a:t>Conv2D Layer 1:</a:t>
            </a:r>
            <a:r>
              <a:rPr lang="en-US" sz="2300" dirty="0"/>
              <a:t> 32 filter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1" dirty="0"/>
              <a:t>Conv2D Layer 2:</a:t>
            </a:r>
            <a:r>
              <a:rPr lang="en-US" sz="2300" dirty="0"/>
              <a:t> 64 filter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1" dirty="0"/>
              <a:t>Conv2D Layer 3:</a:t>
            </a:r>
            <a:r>
              <a:rPr lang="en-US" sz="2300" dirty="0"/>
              <a:t> 128 filter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1" dirty="0"/>
              <a:t>Dense Layer:</a:t>
            </a:r>
            <a:r>
              <a:rPr lang="en-US" sz="2300" dirty="0"/>
              <a:t> 128 node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10. </a:t>
            </a:r>
            <a:r>
              <a:rPr lang="en-US" sz="2300" b="1" dirty="0" err="1"/>
              <a:t>Jumlah</a:t>
            </a:r>
            <a:r>
              <a:rPr lang="en-US" sz="2300" b="1" dirty="0"/>
              <a:t> Total </a:t>
            </a:r>
            <a:r>
              <a:rPr lang="en-US" sz="2300" b="1" dirty="0" err="1"/>
              <a:t>Bobot</a:t>
            </a:r>
            <a:r>
              <a:rPr lang="en-US" sz="2300" b="1" dirty="0"/>
              <a:t> (Weight)</a:t>
            </a:r>
          </a:p>
          <a:p>
            <a:r>
              <a:rPr lang="en-US" sz="2300" dirty="0" err="1"/>
              <a:t>Berdasarkan</a:t>
            </a:r>
            <a:r>
              <a:rPr lang="en-US" sz="2300" dirty="0"/>
              <a:t> output model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Conv2D (32 filters):</a:t>
            </a:r>
            <a:r>
              <a:rPr lang="en-US" sz="2300" dirty="0"/>
              <a:t> (3×3×3+1) × 32 = 896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Conv2D (64 filters):</a:t>
            </a:r>
            <a:r>
              <a:rPr lang="en-US" sz="2300" dirty="0"/>
              <a:t> (3×3×32+1) × 64 = 18,496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Conv2D (128 filters):</a:t>
            </a:r>
            <a:r>
              <a:rPr lang="en-US" sz="2300" dirty="0"/>
              <a:t> (3×3×64+1) × 128 = 73,856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Dense (128 nodes):</a:t>
            </a:r>
            <a:r>
              <a:rPr lang="en-US" sz="2300" dirty="0"/>
              <a:t> (128+1) × 128 = 16,512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Dense (10 nodes):</a:t>
            </a:r>
            <a:r>
              <a:rPr lang="en-US" sz="2300" dirty="0"/>
              <a:t> (128+1) × 10 = 1,290</a:t>
            </a:r>
          </a:p>
          <a:p>
            <a:endParaRPr lang="en-US" sz="2300" dirty="0"/>
          </a:p>
          <a:p>
            <a:r>
              <a:rPr lang="en-US" sz="2300" b="1" dirty="0"/>
              <a:t>Total </a:t>
            </a:r>
            <a:r>
              <a:rPr lang="en-US" sz="2300" b="1" dirty="0" err="1"/>
              <a:t>bobot</a:t>
            </a:r>
            <a:r>
              <a:rPr lang="en-US" sz="2300" b="1" dirty="0"/>
              <a:t>:</a:t>
            </a:r>
            <a:r>
              <a:rPr lang="en-US" sz="2300" dirty="0"/>
              <a:t> 896 + 18,496 + 73,856 + 16,512 + 1,290 = </a:t>
            </a:r>
            <a:r>
              <a:rPr lang="en-US" sz="2300" b="1" dirty="0"/>
              <a:t>111,050</a:t>
            </a:r>
            <a:r>
              <a:rPr lang="en-US" sz="23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305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 New Roman</vt:lpstr>
      <vt:lpstr>Arial</vt:lpstr>
      <vt:lpstr>Calibri</vt:lpstr>
      <vt:lpstr>Open Sans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Pelatihan Neural Network untuk Klasifikasi Gambar Menggunakan Dataset MNIST</dc:title>
  <cp:lastModifiedBy>cnxsdx .</cp:lastModifiedBy>
  <cp:revision>2</cp:revision>
  <dcterms:created xsi:type="dcterms:W3CDTF">2006-08-16T00:00:00Z</dcterms:created>
  <dcterms:modified xsi:type="dcterms:W3CDTF">2024-11-25T14:12:11Z</dcterms:modified>
  <dc:identifier>DAGXedIVah4</dc:identifier>
</cp:coreProperties>
</file>