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77" r:id="rId4"/>
    <p:sldId id="278" r:id="rId5"/>
    <p:sldId id="279" r:id="rId6"/>
    <p:sldId id="280" r:id="rId7"/>
    <p:sldId id="281" r:id="rId8"/>
    <p:sldId id="282" r:id="rId9"/>
    <p:sldId id="283" r:id="rId10"/>
  </p:sldIdLst>
  <p:sldSz cx="12192000" cy="6858000"/>
  <p:notesSz cx="9144000" cy="6858000"/>
  <p:embeddedFontLst>
    <p:embeddedFont>
      <p:font typeface="Arial Rounded MT Bold" panose="020F0704030504030204" pitchFamily="34" charset="0"/>
      <p:regular r:id="rId14"/>
    </p:embeddedFont>
    <p:embeddedFont>
      <p:font typeface="Rockwell" panose="02060503020205020403" charset="0"/>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9BDDCB-7DCD-48EE-BD9A-2E4061F3E0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63B8BA8-B64B-4D21-A7AF-C964C7870E6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69BDDCB-7DCD-48EE-BD9A-2E4061F3E0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B8BA8-B64B-4D21-A7AF-C964C7870E6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69BDDCB-7DCD-48EE-BD9A-2E4061F3E0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B8BA8-B64B-4D21-A7AF-C964C7870E6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69BDDCB-7DCD-48EE-BD9A-2E4061F3E0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B8BA8-B64B-4D21-A7AF-C964C7870E6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E69BDDCB-7DCD-48EE-BD9A-2E4061F3E069}" type="datetimeFigureOut">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63B8BA8-B64B-4D21-A7AF-C964C7870E6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69BDDCB-7DCD-48EE-BD9A-2E4061F3E0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B8BA8-B64B-4D21-A7AF-C964C7870E6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69BDDCB-7DCD-48EE-BD9A-2E4061F3E06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3B8BA8-B64B-4D21-A7AF-C964C7870E6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9BDDCB-7DCD-48EE-BD9A-2E4061F3E06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3B8BA8-B64B-4D21-A7AF-C964C7870E6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BDDCB-7DCD-48EE-BD9A-2E4061F3E06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3B8BA8-B64B-4D21-A7AF-C964C7870E6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69BDDCB-7DCD-48EE-BD9A-2E4061F3E0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63B8BA8-B64B-4D21-A7AF-C964C7870E6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69BDDCB-7DCD-48EE-BD9A-2E4061F3E069}"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63B8BA8-B64B-4D21-A7AF-C964C7870E6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69BDDCB-7DCD-48EE-BD9A-2E4061F3E069}" type="datetimeFigureOut">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63B8BA8-B64B-4D21-A7AF-C964C7870E6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1290" y="2264410"/>
            <a:ext cx="8799830" cy="4593590"/>
          </a:xfrm>
        </p:spPr>
        <p:txBody>
          <a:bodyPr>
            <a:noAutofit/>
          </a:bodyPr>
          <a:lstStyle/>
          <a:p>
            <a:r>
              <a:rPr lang="en-US" sz="2800" b="0" dirty="0"/>
              <a:t>Topic: </a:t>
            </a:r>
            <a:br>
              <a:rPr lang="en-US" sz="2800" b="0" dirty="0"/>
            </a:br>
            <a:endParaRPr lang="en-US" sz="2800" b="0" dirty="0"/>
          </a:p>
          <a:p>
            <a:r>
              <a:rPr lang="en-GB" sz="3200" dirty="0"/>
              <a:t>Zomato Sales Analysis</a:t>
            </a:r>
            <a:endParaRPr lang="en-GB" sz="3200" dirty="0"/>
          </a:p>
          <a:p>
            <a:endParaRPr lang="en-US" sz="2800" b="0" dirty="0"/>
          </a:p>
          <a:p>
            <a:r>
              <a:rPr lang="en-US" sz="2800" b="0" dirty="0"/>
              <a:t>Team:</a:t>
            </a:r>
            <a:r>
              <a:rPr lang="en-US" sz="3600" b="0" dirty="0"/>
              <a:t> </a:t>
            </a:r>
            <a:r>
              <a:rPr lang="en-US" sz="3200" dirty="0"/>
              <a:t>Group 6</a:t>
            </a:r>
            <a:endParaRPr lang="en-US" sz="3200" dirty="0"/>
          </a:p>
          <a:p>
            <a:r>
              <a:rPr lang="en-US" sz="2800" dirty="0"/>
              <a:t>1. Indrajit Chowdhury</a:t>
            </a:r>
            <a:endParaRPr lang="en-US" sz="2800" dirty="0"/>
          </a:p>
          <a:p>
            <a:r>
              <a:rPr lang="en-US" sz="2800" dirty="0"/>
              <a:t>2. Srishti Mankoti Mehra</a:t>
            </a:r>
            <a:endParaRPr lang="en-US" sz="2800" dirty="0"/>
          </a:p>
          <a:p>
            <a:r>
              <a:rPr lang="en-US" sz="2800" dirty="0"/>
              <a:t>3. Ranjitha Muthukrishnan</a:t>
            </a:r>
            <a:endParaRPr lang="en-US" sz="2800"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556" y="0"/>
            <a:ext cx="9866721" cy="1649691"/>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5278" y="0"/>
            <a:ext cx="2168165" cy="16496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254892"/>
            <a:ext cx="4721733" cy="422592"/>
          </a:xfrm>
        </p:spPr>
        <p:txBody>
          <a:bodyPr>
            <a:normAutofit fontScale="90000"/>
          </a:bodyPr>
          <a:lstStyle/>
          <a:p>
            <a:r>
              <a:rPr lang="en-GB" sz="4400" b="1" dirty="0">
                <a:solidFill>
                  <a:schemeClr val="accent5">
                    <a:lumMod val="50000"/>
                  </a:schemeClr>
                </a:solidFill>
              </a:rPr>
              <a:t>Objective</a:t>
            </a:r>
            <a:endParaRPr lang="en-GB" sz="4000" dirty="0">
              <a:solidFill>
                <a:schemeClr val="accent3"/>
              </a:solidFill>
            </a:endParaRPr>
          </a:p>
        </p:txBody>
      </p:sp>
      <p:sp>
        <p:nvSpPr>
          <p:cNvPr id="3" name="Content Placeholder 2"/>
          <p:cNvSpPr>
            <a:spLocks noGrp="1"/>
          </p:cNvSpPr>
          <p:nvPr>
            <p:ph idx="1"/>
          </p:nvPr>
        </p:nvSpPr>
        <p:spPr>
          <a:xfrm>
            <a:off x="207264" y="1011070"/>
            <a:ext cx="11777472" cy="1016209"/>
          </a:xfrm>
        </p:spPr>
        <p:txBody>
          <a:bodyPr>
            <a:noAutofit/>
          </a:bodyPr>
          <a:lstStyle/>
          <a:p>
            <a:pPr fontAlgn="base"/>
            <a:r>
              <a:rPr lang="en-GB" sz="1800" dirty="0"/>
              <a:t>The basic objective of </a:t>
            </a:r>
            <a:r>
              <a:rPr lang="en-GB" sz="1800" b="1" dirty="0"/>
              <a:t>analyzing</a:t>
            </a:r>
            <a:r>
              <a:rPr lang="en-GB" sz="1800" dirty="0"/>
              <a:t> the </a:t>
            </a:r>
            <a:r>
              <a:rPr lang="en-GB" sz="1800" b="1" dirty="0"/>
              <a:t>Zomato</a:t>
            </a:r>
            <a:r>
              <a:rPr lang="en-GB" sz="1800" dirty="0"/>
              <a:t> dataset is to gather </a:t>
            </a:r>
            <a:r>
              <a:rPr lang="en-GB" sz="1800" b="1" dirty="0"/>
              <a:t>insights</a:t>
            </a:r>
            <a:r>
              <a:rPr lang="en-GB" sz="1800" dirty="0"/>
              <a:t> about the </a:t>
            </a:r>
            <a:r>
              <a:rPr lang="en-GB" sz="1800" b="1" dirty="0"/>
              <a:t>factors</a:t>
            </a:r>
            <a:r>
              <a:rPr lang="en-GB" sz="1800" dirty="0"/>
              <a:t> affecting the establishment of different types of restaurant at different places in India.</a:t>
            </a:r>
            <a:endParaRPr lang="en-GB" sz="1800" dirty="0"/>
          </a:p>
          <a:p>
            <a:pPr fontAlgn="base"/>
            <a:r>
              <a:rPr lang="en-GB" sz="1800" spc="-35" dirty="0">
                <a:cs typeface="Arial" panose="020B0604020202090204"/>
              </a:rPr>
              <a:t>Some of the </a:t>
            </a:r>
            <a:r>
              <a:rPr lang="en-GB" sz="1800" b="1" spc="-35" dirty="0">
                <a:cs typeface="Arial" panose="020B0604020202090204"/>
              </a:rPr>
              <a:t>factors</a:t>
            </a:r>
            <a:r>
              <a:rPr lang="en-GB" sz="1800" spc="-35" dirty="0">
                <a:cs typeface="Arial" panose="020B0604020202090204"/>
              </a:rPr>
              <a:t> analysed in the projects are:</a:t>
            </a:r>
            <a:endParaRPr lang="en-GB" sz="1800" spc="-35" dirty="0">
              <a:cs typeface="Arial" panose="020B0604020202090204"/>
            </a:endParaRPr>
          </a:p>
        </p:txBody>
      </p:sp>
      <p:sp>
        <p:nvSpPr>
          <p:cNvPr id="5" name="TextBox 4"/>
          <p:cNvSpPr txBox="1"/>
          <p:nvPr/>
        </p:nvSpPr>
        <p:spPr>
          <a:xfrm>
            <a:off x="249936" y="2271860"/>
            <a:ext cx="11472420" cy="2799715"/>
          </a:xfrm>
          <a:prstGeom prst="rect">
            <a:avLst/>
          </a:prstGeom>
          <a:noFill/>
        </p:spPr>
        <p:txBody>
          <a:bodyPr wrap="square" rtlCol="0">
            <a:spAutoFit/>
          </a:bodyPr>
          <a:lstStyle/>
          <a:p>
            <a:pPr>
              <a:buFont typeface="Wingdings" panose="05000000000000000000" pitchFamily="2" charset="2"/>
              <a:buChar char="Ø"/>
            </a:pPr>
            <a:r>
              <a:rPr lang="en-US" sz="2000" b="1" dirty="0">
                <a:effectLst/>
                <a:latin typeface="Calibri" panose="020F0502020204030204" pitchFamily="34" charset="0"/>
                <a:ea typeface="DengXian" panose="020B0503020204020204" pitchFamily="2" charset="-122"/>
                <a:cs typeface="Times New Roman" panose="02020503050405090304" pitchFamily="18" charset="0"/>
              </a:rPr>
              <a:t>Focus on High-Performing Locations</a:t>
            </a:r>
            <a:endParaRPr lang="en-US" sz="2000" b="1" dirty="0">
              <a:effectLst/>
              <a:latin typeface="Calibri" panose="020F0502020204030204" pitchFamily="34" charset="0"/>
              <a:ea typeface="DengXian" panose="020B0503020204020204" pitchFamily="2" charset="-122"/>
              <a:cs typeface="Times New Roman" panose="02020503050405090304" pitchFamily="18" charset="0"/>
            </a:endParaRPr>
          </a:p>
          <a:p>
            <a:pPr>
              <a:buFont typeface="Wingdings" panose="05000000000000000000" pitchFamily="2" charset="2"/>
              <a:buChar char="Ø"/>
            </a:pPr>
            <a:endParaRPr lang="en-US" sz="2000" b="1" dirty="0">
              <a:latin typeface="Calibri" panose="020F0502020204030204" pitchFamily="34" charset="0"/>
              <a:ea typeface="DengXian" panose="020B0503020204020204" pitchFamily="2" charset="-122"/>
              <a:cs typeface="Times New Roman" panose="02020503050405090304" pitchFamily="18" charset="0"/>
            </a:endParaRPr>
          </a:p>
          <a:p>
            <a:pPr>
              <a:buFont typeface="Wingdings" panose="05000000000000000000" pitchFamily="2" charset="2"/>
              <a:buChar char="Ø"/>
            </a:pPr>
            <a:r>
              <a:rPr lang="en-US" sz="2000" b="1" dirty="0">
                <a:effectLst/>
                <a:latin typeface="Calibri" panose="020F0502020204030204" pitchFamily="34" charset="0"/>
                <a:ea typeface="DengXian" panose="020B0503020204020204" pitchFamily="2" charset="-122"/>
                <a:cs typeface="Times New Roman" panose="02020503050405090304" pitchFamily="18" charset="0"/>
              </a:rPr>
              <a:t>Analyzing Cuisine data and Restaurant Preferences</a:t>
            </a:r>
            <a:endParaRPr lang="en-GB" b="1" dirty="0"/>
          </a:p>
          <a:p>
            <a:endParaRPr lang="en-GB" b="1" dirty="0"/>
          </a:p>
          <a:p>
            <a:pPr>
              <a:buFont typeface="Wingdings" panose="05000000000000000000" pitchFamily="2" charset="2"/>
              <a:buChar char="Ø"/>
            </a:pPr>
            <a:r>
              <a:rPr lang="en-US" sz="2000" b="1" dirty="0">
                <a:effectLst/>
                <a:latin typeface="Calibri" panose="020F0502020204030204" pitchFamily="34" charset="0"/>
                <a:ea typeface="DengXian" panose="020B0503020204020204" pitchFamily="2" charset="-122"/>
                <a:cs typeface="Times New Roman" panose="02020503050405090304" pitchFamily="18" charset="0"/>
              </a:rPr>
              <a:t>Dynamic Pricing and Seasonal Promotions</a:t>
            </a:r>
            <a:endParaRPr lang="en-GB" b="1" dirty="0">
              <a:latin typeface="Calibri" panose="020F0502020204030204" pitchFamily="34" charset="0"/>
              <a:ea typeface="DengXian" panose="020B0503020204020204" pitchFamily="2" charset="-122"/>
              <a:cs typeface="Times New Roman" panose="02020503050405090304" pitchFamily="18" charset="0"/>
            </a:endParaRPr>
          </a:p>
          <a:p>
            <a:pPr>
              <a:buFont typeface="Wingdings" panose="05000000000000000000" pitchFamily="2" charset="2"/>
              <a:buChar char="Ø"/>
            </a:pPr>
            <a:endParaRPr lang="en-GB" b="1" dirty="0">
              <a:latin typeface="Calibri" panose="020F0502020204030204" pitchFamily="34" charset="0"/>
              <a:ea typeface="DengXian" panose="020B0503020204020204" pitchFamily="2" charset="-122"/>
              <a:cs typeface="Times New Roman" panose="02020503050405090304" pitchFamily="18" charset="0"/>
            </a:endParaRPr>
          </a:p>
          <a:p>
            <a:pPr>
              <a:buFont typeface="Wingdings" panose="05000000000000000000" pitchFamily="2" charset="2"/>
              <a:buChar char="Ø"/>
            </a:pPr>
            <a:r>
              <a:rPr lang="en-US" sz="2000" b="1" dirty="0">
                <a:effectLst/>
                <a:latin typeface="Calibri" panose="020F0502020204030204" pitchFamily="34" charset="0"/>
                <a:ea typeface="DengXian" panose="020B0503020204020204" pitchFamily="2" charset="-122"/>
                <a:cs typeface="Times New Roman" panose="02020503050405090304" pitchFamily="18" charset="0"/>
              </a:rPr>
              <a:t>Customer Engagement and Feedback</a:t>
            </a:r>
            <a:endParaRPr lang="en-US" sz="2000" b="1" dirty="0">
              <a:effectLst/>
              <a:latin typeface="Calibri" panose="020F0502020204030204" pitchFamily="34" charset="0"/>
              <a:ea typeface="DengXian" panose="020B0503020204020204" pitchFamily="2" charset="-122"/>
              <a:cs typeface="Times New Roman" panose="02020503050405090304" pitchFamily="18" charset="0"/>
            </a:endParaRPr>
          </a:p>
          <a:p>
            <a:pPr>
              <a:buFont typeface="Wingdings" panose="05000000000000000000" pitchFamily="2" charset="2"/>
              <a:buChar char="Ø"/>
            </a:pPr>
            <a:endParaRPr lang="en-IN" sz="2000" dirty="0"/>
          </a:p>
          <a:p>
            <a:pPr>
              <a:buFont typeface="Wingdings" panose="05000000000000000000" pitchFamily="2" charset="2"/>
              <a:buChar char="Ø"/>
            </a:pPr>
            <a:r>
              <a:rPr lang="en-US" sz="2000" b="1" dirty="0">
                <a:latin typeface="Calibri" panose="020F0502020204030204" pitchFamily="34" charset="0"/>
                <a:ea typeface="DengXian" panose="020B0503020204020204" pitchFamily="2" charset="-122"/>
                <a:cs typeface="Times New Roman" panose="02020503050405090304" pitchFamily="18" charset="0"/>
                <a:sym typeface="+mn-ea"/>
              </a:rPr>
              <a:t>Monitor Performance Regularly and Adapt</a:t>
            </a:r>
            <a:endParaRPr lang="en-US" altLang="en-IN" sz="2000"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11390" y="1951355"/>
            <a:ext cx="4150360" cy="4257040"/>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733" y="75783"/>
            <a:ext cx="6966534" cy="422592"/>
          </a:xfrm>
        </p:spPr>
        <p:txBody>
          <a:bodyPr>
            <a:noAutofit/>
          </a:bodyPr>
          <a:lstStyle/>
          <a:p>
            <a:pPr algn="ctr"/>
            <a:r>
              <a:rPr lang="en-US" sz="2000" b="1" dirty="0">
                <a:effectLst/>
                <a:latin typeface="Calibri" panose="020F0502020204030204" pitchFamily="34" charset="0"/>
                <a:ea typeface="DengXian" panose="020B0503020204020204" pitchFamily="2" charset="-122"/>
                <a:cs typeface="Times New Roman" panose="02020503050405090304" pitchFamily="18" charset="0"/>
              </a:rPr>
              <a:t>Focus on High-Performing Locations</a:t>
            </a:r>
            <a:endParaRPr lang="en-US" sz="2000" b="1" dirty="0">
              <a:solidFill>
                <a:schemeClr val="accent3"/>
              </a:solidFill>
              <a:effectLst/>
              <a:latin typeface="Calibri" panose="020F0502020204030204" pitchFamily="34" charset="0"/>
              <a:ea typeface="DengXian" panose="020B0503020204020204" pitchFamily="2" charset="-122"/>
              <a:cs typeface="Times New Roman" panose="02020503050405090304" pitchFamily="18" charset="0"/>
            </a:endParaRPr>
          </a:p>
        </p:txBody>
      </p:sp>
      <p:sp>
        <p:nvSpPr>
          <p:cNvPr id="3" name="Content Placeholder 2"/>
          <p:cNvSpPr>
            <a:spLocks noGrp="1"/>
          </p:cNvSpPr>
          <p:nvPr>
            <p:ph idx="1"/>
          </p:nvPr>
        </p:nvSpPr>
        <p:spPr>
          <a:xfrm>
            <a:off x="207264" y="624571"/>
            <a:ext cx="11777472" cy="2655958"/>
          </a:xfrm>
        </p:spPr>
        <p:txBody>
          <a:bodyPr>
            <a:noAutofit/>
          </a:bodyPr>
          <a:lstStyle/>
          <a:p>
            <a:pPr marL="457200"/>
            <a:r>
              <a:rPr lang="en-US" sz="1600" b="1" dirty="0">
                <a:effectLst/>
                <a:latin typeface="Arial Rounded MT Bold" panose="020F0704030504030204" pitchFamily="34" charset="0"/>
                <a:ea typeface="SimSun" pitchFamily="2" charset="-122"/>
              </a:rPr>
              <a:t>Key Insight</a:t>
            </a:r>
            <a:r>
              <a:rPr lang="en-US" sz="1600" dirty="0">
                <a:effectLst/>
                <a:latin typeface="Arial Rounded MT Bold" panose="020F0704030504030204" pitchFamily="34" charset="0"/>
                <a:ea typeface="SimSun" pitchFamily="2" charset="-122"/>
              </a:rPr>
              <a:t>: Some cities are significantly outperforming others in terms of orders, revenue, and customer engagement. These high-performing locations should be prioritized for stock (partner restaurants), marketing resources, and exclusive promotions.</a:t>
            </a:r>
            <a:endParaRPr lang="en-IN" sz="1600" dirty="0">
              <a:effectLst/>
              <a:latin typeface="Arial Rounded MT Bold" panose="020F0704030504030204" pitchFamily="34" charset="0"/>
              <a:ea typeface="SimSun" pitchFamily="2" charset="-122"/>
            </a:endParaRPr>
          </a:p>
          <a:p>
            <a:pPr marL="457200"/>
            <a:r>
              <a:rPr lang="en-US" sz="1600" b="1" dirty="0">
                <a:effectLst/>
                <a:latin typeface="Arial Rounded MT Bold" panose="020F0704030504030204" pitchFamily="34" charset="0"/>
                <a:ea typeface="SimSun" pitchFamily="2" charset="-122"/>
              </a:rPr>
              <a:t>Recommendation</a:t>
            </a:r>
            <a:r>
              <a:rPr lang="en-US" sz="1600" dirty="0">
                <a:effectLst/>
                <a:latin typeface="Arial Rounded MT Bold" panose="020F0704030504030204" pitchFamily="34" charset="0"/>
                <a:ea typeface="SimSun" pitchFamily="2" charset="-122"/>
              </a:rPr>
              <a:t>:</a:t>
            </a:r>
            <a:endParaRPr lang="en-IN" sz="1600" dirty="0">
              <a:effectLst/>
              <a:latin typeface="Arial Rounded MT Bold" panose="020F0704030504030204" pitchFamily="34" charset="0"/>
              <a:ea typeface="SimSun" pitchFamily="2" charset="-122"/>
            </a:endParaRPr>
          </a:p>
          <a:p>
            <a:pPr marL="742950" lvl="1" indent="-285750">
              <a:buSzPts val="1000"/>
              <a:buFont typeface="Courier New" panose="02070409020205090404" pitchFamily="49" charset="0"/>
              <a:buChar char="o"/>
              <a:tabLst>
                <a:tab pos="914400" algn="l"/>
              </a:tabLst>
            </a:pPr>
            <a:r>
              <a:rPr lang="en-US" sz="1400" b="1" dirty="0">
                <a:effectLst/>
                <a:latin typeface="Arial Rounded MT Bold" panose="020F0704030504030204" pitchFamily="34" charset="0"/>
                <a:ea typeface="DengXian" panose="020B0503020204020204" pitchFamily="2" charset="-122"/>
                <a:cs typeface="Times New Roman" panose="02020503050405090304" pitchFamily="18" charset="0"/>
              </a:rPr>
              <a:t>Focus on Top Cities/Regions</a:t>
            </a:r>
            <a:r>
              <a:rPr lang="en-US" sz="1400" dirty="0">
                <a:effectLst/>
                <a:latin typeface="Arial Rounded MT Bold" panose="020F0704030504030204" pitchFamily="34" charset="0"/>
                <a:ea typeface="DengXian" panose="020B0503020204020204" pitchFamily="2" charset="-122"/>
                <a:cs typeface="Courier New" panose="02070409020205090404" pitchFamily="49" charset="0"/>
              </a:rPr>
              <a:t>: Increase restaurant partnerships, expand inventory of popular cuisines, and tailor marketing efforts to high-performing cities like Delhi, Noida, Gurgaon. Ensure these areas consistently have availability of high-demand items to maintain growth.</a:t>
            </a:r>
            <a:endParaRPr lang="en-IN" sz="3200" dirty="0">
              <a:effectLst/>
              <a:latin typeface="Arial Rounded MT Bold" panose="020F0704030504030204" pitchFamily="34" charset="0"/>
            </a:endParaRPr>
          </a:p>
          <a:p>
            <a:pPr marL="742950" lvl="1" indent="-285750">
              <a:buSzPts val="1000"/>
              <a:buFont typeface="Courier New" panose="02070409020205090404" pitchFamily="49" charset="0"/>
              <a:buChar char="o"/>
              <a:tabLst>
                <a:tab pos="914400" algn="l"/>
              </a:tabLst>
            </a:pPr>
            <a:r>
              <a:rPr lang="en-US" sz="1400" b="1" dirty="0">
                <a:effectLst/>
                <a:latin typeface="Arial Rounded MT Bold" panose="020F0704030504030204" pitchFamily="34" charset="0"/>
                <a:ea typeface="DengXian" panose="020B0503020204020204" pitchFamily="2" charset="-122"/>
                <a:cs typeface="Times New Roman" panose="02020503050405090304" pitchFamily="18" charset="0"/>
              </a:rPr>
              <a:t>Revitalize Underperforming Cities</a:t>
            </a:r>
            <a:r>
              <a:rPr lang="en-US" sz="1400" dirty="0">
                <a:effectLst/>
                <a:latin typeface="Arial Rounded MT Bold" panose="020F0704030504030204" pitchFamily="34" charset="0"/>
                <a:ea typeface="DengXian" panose="020B0503020204020204" pitchFamily="2" charset="-122"/>
                <a:cs typeface="Courier New" panose="02070409020205090404" pitchFamily="49" charset="0"/>
              </a:rPr>
              <a:t>: We need to Investigate why specific cities or regions are underperforming (e.g., limited restaurant options, low customer engagement). Consider running hyper-localized promotions, offering discounts or loyalty programs, and expanding restaurant options to boost orders. It might also be beneficial to increase delivery efficiency or add more delivery partners to reduce wait times in these areas.</a:t>
            </a:r>
            <a:endParaRPr lang="en-IN" sz="1400" dirty="0">
              <a:effectLst/>
              <a:latin typeface="Arial Rounded MT Bold" panose="020F0704030504030204" pitchFamily="34" charset="0"/>
              <a:ea typeface="DengXian" panose="020B0503020204020204" pitchFamily="2" charset="-122"/>
              <a:cs typeface="Courier New" panose="02070409020205090404" pitchFamily="49" charset="0"/>
            </a:endParaRPr>
          </a:p>
          <a:p>
            <a:pPr fontAlgn="base"/>
            <a:endParaRPr lang="en-GB" sz="2400" spc="-35" dirty="0">
              <a:latin typeface="Arial Rounded MT Bold" panose="020F0704030504030204" pitchFamily="34" charset="0"/>
              <a:cs typeface="Arial" panose="020B0604020202090204"/>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0194" y="3280530"/>
            <a:ext cx="5258803" cy="3501688"/>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314" y="3280529"/>
            <a:ext cx="5505254" cy="34940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733" y="75783"/>
            <a:ext cx="6966534" cy="422592"/>
          </a:xfrm>
        </p:spPr>
        <p:txBody>
          <a:bodyPr>
            <a:noAutofit/>
          </a:bodyPr>
          <a:lstStyle/>
          <a:p>
            <a:pPr algn="ctr"/>
            <a:r>
              <a:rPr lang="en-US" sz="1800" b="1" dirty="0">
                <a:latin typeface="Calibri" panose="020F0502020204030204" pitchFamily="34" charset="0"/>
                <a:ea typeface="DengXian" panose="020B0503020204020204" pitchFamily="2" charset="-122"/>
                <a:cs typeface="Times New Roman" panose="02020503050405090304" pitchFamily="18" charset="0"/>
              </a:rPr>
              <a:t>Analyzing Cuisine and Restaurant Preferences</a:t>
            </a:r>
            <a:endParaRPr lang="en-US" sz="1800" b="1" dirty="0">
              <a:latin typeface="Calibri" panose="020F0502020204030204" pitchFamily="34" charset="0"/>
              <a:ea typeface="DengXian" panose="020B0503020204020204" pitchFamily="2" charset="-122"/>
              <a:cs typeface="Times New Roman" panose="02020503050405090304" pitchFamily="18" charset="0"/>
            </a:endParaRPr>
          </a:p>
        </p:txBody>
      </p:sp>
      <p:sp>
        <p:nvSpPr>
          <p:cNvPr id="3" name="Content Placeholder 2"/>
          <p:cNvSpPr>
            <a:spLocks noGrp="1"/>
          </p:cNvSpPr>
          <p:nvPr>
            <p:ph idx="1"/>
          </p:nvPr>
        </p:nvSpPr>
        <p:spPr>
          <a:xfrm>
            <a:off x="207264" y="624571"/>
            <a:ext cx="11777472" cy="2467421"/>
          </a:xfrm>
        </p:spPr>
        <p:txBody>
          <a:bodyPr>
            <a:noAutofit/>
          </a:bodyPr>
          <a:lstStyle/>
          <a:p>
            <a:pPr marL="457200"/>
            <a:r>
              <a:rPr lang="en-US" sz="1400" b="1" dirty="0">
                <a:latin typeface="Arial Rounded MT Bold" panose="020F0704030504030204" pitchFamily="34" charset="0"/>
                <a:ea typeface="SimSun" pitchFamily="2" charset="-122"/>
              </a:rPr>
              <a:t>Key Insight: </a:t>
            </a:r>
            <a:r>
              <a:rPr lang="en-US" sz="1400" dirty="0">
                <a:latin typeface="Arial Rounded MT Bold" panose="020F0704030504030204" pitchFamily="34" charset="0"/>
                <a:ea typeface="SimSun" pitchFamily="2" charset="-122"/>
              </a:rPr>
              <a:t>Different regions have different preferences for cuisines, and certain restaurant partners or food types are more popular in some locations. This regional data can guide inventory, product offerings, and marketing strategies.</a:t>
            </a:r>
            <a:endParaRPr lang="en-IN" sz="1400" dirty="0">
              <a:latin typeface="Arial Rounded MT Bold" panose="020F0704030504030204" pitchFamily="34" charset="0"/>
              <a:ea typeface="SimSun" pitchFamily="2" charset="-122"/>
            </a:endParaRPr>
          </a:p>
          <a:p>
            <a:pPr marL="457200"/>
            <a:r>
              <a:rPr lang="en-US" sz="1400" b="1" dirty="0">
                <a:latin typeface="Arial Rounded MT Bold" panose="020F0704030504030204" pitchFamily="34" charset="0"/>
                <a:ea typeface="SimSun" pitchFamily="2" charset="-122"/>
              </a:rPr>
              <a:t>Recommendation:</a:t>
            </a:r>
            <a:endParaRPr lang="en-IN" sz="1400" b="1" dirty="0">
              <a:latin typeface="Arial Rounded MT Bold" panose="020F0704030504030204" pitchFamily="34" charset="0"/>
              <a:ea typeface="SimSun" pitchFamily="2" charset="-122"/>
            </a:endParaRPr>
          </a:p>
          <a:p>
            <a:pPr marL="742950" lvl="1" indent="-285750">
              <a:buSzPts val="1000"/>
              <a:buFont typeface="Courier New" panose="02070409020205090404" pitchFamily="49" charset="0"/>
              <a:buChar char="o"/>
              <a:tabLst>
                <a:tab pos="914400" algn="l"/>
              </a:tabLst>
            </a:pPr>
            <a:r>
              <a:rPr lang="en-US" sz="1400" b="1" dirty="0">
                <a:latin typeface="Arial Rounded MT Bold" panose="020F0704030504030204" pitchFamily="34" charset="0"/>
                <a:ea typeface="SimSun" pitchFamily="2" charset="-122"/>
              </a:rPr>
              <a:t>Promote High-Performing Cuisines/Restaurants</a:t>
            </a:r>
            <a:r>
              <a:rPr lang="en-US" sz="1400" dirty="0">
                <a:latin typeface="Arial Rounded MT Bold" panose="020F0704030504030204" pitchFamily="34" charset="0"/>
                <a:ea typeface="SimSun" pitchFamily="2" charset="-122"/>
              </a:rPr>
              <a:t>: Use targeted marketing (e.g., city-based ads, geo-targeted push notifications) to promote top-selling cuisines and restaurants that are performing well in specific areas, such as Mughlai in Hyderabad or street food in Delhi. Ensure these are prominently featured on the app.</a:t>
            </a:r>
            <a:endParaRPr lang="en-IN" sz="1400" dirty="0">
              <a:latin typeface="Arial Rounded MT Bold" panose="020F0704030504030204" pitchFamily="34" charset="0"/>
              <a:ea typeface="SimSun" pitchFamily="2" charset="-122"/>
            </a:endParaRPr>
          </a:p>
          <a:p>
            <a:pPr marL="742950" lvl="1" indent="-285750">
              <a:buSzPts val="1000"/>
              <a:buFont typeface="Courier New" panose="02070409020205090404" pitchFamily="49" charset="0"/>
              <a:buChar char="o"/>
              <a:tabLst>
                <a:tab pos="914400" algn="l"/>
              </a:tabLst>
            </a:pPr>
            <a:r>
              <a:rPr lang="en-US" sz="1400" b="1" dirty="0">
                <a:latin typeface="Arial Rounded MT Bold" panose="020F0704030504030204" pitchFamily="34" charset="0"/>
                <a:ea typeface="SimSun" pitchFamily="2" charset="-122"/>
              </a:rPr>
              <a:t>Reevaluate Underperforming Categories</a:t>
            </a:r>
            <a:r>
              <a:rPr lang="en-US" sz="1400" dirty="0">
                <a:latin typeface="Arial Rounded MT Bold" panose="020F0704030504030204" pitchFamily="34" charset="0"/>
                <a:ea typeface="SimSun" pitchFamily="2" charset="-122"/>
              </a:rPr>
              <a:t>: Review restaurants or cuisines that are underperforming and consider localizing promotions (e.g., offering discounts on underperforming cuisines) or re-engaging customers with special campaigns. You might also consider partnerships with new, trending restaurants or expanding to regional favorites that have not yet been included on the platform.</a:t>
            </a:r>
            <a:endParaRPr lang="en-IN" sz="1400" dirty="0">
              <a:latin typeface="Arial Rounded MT Bold" panose="020F0704030504030204" pitchFamily="34" charset="0"/>
              <a:ea typeface="SimSun" pitchFamily="2" charset="-122"/>
            </a:endParaRPr>
          </a:p>
          <a:p>
            <a:pPr marL="742950" lvl="1" indent="-285750">
              <a:buSzPts val="1000"/>
              <a:buFont typeface="Courier New" panose="02070409020205090404" pitchFamily="49" charset="0"/>
              <a:buChar char="o"/>
              <a:tabLst>
                <a:tab pos="914400" algn="l"/>
              </a:tabLst>
            </a:pPr>
            <a:endParaRPr lang="en-IN" sz="1000" dirty="0">
              <a:effectLst/>
              <a:latin typeface="Calibri" panose="020F0502020204030204" pitchFamily="34" charset="0"/>
              <a:ea typeface="DengXian" panose="020B0503020204020204" pitchFamily="2" charset="-122"/>
              <a:cs typeface="Times New Roman" panose="0202050305040509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4579" y="3091991"/>
            <a:ext cx="5416917" cy="3539483"/>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0841" y="3091991"/>
            <a:ext cx="5065500" cy="3374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733" y="75783"/>
            <a:ext cx="6966534" cy="422592"/>
          </a:xfrm>
        </p:spPr>
        <p:txBody>
          <a:bodyPr>
            <a:noAutofit/>
          </a:bodyPr>
          <a:lstStyle/>
          <a:p>
            <a:pPr algn="ctr"/>
            <a:r>
              <a:rPr lang="en-US" sz="2000" b="1" dirty="0">
                <a:latin typeface="Calibri" panose="020F0502020204030204" pitchFamily="34" charset="0"/>
                <a:ea typeface="DengXian" panose="020B0503020204020204" pitchFamily="2" charset="-122"/>
                <a:cs typeface="Times New Roman" panose="02020503050405090304" pitchFamily="18" charset="0"/>
              </a:rPr>
              <a:t>Dynamic Pricing and Seasonal Promotions</a:t>
            </a:r>
            <a:endParaRPr lang="en-US" sz="2000" b="1" dirty="0">
              <a:latin typeface="Calibri" panose="020F0502020204030204" pitchFamily="34" charset="0"/>
              <a:ea typeface="DengXian" panose="020B0503020204020204" pitchFamily="2" charset="-122"/>
              <a:cs typeface="Times New Roman" panose="02020503050405090304" pitchFamily="18" charset="0"/>
            </a:endParaRPr>
          </a:p>
        </p:txBody>
      </p:sp>
      <p:sp>
        <p:nvSpPr>
          <p:cNvPr id="3" name="Content Placeholder 2"/>
          <p:cNvSpPr>
            <a:spLocks noGrp="1"/>
          </p:cNvSpPr>
          <p:nvPr>
            <p:ph idx="1"/>
          </p:nvPr>
        </p:nvSpPr>
        <p:spPr>
          <a:xfrm>
            <a:off x="207264" y="624571"/>
            <a:ext cx="11777472" cy="2467421"/>
          </a:xfrm>
        </p:spPr>
        <p:txBody>
          <a:bodyPr>
            <a:noAutofit/>
          </a:bodyPr>
          <a:lstStyle/>
          <a:p>
            <a:pPr marL="457200"/>
            <a:r>
              <a:rPr lang="en-US" sz="1400" b="1" dirty="0">
                <a:latin typeface="Arial Rounded MT Bold" panose="020F0704030504030204" pitchFamily="34" charset="0"/>
                <a:ea typeface="SimSun" pitchFamily="2" charset="-122"/>
              </a:rPr>
              <a:t>Key Insight</a:t>
            </a:r>
            <a:r>
              <a:rPr lang="en-US" sz="1400" dirty="0">
                <a:latin typeface="Arial Rounded MT Bold" panose="020F0704030504030204" pitchFamily="34" charset="0"/>
                <a:ea typeface="SimSun" pitchFamily="2" charset="-122"/>
              </a:rPr>
              <a:t>: Sales trends show that demand fluctuates based on local events, holidays, and even weather patterns. Zomato can use this data to implement dynamic pricing strategies and time-based promotions to maximize revenue.</a:t>
            </a:r>
            <a:endParaRPr lang="en-IN" sz="1400" dirty="0">
              <a:latin typeface="Arial Rounded MT Bold" panose="020F0704030504030204" pitchFamily="34" charset="0"/>
              <a:ea typeface="SimSun" pitchFamily="2" charset="-122"/>
            </a:endParaRPr>
          </a:p>
          <a:p>
            <a:pPr marL="457200"/>
            <a:r>
              <a:rPr lang="en-US" sz="1400" b="1" dirty="0">
                <a:latin typeface="Arial Rounded MT Bold" panose="020F0704030504030204" pitchFamily="34" charset="0"/>
                <a:ea typeface="SimSun" pitchFamily="2" charset="-122"/>
              </a:rPr>
              <a:t>Recommendation:</a:t>
            </a:r>
            <a:endParaRPr lang="en-IN" sz="1400" b="1" dirty="0">
              <a:latin typeface="Arial Rounded MT Bold" panose="020F0704030504030204" pitchFamily="34" charset="0"/>
              <a:ea typeface="SimSun" pitchFamily="2" charset="-122"/>
            </a:endParaRPr>
          </a:p>
          <a:p>
            <a:pPr marL="742950" lvl="1" indent="-285750">
              <a:buSzPts val="1000"/>
              <a:buFont typeface="Courier New" panose="02070409020205090404" pitchFamily="49" charset="0"/>
              <a:buChar char="o"/>
              <a:tabLst>
                <a:tab pos="914400" algn="l"/>
              </a:tabLst>
            </a:pPr>
            <a:r>
              <a:rPr lang="en-US" sz="1400" b="1" dirty="0">
                <a:latin typeface="Arial Rounded MT Bold" panose="020F0704030504030204" pitchFamily="34" charset="0"/>
                <a:ea typeface="SimSun" pitchFamily="2" charset="-122"/>
              </a:rPr>
              <a:t>Implement Dynamic Pricing: </a:t>
            </a:r>
            <a:r>
              <a:rPr lang="en-US" sz="1400" dirty="0">
                <a:latin typeface="Arial Rounded MT Bold" panose="020F0704030504030204" pitchFamily="34" charset="0"/>
                <a:ea typeface="SimSun" pitchFamily="2" charset="-122"/>
              </a:rPr>
              <a:t>Use demand-based pricing to adjust rates for delivery charges, premium restaurants, or certain cuisines during peak hours (e.g., during lunch or dinner times) or around major holidays. For example, offering surge pricing during festivals like Diwali, or running a discount during off-peak hours, can help optimize sales.</a:t>
            </a:r>
            <a:endParaRPr lang="en-IN" sz="1400" dirty="0">
              <a:latin typeface="Arial Rounded MT Bold" panose="020F0704030504030204" pitchFamily="34" charset="0"/>
              <a:ea typeface="SimSun" pitchFamily="2" charset="-122"/>
            </a:endParaRPr>
          </a:p>
          <a:p>
            <a:pPr marL="742950" lvl="1" indent="-285750">
              <a:buSzPts val="1000"/>
              <a:buFont typeface="Courier New" panose="02070409020205090404" pitchFamily="49" charset="0"/>
              <a:buChar char="o"/>
              <a:tabLst>
                <a:tab pos="914400" algn="l"/>
              </a:tabLst>
            </a:pPr>
            <a:r>
              <a:rPr lang="en-US" sz="1400" b="1" dirty="0">
                <a:latin typeface="Arial Rounded MT Bold" panose="020F0704030504030204" pitchFamily="34" charset="0"/>
                <a:ea typeface="SimSun" pitchFamily="2" charset="-122"/>
              </a:rPr>
              <a:t>Seasonal Promotions: </a:t>
            </a:r>
            <a:r>
              <a:rPr lang="en-US" sz="1400" dirty="0">
                <a:latin typeface="Arial Rounded MT Bold" panose="020F0704030504030204" pitchFamily="34" charset="0"/>
                <a:ea typeface="SimSun" pitchFamily="2" charset="-122"/>
              </a:rPr>
              <a:t>Plan special campaigns around Indian festivals (e.g., Eid, Diwali, Durga Puja) or national holidays like Independence Day to run limited-time discounts, bundle offers, or restaurant-specific promotions. A well-timed flash sale or a festival special can increase customer engagement and drive orders during traditionally low periods.</a:t>
            </a:r>
            <a:endParaRPr lang="en-IN" sz="1400" dirty="0">
              <a:latin typeface="Arial Rounded MT Bold" panose="020F0704030504030204" pitchFamily="34" charset="0"/>
              <a:ea typeface="SimSun" pitchFamily="2" charset="-122"/>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85342" y="2979184"/>
            <a:ext cx="6021316" cy="3606144"/>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733" y="75783"/>
            <a:ext cx="6966534" cy="422592"/>
          </a:xfrm>
        </p:spPr>
        <p:txBody>
          <a:bodyPr>
            <a:noAutofit/>
          </a:bodyPr>
          <a:lstStyle/>
          <a:p>
            <a:pPr algn="ctr"/>
            <a:r>
              <a:rPr lang="en-US" sz="2400" b="1" dirty="0">
                <a:latin typeface="Calibri" panose="020F0502020204030204" pitchFamily="34" charset="0"/>
                <a:ea typeface="DengXian" panose="020B0503020204020204" pitchFamily="2" charset="-122"/>
                <a:cs typeface="Times New Roman" panose="02020503050405090304" pitchFamily="18" charset="0"/>
              </a:rPr>
              <a:t>Customer Engagement and Feedback</a:t>
            </a:r>
            <a:endParaRPr lang="en-IN" sz="2400" b="1" dirty="0">
              <a:latin typeface="Calibri" panose="020F0502020204030204" pitchFamily="34" charset="0"/>
              <a:ea typeface="DengXian" panose="020B0503020204020204" pitchFamily="2" charset="-122"/>
              <a:cs typeface="Times New Roman" panose="02020503050405090304" pitchFamily="18" charset="0"/>
            </a:endParaRPr>
          </a:p>
        </p:txBody>
      </p:sp>
      <p:sp>
        <p:nvSpPr>
          <p:cNvPr id="3" name="Content Placeholder 2"/>
          <p:cNvSpPr>
            <a:spLocks noGrp="1"/>
          </p:cNvSpPr>
          <p:nvPr>
            <p:ph idx="1"/>
          </p:nvPr>
        </p:nvSpPr>
        <p:spPr>
          <a:xfrm>
            <a:off x="207264" y="624571"/>
            <a:ext cx="11777472" cy="2467421"/>
          </a:xfrm>
        </p:spPr>
        <p:txBody>
          <a:bodyPr>
            <a:noAutofit/>
          </a:bodyPr>
          <a:lstStyle/>
          <a:p>
            <a:pPr marL="457200"/>
            <a:r>
              <a:rPr lang="en-US" sz="1400" b="1" dirty="0">
                <a:latin typeface="Arial Rounded MT Bold" panose="020F0704030504030204" pitchFamily="34" charset="0"/>
                <a:ea typeface="SimSun" pitchFamily="2" charset="-122"/>
              </a:rPr>
              <a:t>Key Insight: </a:t>
            </a:r>
            <a:r>
              <a:rPr lang="en-US" sz="1400" dirty="0">
                <a:latin typeface="Arial Rounded MT Bold" panose="020F0704030504030204" pitchFamily="34" charset="0"/>
                <a:ea typeface="SimSun" pitchFamily="2" charset="-122"/>
              </a:rPr>
              <a:t>Understanding customer preferences through feedback can help Zomato tailor its offerings and resolve any issues affecting underperformance in specific cities or restaurants.</a:t>
            </a:r>
            <a:endParaRPr lang="en-IN" sz="1400" dirty="0">
              <a:latin typeface="Arial Rounded MT Bold" panose="020F0704030504030204" pitchFamily="34" charset="0"/>
              <a:ea typeface="SimSun" pitchFamily="2" charset="-122"/>
            </a:endParaRPr>
          </a:p>
          <a:p>
            <a:pPr marL="457200"/>
            <a:r>
              <a:rPr lang="en-US" sz="1400" b="1" dirty="0">
                <a:latin typeface="Arial Rounded MT Bold" panose="020F0704030504030204" pitchFamily="34" charset="0"/>
                <a:ea typeface="SimSun" pitchFamily="2" charset="-122"/>
              </a:rPr>
              <a:t>Recommendation:</a:t>
            </a:r>
            <a:endParaRPr lang="en-IN" sz="1400" b="1" dirty="0">
              <a:latin typeface="Arial Rounded MT Bold" panose="020F0704030504030204" pitchFamily="34" charset="0"/>
              <a:ea typeface="SimSun" pitchFamily="2" charset="-122"/>
            </a:endParaRPr>
          </a:p>
          <a:p>
            <a:pPr marL="742950" lvl="1" indent="-285750">
              <a:buSzPts val="1000"/>
              <a:buFont typeface="Courier New" panose="02070409020205090404" pitchFamily="49" charset="0"/>
              <a:buChar char="o"/>
              <a:tabLst>
                <a:tab pos="914400" algn="l"/>
              </a:tabLst>
            </a:pPr>
            <a:r>
              <a:rPr lang="en-US" sz="1400" b="1" dirty="0">
                <a:latin typeface="Arial Rounded MT Bold" panose="020F0704030504030204" pitchFamily="34" charset="0"/>
                <a:ea typeface="SimSun" pitchFamily="2" charset="-122"/>
              </a:rPr>
              <a:t>Collect Customer Feedback</a:t>
            </a:r>
            <a:r>
              <a:rPr lang="en-US" sz="1400" dirty="0">
                <a:latin typeface="Arial Rounded MT Bold" panose="020F0704030504030204" pitchFamily="34" charset="0"/>
                <a:ea typeface="SimSun" pitchFamily="2" charset="-122"/>
              </a:rPr>
              <a:t>: Use in-app surveys, ratings, and social media to gather direct feedback on customer preferences, delivery experience, restaurant quality, and app usability. This will help identify why some restaurants or services are underperforming and how Zomato can improve.</a:t>
            </a:r>
            <a:endParaRPr lang="en-IN" sz="1400" dirty="0">
              <a:latin typeface="Arial Rounded MT Bold" panose="020F0704030504030204" pitchFamily="34" charset="0"/>
              <a:ea typeface="SimSun" pitchFamily="2" charset="-122"/>
            </a:endParaRPr>
          </a:p>
          <a:p>
            <a:pPr marL="742950" lvl="1" indent="-285750">
              <a:buSzPts val="1000"/>
              <a:buFont typeface="Courier New" panose="02070409020205090404" pitchFamily="49" charset="0"/>
              <a:buChar char="o"/>
              <a:tabLst>
                <a:tab pos="914400" algn="l"/>
              </a:tabLst>
            </a:pPr>
            <a:r>
              <a:rPr lang="en-US" sz="1400" b="1" dirty="0">
                <a:latin typeface="Arial Rounded MT Bold" panose="020F0704030504030204" pitchFamily="34" charset="0"/>
                <a:ea typeface="SimSun" pitchFamily="2" charset="-122"/>
              </a:rPr>
              <a:t>Expand Loyalty Programs: </a:t>
            </a:r>
            <a:r>
              <a:rPr lang="en-US" sz="1400" dirty="0">
                <a:latin typeface="Arial Rounded MT Bold" panose="020F0704030504030204" pitchFamily="34" charset="0"/>
                <a:ea typeface="SimSun" pitchFamily="2" charset="-122"/>
              </a:rPr>
              <a:t>Continue expanding and enhancing Zomato Gold or other loyalty offerings. Consider offering rewards not just for repeat orders but also for social sharing, reviews, and referrals. Encourage customers to refer friends for rewards, increasing both engagement and customer acquisition across cities.</a:t>
            </a:r>
            <a:endParaRPr lang="en-IN" sz="1400" dirty="0">
              <a:latin typeface="Arial Rounded MT Bold" panose="020F0704030504030204" pitchFamily="34" charset="0"/>
              <a:ea typeface="SimSun" pitchFamily="2" charset="-122"/>
            </a:endParaRPr>
          </a:p>
          <a:p>
            <a:pPr marL="742950" lvl="1" indent="-285750">
              <a:buSzPts val="1000"/>
              <a:buFont typeface="Courier New" panose="02070409020205090404" pitchFamily="49" charset="0"/>
              <a:buChar char="o"/>
              <a:tabLst>
                <a:tab pos="914400" algn="l"/>
              </a:tabLst>
            </a:pPr>
            <a:endParaRPr lang="en-IN" sz="1000" dirty="0">
              <a:effectLst/>
              <a:latin typeface="Calibri" panose="020F0502020204030204" pitchFamily="34" charset="0"/>
              <a:ea typeface="DengXian" panose="020B0503020204020204" pitchFamily="2" charset="-122"/>
              <a:cs typeface="Times New Roman" panose="0202050305040509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16932" y="2819361"/>
            <a:ext cx="5958135" cy="3750046"/>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733" y="75783"/>
            <a:ext cx="6966534" cy="422592"/>
          </a:xfrm>
        </p:spPr>
        <p:txBody>
          <a:bodyPr>
            <a:noAutofit/>
          </a:bodyPr>
          <a:lstStyle/>
          <a:p>
            <a:pPr algn="ctr"/>
            <a:r>
              <a:rPr lang="en-US" sz="2000" b="1" dirty="0">
                <a:latin typeface="Calibri" panose="020F0502020204030204" pitchFamily="34" charset="0"/>
                <a:ea typeface="DengXian" panose="020B0503020204020204" pitchFamily="2" charset="-122"/>
                <a:cs typeface="Times New Roman" panose="02020503050405090304" pitchFamily="18" charset="0"/>
              </a:rPr>
              <a:t>Monitor Performance Regularly and Adapt</a:t>
            </a:r>
            <a:endParaRPr lang="en-US" sz="2000" b="1" dirty="0">
              <a:latin typeface="Calibri" panose="020F0502020204030204" pitchFamily="34" charset="0"/>
              <a:ea typeface="DengXian" panose="020B0503020204020204" pitchFamily="2" charset="-122"/>
              <a:cs typeface="Times New Roman" panose="02020503050405090304" pitchFamily="18" charset="0"/>
            </a:endParaRPr>
          </a:p>
        </p:txBody>
      </p:sp>
      <p:sp>
        <p:nvSpPr>
          <p:cNvPr id="3" name="Content Placeholder 2"/>
          <p:cNvSpPr>
            <a:spLocks noGrp="1"/>
          </p:cNvSpPr>
          <p:nvPr>
            <p:ph idx="1"/>
          </p:nvPr>
        </p:nvSpPr>
        <p:spPr>
          <a:xfrm>
            <a:off x="207264" y="624571"/>
            <a:ext cx="11777472" cy="1647289"/>
          </a:xfrm>
        </p:spPr>
        <p:txBody>
          <a:bodyPr>
            <a:noAutofit/>
          </a:bodyPr>
          <a:lstStyle/>
          <a:p>
            <a:pPr marL="457200"/>
            <a:r>
              <a:rPr lang="en-US" sz="1400" b="1" dirty="0">
                <a:latin typeface="Arial Rounded MT Bold" panose="020F0704030504030204" pitchFamily="34" charset="0"/>
                <a:ea typeface="SimSun" pitchFamily="2" charset="-122"/>
              </a:rPr>
              <a:t>Key Insight: </a:t>
            </a:r>
            <a:r>
              <a:rPr lang="en-US" sz="1400" dirty="0">
                <a:latin typeface="Arial Rounded MT Bold" panose="020F0704030504030204" pitchFamily="34" charset="0"/>
                <a:ea typeface="SimSun" pitchFamily="2" charset="-122"/>
              </a:rPr>
              <a:t>Sales performance data is essential for understanding trends, optimizing offers, and continuously improving customer satisfaction. Regular performance monitoring helps Zomato remain agile in adapting to shifts in market demand.</a:t>
            </a:r>
            <a:endParaRPr lang="en-IN" sz="1400" dirty="0">
              <a:latin typeface="Arial Rounded MT Bold" panose="020F0704030504030204" pitchFamily="34" charset="0"/>
              <a:ea typeface="SimSun" pitchFamily="2" charset="-122"/>
            </a:endParaRPr>
          </a:p>
          <a:p>
            <a:pPr marL="457200"/>
            <a:r>
              <a:rPr lang="en-US" sz="1400" b="1" dirty="0">
                <a:latin typeface="Arial Rounded MT Bold" panose="020F0704030504030204" pitchFamily="34" charset="0"/>
                <a:ea typeface="SimSun" pitchFamily="2" charset="-122"/>
              </a:rPr>
              <a:t>Recommendation:</a:t>
            </a:r>
            <a:endParaRPr lang="en-IN" sz="1400" b="1" dirty="0">
              <a:latin typeface="Arial Rounded MT Bold" panose="020F0704030504030204" pitchFamily="34" charset="0"/>
              <a:ea typeface="SimSun" pitchFamily="2" charset="-122"/>
            </a:endParaRPr>
          </a:p>
          <a:p>
            <a:pPr marL="742950" lvl="1" indent="-285750">
              <a:buSzPts val="1000"/>
              <a:buFont typeface="Courier New" panose="02070409020205090404" pitchFamily="49" charset="0"/>
              <a:buChar char="o"/>
              <a:tabLst>
                <a:tab pos="914400" algn="l"/>
              </a:tabLst>
            </a:pPr>
            <a:r>
              <a:rPr lang="en-US" sz="1400" b="1" dirty="0">
                <a:latin typeface="Arial Rounded MT Bold" panose="020F0704030504030204" pitchFamily="34" charset="0"/>
                <a:ea typeface="SimSun" pitchFamily="2" charset="-122"/>
              </a:rPr>
              <a:t>Regular Performance Reviews</a:t>
            </a:r>
            <a:r>
              <a:rPr lang="en-US" sz="1400" dirty="0">
                <a:latin typeface="Arial Rounded MT Bold" panose="020F0704030504030204" pitchFamily="34" charset="0"/>
                <a:ea typeface="SimSun" pitchFamily="2" charset="-122"/>
              </a:rPr>
              <a:t>: Implement monthly or quarterly audits to track performance across cities, restaurant categories, and user feedback. Use this data to adapt campaigns, shift resources, or address issues like delivery delays, restaurant partner dissatisfaction, or pricing concerns in real time</a:t>
            </a:r>
            <a:r>
              <a:rPr lang="en-US" sz="1400" b="1" dirty="0">
                <a:latin typeface="Arial Rounded MT Bold" panose="020F0704030504030204" pitchFamily="34" charset="0"/>
                <a:ea typeface="SimSun" pitchFamily="2" charset="-122"/>
              </a:rPr>
              <a:t>.</a:t>
            </a:r>
            <a:endParaRPr lang="en-IN" sz="1400" b="1" dirty="0">
              <a:latin typeface="Arial Rounded MT Bold" panose="020F0704030504030204" pitchFamily="34" charset="0"/>
              <a:ea typeface="SimSun" pitchFamily="2" charset="-122"/>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37767" y="2271860"/>
            <a:ext cx="7116466" cy="43246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733" y="104064"/>
            <a:ext cx="6966534" cy="422592"/>
          </a:xfrm>
        </p:spPr>
        <p:txBody>
          <a:bodyPr>
            <a:noAutofit/>
          </a:bodyPr>
          <a:lstStyle/>
          <a:p>
            <a:pPr algn="ctr"/>
            <a:r>
              <a:rPr lang="en-US" sz="3600" b="1" dirty="0">
                <a:effectLst/>
                <a:latin typeface="SimSun" pitchFamily="2" charset="-122"/>
                <a:ea typeface="SimSun" pitchFamily="2" charset="-122"/>
              </a:rPr>
              <a:t>Conclusion:</a:t>
            </a:r>
            <a:endParaRPr lang="en-IN" sz="3600" b="1" dirty="0">
              <a:effectLst/>
              <a:latin typeface="SimSun" pitchFamily="2" charset="-122"/>
              <a:ea typeface="SimSun" pitchFamily="2" charset="-122"/>
            </a:endParaRPr>
          </a:p>
        </p:txBody>
      </p:sp>
      <p:sp>
        <p:nvSpPr>
          <p:cNvPr id="3" name="Content Placeholder 2"/>
          <p:cNvSpPr>
            <a:spLocks noGrp="1"/>
          </p:cNvSpPr>
          <p:nvPr>
            <p:ph idx="1"/>
          </p:nvPr>
        </p:nvSpPr>
        <p:spPr>
          <a:xfrm>
            <a:off x="207264" y="869668"/>
            <a:ext cx="11777472" cy="2559332"/>
          </a:xfrm>
        </p:spPr>
        <p:txBody>
          <a:bodyPr>
            <a:noAutofit/>
          </a:bodyPr>
          <a:lstStyle/>
          <a:p>
            <a:pPr marL="457200"/>
            <a:r>
              <a:rPr lang="en-US" sz="2400" dirty="0">
                <a:effectLst/>
                <a:latin typeface="Times New Roman" panose="02020503050405090304" pitchFamily="18" charset="0"/>
                <a:ea typeface="SimSun" pitchFamily="2" charset="-122"/>
              </a:rPr>
              <a:t>By aligning Zomato’s resources and marketing strategies with high-performing locations, optimizing restaurant offerings based on regional preferences, enhancing cross-channel strategies, and implementing dynamic pricing, Zomato can maximize its potential across India. Regularly engaging with customers, collecting actionable feedback, and leveraging data-driven insights for promotions and loyalty programs will further improve customer satisfaction, drive orders, and strengthen Zomato’s position in the highly competitive Indian food delivery market.</a:t>
            </a:r>
            <a:endParaRPr lang="en-IN" sz="2400" dirty="0">
              <a:effectLst/>
              <a:latin typeface="Times New Roman" panose="02020503050405090304" pitchFamily="18" charset="0"/>
              <a:ea typeface="SimSun" pitchFamily="2" charset="-122"/>
            </a:endParaRPr>
          </a:p>
          <a:p>
            <a:pPr marL="457200"/>
            <a:endParaRPr lang="en-IN" sz="1800" b="1" dirty="0">
              <a:latin typeface="Arial Rounded MT Bold" panose="020F0704030504030204" pitchFamily="34" charset="0"/>
              <a:ea typeface="SimSun" pitchFamily="2" charset="-122"/>
            </a:endParaRPr>
          </a:p>
        </p:txBody>
      </p:sp>
      <p:sp>
        <p:nvSpPr>
          <p:cNvPr id="6" name="TextBox 5"/>
          <p:cNvSpPr txBox="1"/>
          <p:nvPr/>
        </p:nvSpPr>
        <p:spPr>
          <a:xfrm>
            <a:off x="934245" y="3428824"/>
            <a:ext cx="11381420" cy="460375"/>
          </a:xfrm>
          <a:prstGeom prst="rect">
            <a:avLst/>
          </a:prstGeom>
          <a:noFill/>
        </p:spPr>
        <p:txBody>
          <a:bodyPr wrap="square">
            <a:spAutoFit/>
          </a:bodyPr>
          <a:lstStyle/>
          <a:p>
            <a:r>
              <a:rPr lang="en-US" sz="2400" b="1" dirty="0">
                <a:solidFill>
                  <a:schemeClr val="tx1">
                    <a:lumMod val="95000"/>
                    <a:lumOff val="5000"/>
                  </a:schemeClr>
                </a:solidFill>
                <a:effectLst/>
                <a:latin typeface="SimSun" pitchFamily="2" charset="-122"/>
                <a:ea typeface="SimSun" pitchFamily="2" charset="-122"/>
              </a:rPr>
              <a:t>THANK YOU ALL PLEASE LET ME KNOW IF YOU HAVE ANY QUERY</a:t>
            </a:r>
            <a:endParaRPr lang="en-US" sz="2400" b="1" dirty="0">
              <a:solidFill>
                <a:schemeClr val="tx1">
                  <a:lumMod val="95000"/>
                  <a:lumOff val="5000"/>
                </a:schemeClr>
              </a:solidFill>
              <a:effectLst/>
              <a:latin typeface="SimSun" pitchFamily="2" charset="-122"/>
              <a:ea typeface="SimSun" pitchFamily="2" charset="-122"/>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135" y="4231640"/>
            <a:ext cx="10644505" cy="2286635"/>
          </a:xfrm>
          <a:prstGeom prst="rect">
            <a:avLst/>
          </a:prstGeom>
        </p:spPr>
      </p:pic>
    </p:spTree>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otalTime>0</TotalTime>
  <Words>5589</Words>
  <Application>WPS Spreadsheets</Application>
  <PresentationFormat>Widescreen</PresentationFormat>
  <Paragraphs>67</Paragraphs>
  <Slides>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vt:i4>
      </vt:variant>
    </vt:vector>
  </HeadingPairs>
  <TitlesOfParts>
    <vt:vector size="26" baseType="lpstr">
      <vt:lpstr>Arial</vt:lpstr>
      <vt:lpstr>SimSun</vt:lpstr>
      <vt:lpstr>Wingdings</vt:lpstr>
      <vt:lpstr>Arial</vt:lpstr>
      <vt:lpstr>Calibri</vt:lpstr>
      <vt:lpstr>Helvetica Neue</vt:lpstr>
      <vt:lpstr>DengXian</vt:lpstr>
      <vt:lpstr>Times New Roman</vt:lpstr>
      <vt:lpstr>Arial Rounded MT Bold</vt:lpstr>
      <vt:lpstr>Courier New</vt:lpstr>
      <vt:lpstr>宋体-简</vt:lpstr>
      <vt:lpstr>Rockwell</vt:lpstr>
      <vt:lpstr>Microsoft YaHei</vt:lpstr>
      <vt:lpstr>汉仪旗黑</vt:lpstr>
      <vt:lpstr>Arial Unicode MS</vt:lpstr>
      <vt:lpstr>Rockwell Condensed</vt:lpstr>
      <vt:lpstr>苹方-简</vt:lpstr>
      <vt:lpstr>Wood Type</vt:lpstr>
      <vt:lpstr>PowerPoint 演示文稿</vt:lpstr>
      <vt:lpstr>Objective</vt:lpstr>
      <vt:lpstr>Focus on High-Performing Locations</vt:lpstr>
      <vt:lpstr>Leverage Cuisine and Restaurant Preferences</vt:lpstr>
      <vt:lpstr>Dynamic Pricing and Seasonal Promotions</vt:lpstr>
      <vt:lpstr>Customer Engagement and Feedback</vt:lpstr>
      <vt:lpstr>Monitor Performance Regularly and Adapt</vt:lpstr>
      <vt:lpstr>Conclusion:</vt:lpstr>
    </vt:vector>
  </TitlesOfParts>
  <Company>TML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Siddharth Sinha</dc:creator>
  <cp:lastModifiedBy>indrajitchowdhury</cp:lastModifiedBy>
  <cp:revision>80</cp:revision>
  <dcterms:created xsi:type="dcterms:W3CDTF">2024-11-30T03:03:02Z</dcterms:created>
  <dcterms:modified xsi:type="dcterms:W3CDTF">2024-11-30T03:03:02Z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5155830B28E6073E66804A67746554CE_43</vt:lpwstr>
  </property>
  <property fmtid="{D5CDD505-2E9C-101B-9397-08002B2CF9AE}" pid="3" name="KSOProductBuildVer">
    <vt:lpwstr>1033-6.10.1.8197</vt:lpwstr>
  </property>
</Properties>
</file>