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1" r:id="rId1"/>
  </p:sldMasterIdLst>
  <p:notesMasterIdLst>
    <p:notesMasterId r:id="rId47"/>
  </p:notesMasterIdLst>
  <p:sldIdLst>
    <p:sldId id="263" r:id="rId2"/>
    <p:sldId id="315" r:id="rId3"/>
    <p:sldId id="316" r:id="rId4"/>
    <p:sldId id="262" r:id="rId5"/>
    <p:sldId id="264" r:id="rId6"/>
    <p:sldId id="265" r:id="rId7"/>
    <p:sldId id="303" r:id="rId8"/>
    <p:sldId id="304" r:id="rId9"/>
    <p:sldId id="305" r:id="rId10"/>
    <p:sldId id="306" r:id="rId11"/>
    <p:sldId id="307" r:id="rId12"/>
    <p:sldId id="308" r:id="rId13"/>
    <p:sldId id="309" r:id="rId14"/>
    <p:sldId id="310" r:id="rId15"/>
    <p:sldId id="266" r:id="rId16"/>
    <p:sldId id="269" r:id="rId17"/>
    <p:sldId id="267" r:id="rId18"/>
    <p:sldId id="268" r:id="rId19"/>
    <p:sldId id="311" r:id="rId20"/>
    <p:sldId id="270" r:id="rId21"/>
    <p:sldId id="271" r:id="rId22"/>
    <p:sldId id="272" r:id="rId23"/>
    <p:sldId id="277" r:id="rId24"/>
    <p:sldId id="279" r:id="rId25"/>
    <p:sldId id="278" r:id="rId26"/>
    <p:sldId id="280" r:id="rId27"/>
    <p:sldId id="281" r:id="rId28"/>
    <p:sldId id="282" r:id="rId29"/>
    <p:sldId id="283" r:id="rId30"/>
    <p:sldId id="284" r:id="rId31"/>
    <p:sldId id="285" r:id="rId32"/>
    <p:sldId id="286" r:id="rId33"/>
    <p:sldId id="287" r:id="rId34"/>
    <p:sldId id="288" r:id="rId35"/>
    <p:sldId id="317" r:id="rId36"/>
    <p:sldId id="289" r:id="rId37"/>
    <p:sldId id="290" r:id="rId38"/>
    <p:sldId id="312" r:id="rId39"/>
    <p:sldId id="291" r:id="rId40"/>
    <p:sldId id="292" r:id="rId41"/>
    <p:sldId id="293" r:id="rId42"/>
    <p:sldId id="294" r:id="rId43"/>
    <p:sldId id="295" r:id="rId44"/>
    <p:sldId id="296" r:id="rId45"/>
    <p:sldId id="313"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11A0"/>
    <a:srgbClr val="B701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p:scale>
          <a:sx n="66" d="100"/>
          <a:sy n="66" d="100"/>
        </p:scale>
        <p:origin x="-900" y="-2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87BC2-A627-4505-BB51-547380B19113}"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C6CFEC8-4391-4271-B286-A3AD14C4AA65}" type="pres">
      <dgm:prSet presAssocID="{16487BC2-A627-4505-BB51-547380B19113}" presName="linearFlow" presStyleCnt="0">
        <dgm:presLayoutVars>
          <dgm:dir/>
          <dgm:animLvl val="lvl"/>
          <dgm:resizeHandles val="exact"/>
        </dgm:presLayoutVars>
      </dgm:prSet>
      <dgm:spPr/>
      <dgm:t>
        <a:bodyPr/>
        <a:lstStyle/>
        <a:p>
          <a:endParaRPr lang="en-US"/>
        </a:p>
      </dgm:t>
    </dgm:pt>
  </dgm:ptLst>
  <dgm:cxnLst>
    <dgm:cxn modelId="{4CF81680-5CAC-4375-8CEE-1507413E9346}" type="presOf" srcId="{16487BC2-A627-4505-BB51-547380B19113}" destId="{1C6CFEC8-4391-4271-B286-A3AD14C4AA65}" srcOrd="0"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B455B9-D91B-4C53-95E2-CE7A329776B8}"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333B2D9C-044C-4BB9-8C3F-60BFF3392FD1}">
      <dgm:prSet phldrT="[Text]" custT="1"/>
      <dgm:spPr/>
      <dgm:t>
        <a:bodyPr/>
        <a:lstStyle/>
        <a:p>
          <a:r>
            <a:rPr lang="en-US" sz="2800" dirty="0" smtClean="0"/>
            <a:t> Case</a:t>
          </a:r>
        </a:p>
        <a:p>
          <a:r>
            <a:rPr lang="en-US" sz="2800" dirty="0" smtClean="0"/>
            <a:t>1</a:t>
          </a:r>
          <a:endParaRPr lang="en-US" sz="2800" dirty="0"/>
        </a:p>
      </dgm:t>
    </dgm:pt>
    <dgm:pt modelId="{F471A504-7946-40B6-8429-485024C1A69F}" type="parTrans" cxnId="{ED182F68-669A-42EA-BE98-EA4D5E17AE34}">
      <dgm:prSet/>
      <dgm:spPr/>
      <dgm:t>
        <a:bodyPr/>
        <a:lstStyle/>
        <a:p>
          <a:endParaRPr lang="en-US"/>
        </a:p>
      </dgm:t>
    </dgm:pt>
    <dgm:pt modelId="{98045AFD-6997-43F6-AD7C-AAF177769685}" type="sibTrans" cxnId="{ED182F68-669A-42EA-BE98-EA4D5E17AE34}">
      <dgm:prSet/>
      <dgm:spPr/>
      <dgm:t>
        <a:bodyPr/>
        <a:lstStyle/>
        <a:p>
          <a:endParaRPr lang="en-US"/>
        </a:p>
      </dgm:t>
    </dgm:pt>
    <dgm:pt modelId="{33B16D56-9CBD-4A24-9B1F-F481E1FCB567}">
      <dgm:prSet phldrT="[Text]"/>
      <dgm:spPr/>
      <dgm:t>
        <a:bodyPr/>
        <a:lstStyle/>
        <a:p>
          <a:r>
            <a:rPr lang="en-US" dirty="0" smtClean="0"/>
            <a:t>node to be removed has no child</a:t>
          </a:r>
          <a:endParaRPr lang="en-US" dirty="0"/>
        </a:p>
      </dgm:t>
    </dgm:pt>
    <dgm:pt modelId="{810F4354-8EB3-4E16-A6B1-E4C9C76F4D6D}" type="parTrans" cxnId="{68627893-59FC-4F39-A0BA-E939E248C052}">
      <dgm:prSet/>
      <dgm:spPr/>
      <dgm:t>
        <a:bodyPr/>
        <a:lstStyle/>
        <a:p>
          <a:endParaRPr lang="en-US"/>
        </a:p>
      </dgm:t>
    </dgm:pt>
    <dgm:pt modelId="{5FA96325-AD6F-4144-BC3F-101E20877D7C}" type="sibTrans" cxnId="{68627893-59FC-4F39-A0BA-E939E248C052}">
      <dgm:prSet/>
      <dgm:spPr/>
      <dgm:t>
        <a:bodyPr/>
        <a:lstStyle/>
        <a:p>
          <a:endParaRPr lang="en-US"/>
        </a:p>
      </dgm:t>
    </dgm:pt>
    <dgm:pt modelId="{8244B271-04D5-4C7A-A8B0-B8A5B6872947}">
      <dgm:prSet phldrT="[Text]"/>
      <dgm:spPr/>
      <dgm:t>
        <a:bodyPr/>
        <a:lstStyle/>
        <a:p>
          <a:r>
            <a:rPr lang="en-US" dirty="0" smtClean="0"/>
            <a:t> node to removed has only one left or right child</a:t>
          </a:r>
          <a:endParaRPr lang="en-US" dirty="0"/>
        </a:p>
      </dgm:t>
    </dgm:pt>
    <dgm:pt modelId="{CCDF8743-EFE4-4859-87EF-96D4AE46B599}" type="parTrans" cxnId="{0DD0252B-6FB2-40BF-9BB1-441BCDA29DAF}">
      <dgm:prSet/>
      <dgm:spPr/>
      <dgm:t>
        <a:bodyPr/>
        <a:lstStyle/>
        <a:p>
          <a:endParaRPr lang="en-US"/>
        </a:p>
      </dgm:t>
    </dgm:pt>
    <dgm:pt modelId="{C81549DB-AE03-4649-99DD-75A8498D53B4}" type="sibTrans" cxnId="{0DD0252B-6FB2-40BF-9BB1-441BCDA29DAF}">
      <dgm:prSet/>
      <dgm:spPr/>
      <dgm:t>
        <a:bodyPr/>
        <a:lstStyle/>
        <a:p>
          <a:endParaRPr lang="en-US"/>
        </a:p>
      </dgm:t>
    </dgm:pt>
    <dgm:pt modelId="{564F2788-161A-474D-9F33-F6026B230851}">
      <dgm:prSet phldrT="[Text]" custT="1"/>
      <dgm:spPr/>
      <dgm:t>
        <a:bodyPr/>
        <a:lstStyle/>
        <a:p>
          <a:r>
            <a:rPr lang="en-US" sz="2400" dirty="0" smtClean="0"/>
            <a:t>Case</a:t>
          </a:r>
        </a:p>
        <a:p>
          <a:r>
            <a:rPr lang="en-US" sz="2400" dirty="0" smtClean="0"/>
            <a:t>3</a:t>
          </a:r>
          <a:endParaRPr lang="en-US" sz="2400" dirty="0"/>
        </a:p>
      </dgm:t>
    </dgm:pt>
    <dgm:pt modelId="{D89F4BDB-32EA-41A1-8268-3C20E79881BA}" type="parTrans" cxnId="{08BFC213-3A1E-44FC-80CD-8B7DBCB16DFA}">
      <dgm:prSet/>
      <dgm:spPr/>
      <dgm:t>
        <a:bodyPr/>
        <a:lstStyle/>
        <a:p>
          <a:endParaRPr lang="en-US"/>
        </a:p>
      </dgm:t>
    </dgm:pt>
    <dgm:pt modelId="{67371A97-D333-4553-99AE-57629A50F2D8}" type="sibTrans" cxnId="{08BFC213-3A1E-44FC-80CD-8B7DBCB16DFA}">
      <dgm:prSet/>
      <dgm:spPr/>
      <dgm:t>
        <a:bodyPr/>
        <a:lstStyle/>
        <a:p>
          <a:endParaRPr lang="en-US"/>
        </a:p>
      </dgm:t>
    </dgm:pt>
    <dgm:pt modelId="{403284FE-A013-4668-BFDE-C8ED59D37C8D}">
      <dgm:prSet phldrT="[Text]"/>
      <dgm:spPr/>
      <dgm:t>
        <a:bodyPr/>
        <a:lstStyle/>
        <a:p>
          <a:r>
            <a:rPr lang="en-US" dirty="0" smtClean="0"/>
            <a:t>node to be removed has two child both left and right</a:t>
          </a:r>
          <a:endParaRPr lang="en-US" dirty="0"/>
        </a:p>
      </dgm:t>
    </dgm:pt>
    <dgm:pt modelId="{4ED49A3C-BC46-45A9-9478-27DFEA57C21C}" type="parTrans" cxnId="{AE2CAE11-2015-4049-8D02-07071865DB29}">
      <dgm:prSet/>
      <dgm:spPr/>
      <dgm:t>
        <a:bodyPr/>
        <a:lstStyle/>
        <a:p>
          <a:endParaRPr lang="en-US"/>
        </a:p>
      </dgm:t>
    </dgm:pt>
    <dgm:pt modelId="{FCBA3E19-FDA8-47E8-8EA9-7B0F3F758558}" type="sibTrans" cxnId="{AE2CAE11-2015-4049-8D02-07071865DB29}">
      <dgm:prSet/>
      <dgm:spPr/>
      <dgm:t>
        <a:bodyPr/>
        <a:lstStyle/>
        <a:p>
          <a:endParaRPr lang="en-US"/>
        </a:p>
      </dgm:t>
    </dgm:pt>
    <dgm:pt modelId="{B3D3C96A-2547-4B3B-989D-68756536CCE3}">
      <dgm:prSet phldrT="[Text]" custT="1"/>
      <dgm:spPr/>
      <dgm:t>
        <a:bodyPr/>
        <a:lstStyle/>
        <a:p>
          <a:r>
            <a:rPr lang="en-US" sz="2800" dirty="0" smtClean="0"/>
            <a:t> Case</a:t>
          </a:r>
        </a:p>
        <a:p>
          <a:r>
            <a:rPr lang="en-US" sz="2800" dirty="0" smtClean="0"/>
            <a:t>2</a:t>
          </a:r>
          <a:endParaRPr lang="en-US" sz="2800" dirty="0"/>
        </a:p>
      </dgm:t>
    </dgm:pt>
    <dgm:pt modelId="{1E81DE0C-C510-4B3F-802F-6A7F4AAD4479}" type="sibTrans" cxnId="{1CE8EFD4-8294-430D-BD25-75DF80C49A98}">
      <dgm:prSet/>
      <dgm:spPr/>
      <dgm:t>
        <a:bodyPr/>
        <a:lstStyle/>
        <a:p>
          <a:endParaRPr lang="en-US"/>
        </a:p>
      </dgm:t>
    </dgm:pt>
    <dgm:pt modelId="{0CE1A76E-70CC-4875-89DF-DBE055F25665}" type="parTrans" cxnId="{1CE8EFD4-8294-430D-BD25-75DF80C49A98}">
      <dgm:prSet/>
      <dgm:spPr/>
      <dgm:t>
        <a:bodyPr/>
        <a:lstStyle/>
        <a:p>
          <a:endParaRPr lang="en-US"/>
        </a:p>
      </dgm:t>
    </dgm:pt>
    <dgm:pt modelId="{1672F30B-3AF7-423B-8F7E-577B1902A87D}" type="pres">
      <dgm:prSet presAssocID="{43B455B9-D91B-4C53-95E2-CE7A329776B8}" presName="Name0" presStyleCnt="0">
        <dgm:presLayoutVars>
          <dgm:chPref val="3"/>
          <dgm:dir/>
          <dgm:animLvl val="lvl"/>
          <dgm:resizeHandles/>
        </dgm:presLayoutVars>
      </dgm:prSet>
      <dgm:spPr/>
      <dgm:t>
        <a:bodyPr/>
        <a:lstStyle/>
        <a:p>
          <a:endParaRPr lang="en-US"/>
        </a:p>
      </dgm:t>
    </dgm:pt>
    <dgm:pt modelId="{10EC4E14-6E2A-4AE0-A42B-2B55CCBB0E46}" type="pres">
      <dgm:prSet presAssocID="{333B2D9C-044C-4BB9-8C3F-60BFF3392FD1}" presName="horFlow" presStyleCnt="0"/>
      <dgm:spPr/>
    </dgm:pt>
    <dgm:pt modelId="{A08F6E51-57E6-4B2F-AE66-3DF104A374CA}" type="pres">
      <dgm:prSet presAssocID="{333B2D9C-044C-4BB9-8C3F-60BFF3392FD1}" presName="bigChev" presStyleLbl="node1" presStyleIdx="0" presStyleCnt="3" custScaleX="81605" custScaleY="107954" custLinFactX="-84788" custLinFactNeighborX="-100000" custLinFactNeighborY="4654"/>
      <dgm:spPr/>
      <dgm:t>
        <a:bodyPr/>
        <a:lstStyle/>
        <a:p>
          <a:endParaRPr lang="en-US"/>
        </a:p>
      </dgm:t>
    </dgm:pt>
    <dgm:pt modelId="{778D20C1-7246-49BC-A600-67F8E1FC035C}" type="pres">
      <dgm:prSet presAssocID="{810F4354-8EB3-4E16-A6B1-E4C9C76F4D6D}" presName="parTrans" presStyleCnt="0"/>
      <dgm:spPr/>
    </dgm:pt>
    <dgm:pt modelId="{8194984E-4FFC-4F5A-969B-5915C166D732}" type="pres">
      <dgm:prSet presAssocID="{33B16D56-9CBD-4A24-9B1F-F481E1FCB567}" presName="node" presStyleLbl="alignAccFollowNode1" presStyleIdx="0" presStyleCnt="3" custScaleX="304151" custScaleY="102015" custLinFactNeighborX="3273" custLinFactNeighborY="3076">
        <dgm:presLayoutVars>
          <dgm:bulletEnabled val="1"/>
        </dgm:presLayoutVars>
      </dgm:prSet>
      <dgm:spPr/>
      <dgm:t>
        <a:bodyPr/>
        <a:lstStyle/>
        <a:p>
          <a:endParaRPr lang="en-US"/>
        </a:p>
      </dgm:t>
    </dgm:pt>
    <dgm:pt modelId="{163560C1-05FF-47FE-920A-70C6570C2B30}" type="pres">
      <dgm:prSet presAssocID="{333B2D9C-044C-4BB9-8C3F-60BFF3392FD1}" presName="vSp" presStyleCnt="0"/>
      <dgm:spPr/>
    </dgm:pt>
    <dgm:pt modelId="{4568CCB8-4FF4-46F9-A144-9408693EB1D6}" type="pres">
      <dgm:prSet presAssocID="{B3D3C96A-2547-4B3B-989D-68756536CCE3}" presName="horFlow" presStyleCnt="0"/>
      <dgm:spPr/>
    </dgm:pt>
    <dgm:pt modelId="{C5D028F6-BE08-45D0-8062-3C83B51ADB35}" type="pres">
      <dgm:prSet presAssocID="{B3D3C96A-2547-4B3B-989D-68756536CCE3}" presName="bigChev" presStyleLbl="node1" presStyleIdx="1" presStyleCnt="3" custScaleX="77037" custLinFactNeighborX="-1475" custLinFactNeighborY="1163"/>
      <dgm:spPr/>
      <dgm:t>
        <a:bodyPr/>
        <a:lstStyle/>
        <a:p>
          <a:endParaRPr lang="en-US"/>
        </a:p>
      </dgm:t>
    </dgm:pt>
    <dgm:pt modelId="{F6BE41B6-F628-4823-A9A8-99EE025AE73E}" type="pres">
      <dgm:prSet presAssocID="{CCDF8743-EFE4-4859-87EF-96D4AE46B599}" presName="parTrans" presStyleCnt="0"/>
      <dgm:spPr/>
    </dgm:pt>
    <dgm:pt modelId="{DFE9A245-89C3-45D3-B16A-B1C686A4FFAE}" type="pres">
      <dgm:prSet presAssocID="{8244B271-04D5-4C7A-A8B0-B8A5B6872947}" presName="node" presStyleLbl="alignAccFollowNode1" presStyleIdx="1" presStyleCnt="3" custScaleX="314397" custLinFactX="3237" custLinFactNeighborX="100000" custLinFactNeighborY="-2126">
        <dgm:presLayoutVars>
          <dgm:bulletEnabled val="1"/>
        </dgm:presLayoutVars>
      </dgm:prSet>
      <dgm:spPr/>
      <dgm:t>
        <a:bodyPr/>
        <a:lstStyle/>
        <a:p>
          <a:endParaRPr lang="en-US"/>
        </a:p>
      </dgm:t>
    </dgm:pt>
    <dgm:pt modelId="{E4741BCC-C972-4C9A-B17A-D8A047803F1E}" type="pres">
      <dgm:prSet presAssocID="{B3D3C96A-2547-4B3B-989D-68756536CCE3}" presName="vSp" presStyleCnt="0"/>
      <dgm:spPr/>
    </dgm:pt>
    <dgm:pt modelId="{81FB955E-CF21-4FED-9B3D-4725B183B6DF}" type="pres">
      <dgm:prSet presAssocID="{564F2788-161A-474D-9F33-F6026B230851}" presName="horFlow" presStyleCnt="0"/>
      <dgm:spPr/>
    </dgm:pt>
    <dgm:pt modelId="{D12D6B4B-DBE5-491F-AB01-95FFB9B37D23}" type="pres">
      <dgm:prSet presAssocID="{564F2788-161A-474D-9F33-F6026B230851}" presName="bigChev" presStyleLbl="node1" presStyleIdx="2" presStyleCnt="3" custScaleX="80998"/>
      <dgm:spPr/>
      <dgm:t>
        <a:bodyPr/>
        <a:lstStyle/>
        <a:p>
          <a:endParaRPr lang="en-US"/>
        </a:p>
      </dgm:t>
    </dgm:pt>
    <dgm:pt modelId="{85BA20FA-C416-4106-9DDB-3465818441FC}" type="pres">
      <dgm:prSet presAssocID="{4ED49A3C-BC46-45A9-9478-27DFEA57C21C}" presName="parTrans" presStyleCnt="0"/>
      <dgm:spPr/>
    </dgm:pt>
    <dgm:pt modelId="{F2D60C95-E1BA-4C57-8957-785E37EE1658}" type="pres">
      <dgm:prSet presAssocID="{403284FE-A013-4668-BFDE-C8ED59D37C8D}" presName="node" presStyleLbl="alignAccFollowNode1" presStyleIdx="2" presStyleCnt="3" custScaleX="306117">
        <dgm:presLayoutVars>
          <dgm:bulletEnabled val="1"/>
        </dgm:presLayoutVars>
      </dgm:prSet>
      <dgm:spPr/>
      <dgm:t>
        <a:bodyPr/>
        <a:lstStyle/>
        <a:p>
          <a:endParaRPr lang="en-US"/>
        </a:p>
      </dgm:t>
    </dgm:pt>
  </dgm:ptLst>
  <dgm:cxnLst>
    <dgm:cxn modelId="{AE2CAE11-2015-4049-8D02-07071865DB29}" srcId="{564F2788-161A-474D-9F33-F6026B230851}" destId="{403284FE-A013-4668-BFDE-C8ED59D37C8D}" srcOrd="0" destOrd="0" parTransId="{4ED49A3C-BC46-45A9-9478-27DFEA57C21C}" sibTransId="{FCBA3E19-FDA8-47E8-8EA9-7B0F3F758558}"/>
    <dgm:cxn modelId="{A2E2907A-7D50-45C9-8594-C876F01DD2AD}" type="presOf" srcId="{33B16D56-9CBD-4A24-9B1F-F481E1FCB567}" destId="{8194984E-4FFC-4F5A-969B-5915C166D732}" srcOrd="0" destOrd="0" presId="urn:microsoft.com/office/officeart/2005/8/layout/lProcess3"/>
    <dgm:cxn modelId="{1CE8EFD4-8294-430D-BD25-75DF80C49A98}" srcId="{43B455B9-D91B-4C53-95E2-CE7A329776B8}" destId="{B3D3C96A-2547-4B3B-989D-68756536CCE3}" srcOrd="1" destOrd="0" parTransId="{0CE1A76E-70CC-4875-89DF-DBE055F25665}" sibTransId="{1E81DE0C-C510-4B3F-802F-6A7F4AAD4479}"/>
    <dgm:cxn modelId="{0DD0252B-6FB2-40BF-9BB1-441BCDA29DAF}" srcId="{B3D3C96A-2547-4B3B-989D-68756536CCE3}" destId="{8244B271-04D5-4C7A-A8B0-B8A5B6872947}" srcOrd="0" destOrd="0" parTransId="{CCDF8743-EFE4-4859-87EF-96D4AE46B599}" sibTransId="{C81549DB-AE03-4649-99DD-75A8498D53B4}"/>
    <dgm:cxn modelId="{921A49C1-C6F9-4EBE-B99E-4471DE970790}" type="presOf" srcId="{43B455B9-D91B-4C53-95E2-CE7A329776B8}" destId="{1672F30B-3AF7-423B-8F7E-577B1902A87D}" srcOrd="0" destOrd="0" presId="urn:microsoft.com/office/officeart/2005/8/layout/lProcess3"/>
    <dgm:cxn modelId="{ED182F68-669A-42EA-BE98-EA4D5E17AE34}" srcId="{43B455B9-D91B-4C53-95E2-CE7A329776B8}" destId="{333B2D9C-044C-4BB9-8C3F-60BFF3392FD1}" srcOrd="0" destOrd="0" parTransId="{F471A504-7946-40B6-8429-485024C1A69F}" sibTransId="{98045AFD-6997-43F6-AD7C-AAF177769685}"/>
    <dgm:cxn modelId="{73B9200B-ABF2-4FBD-A61F-E8CB687431DF}" type="presOf" srcId="{564F2788-161A-474D-9F33-F6026B230851}" destId="{D12D6B4B-DBE5-491F-AB01-95FFB9B37D23}" srcOrd="0" destOrd="0" presId="urn:microsoft.com/office/officeart/2005/8/layout/lProcess3"/>
    <dgm:cxn modelId="{68627893-59FC-4F39-A0BA-E939E248C052}" srcId="{333B2D9C-044C-4BB9-8C3F-60BFF3392FD1}" destId="{33B16D56-9CBD-4A24-9B1F-F481E1FCB567}" srcOrd="0" destOrd="0" parTransId="{810F4354-8EB3-4E16-A6B1-E4C9C76F4D6D}" sibTransId="{5FA96325-AD6F-4144-BC3F-101E20877D7C}"/>
    <dgm:cxn modelId="{B6B3E2BD-EB20-4B2C-AD96-7AE5B28B2D74}" type="presOf" srcId="{333B2D9C-044C-4BB9-8C3F-60BFF3392FD1}" destId="{A08F6E51-57E6-4B2F-AE66-3DF104A374CA}" srcOrd="0" destOrd="0" presId="urn:microsoft.com/office/officeart/2005/8/layout/lProcess3"/>
    <dgm:cxn modelId="{93BE68B4-5902-4572-AECF-93E860BC2E55}" type="presOf" srcId="{403284FE-A013-4668-BFDE-C8ED59D37C8D}" destId="{F2D60C95-E1BA-4C57-8957-785E37EE1658}" srcOrd="0" destOrd="0" presId="urn:microsoft.com/office/officeart/2005/8/layout/lProcess3"/>
    <dgm:cxn modelId="{08BFC213-3A1E-44FC-80CD-8B7DBCB16DFA}" srcId="{43B455B9-D91B-4C53-95E2-CE7A329776B8}" destId="{564F2788-161A-474D-9F33-F6026B230851}" srcOrd="2" destOrd="0" parTransId="{D89F4BDB-32EA-41A1-8268-3C20E79881BA}" sibTransId="{67371A97-D333-4553-99AE-57629A50F2D8}"/>
    <dgm:cxn modelId="{3740EC33-957A-4C04-9FD9-219D42CA3EF3}" type="presOf" srcId="{B3D3C96A-2547-4B3B-989D-68756536CCE3}" destId="{C5D028F6-BE08-45D0-8062-3C83B51ADB35}" srcOrd="0" destOrd="0" presId="urn:microsoft.com/office/officeart/2005/8/layout/lProcess3"/>
    <dgm:cxn modelId="{21C246E4-D573-4342-8BF6-032175DA6399}" type="presOf" srcId="{8244B271-04D5-4C7A-A8B0-B8A5B6872947}" destId="{DFE9A245-89C3-45D3-B16A-B1C686A4FFAE}" srcOrd="0" destOrd="0" presId="urn:microsoft.com/office/officeart/2005/8/layout/lProcess3"/>
    <dgm:cxn modelId="{9DC28223-E139-479D-8988-757EEAAF853A}" type="presParOf" srcId="{1672F30B-3AF7-423B-8F7E-577B1902A87D}" destId="{10EC4E14-6E2A-4AE0-A42B-2B55CCBB0E46}" srcOrd="0" destOrd="0" presId="urn:microsoft.com/office/officeart/2005/8/layout/lProcess3"/>
    <dgm:cxn modelId="{F455AEC1-AF48-4E99-B5C4-D802DF804966}" type="presParOf" srcId="{10EC4E14-6E2A-4AE0-A42B-2B55CCBB0E46}" destId="{A08F6E51-57E6-4B2F-AE66-3DF104A374CA}" srcOrd="0" destOrd="0" presId="urn:microsoft.com/office/officeart/2005/8/layout/lProcess3"/>
    <dgm:cxn modelId="{511DBE23-E83F-46FA-9856-93C98AA38C1D}" type="presParOf" srcId="{10EC4E14-6E2A-4AE0-A42B-2B55CCBB0E46}" destId="{778D20C1-7246-49BC-A600-67F8E1FC035C}" srcOrd="1" destOrd="0" presId="urn:microsoft.com/office/officeart/2005/8/layout/lProcess3"/>
    <dgm:cxn modelId="{A53FE8B8-8649-4490-A43E-FB629141AE9A}" type="presParOf" srcId="{10EC4E14-6E2A-4AE0-A42B-2B55CCBB0E46}" destId="{8194984E-4FFC-4F5A-969B-5915C166D732}" srcOrd="2" destOrd="0" presId="urn:microsoft.com/office/officeart/2005/8/layout/lProcess3"/>
    <dgm:cxn modelId="{638F570F-3239-47B7-9FC5-F2AA3C523FD4}" type="presParOf" srcId="{1672F30B-3AF7-423B-8F7E-577B1902A87D}" destId="{163560C1-05FF-47FE-920A-70C6570C2B30}" srcOrd="1" destOrd="0" presId="urn:microsoft.com/office/officeart/2005/8/layout/lProcess3"/>
    <dgm:cxn modelId="{19378474-329F-4BC0-8729-0364DB7FC8E9}" type="presParOf" srcId="{1672F30B-3AF7-423B-8F7E-577B1902A87D}" destId="{4568CCB8-4FF4-46F9-A144-9408693EB1D6}" srcOrd="2" destOrd="0" presId="urn:microsoft.com/office/officeart/2005/8/layout/lProcess3"/>
    <dgm:cxn modelId="{90B7128A-B29F-4D68-9DC2-75B30923CAB3}" type="presParOf" srcId="{4568CCB8-4FF4-46F9-A144-9408693EB1D6}" destId="{C5D028F6-BE08-45D0-8062-3C83B51ADB35}" srcOrd="0" destOrd="0" presId="urn:microsoft.com/office/officeart/2005/8/layout/lProcess3"/>
    <dgm:cxn modelId="{1EBBD7A8-52D9-4F3C-81EB-4349682A7E56}" type="presParOf" srcId="{4568CCB8-4FF4-46F9-A144-9408693EB1D6}" destId="{F6BE41B6-F628-4823-A9A8-99EE025AE73E}" srcOrd="1" destOrd="0" presId="urn:microsoft.com/office/officeart/2005/8/layout/lProcess3"/>
    <dgm:cxn modelId="{47B0C0C7-D796-41D2-8098-FC4CD0B3CD56}" type="presParOf" srcId="{4568CCB8-4FF4-46F9-A144-9408693EB1D6}" destId="{DFE9A245-89C3-45D3-B16A-B1C686A4FFAE}" srcOrd="2" destOrd="0" presId="urn:microsoft.com/office/officeart/2005/8/layout/lProcess3"/>
    <dgm:cxn modelId="{49247C50-A61E-438F-BB81-9DA8A7F3DED0}" type="presParOf" srcId="{1672F30B-3AF7-423B-8F7E-577B1902A87D}" destId="{E4741BCC-C972-4C9A-B17A-D8A047803F1E}" srcOrd="3" destOrd="0" presId="urn:microsoft.com/office/officeart/2005/8/layout/lProcess3"/>
    <dgm:cxn modelId="{1D2FC386-1F60-4431-9133-EC6408D577F1}" type="presParOf" srcId="{1672F30B-3AF7-423B-8F7E-577B1902A87D}" destId="{81FB955E-CF21-4FED-9B3D-4725B183B6DF}" srcOrd="4" destOrd="0" presId="urn:microsoft.com/office/officeart/2005/8/layout/lProcess3"/>
    <dgm:cxn modelId="{BE9EB0DC-9851-43C3-A1D7-11AC3FA58991}" type="presParOf" srcId="{81FB955E-CF21-4FED-9B3D-4725B183B6DF}" destId="{D12D6B4B-DBE5-491F-AB01-95FFB9B37D23}" srcOrd="0" destOrd="0" presId="urn:microsoft.com/office/officeart/2005/8/layout/lProcess3"/>
    <dgm:cxn modelId="{B95E67CC-25E9-493E-8614-028E0D8B3FD2}" type="presParOf" srcId="{81FB955E-CF21-4FED-9B3D-4725B183B6DF}" destId="{85BA20FA-C416-4106-9DDB-3465818441FC}" srcOrd="1" destOrd="0" presId="urn:microsoft.com/office/officeart/2005/8/layout/lProcess3"/>
    <dgm:cxn modelId="{5B755B98-A8AF-49E3-AE1D-BC6C684EB2A4}" type="presParOf" srcId="{81FB955E-CF21-4FED-9B3D-4725B183B6DF}" destId="{F2D60C95-E1BA-4C57-8957-785E37EE1658}" srcOrd="2"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F6E51-57E6-4B2F-AE66-3DF104A374CA}">
      <dsp:nvSpPr>
        <dsp:cNvPr id="0" name=""/>
        <dsp:cNvSpPr/>
      </dsp:nvSpPr>
      <dsp:spPr>
        <a:xfrm>
          <a:off x="0" y="523797"/>
          <a:ext cx="2046426" cy="1082874"/>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kern="1200" dirty="0" smtClean="0"/>
            <a:t> Case</a:t>
          </a:r>
        </a:p>
        <a:p>
          <a:pPr lvl="0" algn="ctr" defTabSz="1244600">
            <a:lnSpc>
              <a:spcPct val="90000"/>
            </a:lnSpc>
            <a:spcBef>
              <a:spcPct val="0"/>
            </a:spcBef>
            <a:spcAft>
              <a:spcPct val="35000"/>
            </a:spcAft>
          </a:pPr>
          <a:r>
            <a:rPr lang="en-US" sz="2800" kern="1200" dirty="0" smtClean="0"/>
            <a:t>1</a:t>
          </a:r>
          <a:endParaRPr lang="en-US" sz="2800" kern="1200" dirty="0"/>
        </a:p>
      </dsp:txBody>
      <dsp:txXfrm>
        <a:off x="541437" y="523797"/>
        <a:ext cx="963552" cy="1082874"/>
      </dsp:txXfrm>
    </dsp:sp>
    <dsp:sp modelId="{8194984E-4FFC-4F5A-969B-5915C166D732}">
      <dsp:nvSpPr>
        <dsp:cNvPr id="0" name=""/>
        <dsp:cNvSpPr/>
      </dsp:nvSpPr>
      <dsp:spPr>
        <a:xfrm>
          <a:off x="1732257" y="619490"/>
          <a:ext cx="6330627" cy="849339"/>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kern="1200" dirty="0" smtClean="0"/>
            <a:t>node to be removed has no child</a:t>
          </a:r>
          <a:endParaRPr lang="en-US" sz="2800" kern="1200" dirty="0"/>
        </a:p>
      </dsp:txBody>
      <dsp:txXfrm>
        <a:off x="2156927" y="619490"/>
        <a:ext cx="5481288" cy="849339"/>
      </dsp:txXfrm>
    </dsp:sp>
    <dsp:sp modelId="{C5D028F6-BE08-45D0-8062-3C83B51ADB35}">
      <dsp:nvSpPr>
        <dsp:cNvPr id="0" name=""/>
        <dsp:cNvSpPr/>
      </dsp:nvSpPr>
      <dsp:spPr>
        <a:xfrm>
          <a:off x="0" y="1712086"/>
          <a:ext cx="1931873" cy="100308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kern="1200" dirty="0" smtClean="0"/>
            <a:t> Case</a:t>
          </a:r>
        </a:p>
        <a:p>
          <a:pPr lvl="0" algn="ctr" defTabSz="1244600">
            <a:lnSpc>
              <a:spcPct val="90000"/>
            </a:lnSpc>
            <a:spcBef>
              <a:spcPct val="0"/>
            </a:spcBef>
            <a:spcAft>
              <a:spcPct val="35000"/>
            </a:spcAft>
          </a:pPr>
          <a:r>
            <a:rPr lang="en-US" sz="2800" kern="1200" dirty="0" smtClean="0"/>
            <a:t>2</a:t>
          </a:r>
          <a:endParaRPr lang="en-US" sz="2800" kern="1200" dirty="0"/>
        </a:p>
      </dsp:txBody>
      <dsp:txXfrm>
        <a:off x="501544" y="1712086"/>
        <a:ext cx="928785" cy="1003088"/>
      </dsp:txXfrm>
    </dsp:sp>
    <dsp:sp modelId="{DFE9A245-89C3-45D3-B16A-B1C686A4FFAE}">
      <dsp:nvSpPr>
        <dsp:cNvPr id="0" name=""/>
        <dsp:cNvSpPr/>
      </dsp:nvSpPr>
      <dsp:spPr>
        <a:xfrm>
          <a:off x="1608198" y="1767983"/>
          <a:ext cx="6543888" cy="832563"/>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kern="1200" dirty="0" smtClean="0"/>
            <a:t> node to removed has only one left or right child</a:t>
          </a:r>
          <a:endParaRPr lang="en-US" sz="2800" kern="1200" dirty="0"/>
        </a:p>
      </dsp:txBody>
      <dsp:txXfrm>
        <a:off x="2024480" y="1767983"/>
        <a:ext cx="5711325" cy="832563"/>
      </dsp:txXfrm>
    </dsp:sp>
    <dsp:sp modelId="{D12D6B4B-DBE5-491F-AB01-95FFB9B37D23}">
      <dsp:nvSpPr>
        <dsp:cNvPr id="0" name=""/>
        <dsp:cNvSpPr/>
      </dsp:nvSpPr>
      <dsp:spPr>
        <a:xfrm>
          <a:off x="1164" y="2843942"/>
          <a:ext cx="2031204" cy="1003088"/>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a:lnSpc>
              <a:spcPct val="90000"/>
            </a:lnSpc>
            <a:spcBef>
              <a:spcPct val="0"/>
            </a:spcBef>
            <a:spcAft>
              <a:spcPct val="35000"/>
            </a:spcAft>
          </a:pPr>
          <a:r>
            <a:rPr lang="en-US" sz="2400" kern="1200" dirty="0" smtClean="0"/>
            <a:t>Case</a:t>
          </a:r>
        </a:p>
        <a:p>
          <a:pPr lvl="0" algn="ctr" defTabSz="1066800">
            <a:lnSpc>
              <a:spcPct val="90000"/>
            </a:lnSpc>
            <a:spcBef>
              <a:spcPct val="0"/>
            </a:spcBef>
            <a:spcAft>
              <a:spcPct val="35000"/>
            </a:spcAft>
          </a:pPr>
          <a:r>
            <a:rPr lang="en-US" sz="2400" kern="1200" dirty="0" smtClean="0"/>
            <a:t>3</a:t>
          </a:r>
          <a:endParaRPr lang="en-US" sz="2400" kern="1200" dirty="0"/>
        </a:p>
      </dsp:txBody>
      <dsp:txXfrm>
        <a:off x="502708" y="2843942"/>
        <a:ext cx="1028116" cy="1003088"/>
      </dsp:txXfrm>
    </dsp:sp>
    <dsp:sp modelId="{F2D60C95-E1BA-4C57-8957-785E37EE1658}">
      <dsp:nvSpPr>
        <dsp:cNvPr id="0" name=""/>
        <dsp:cNvSpPr/>
      </dsp:nvSpPr>
      <dsp:spPr>
        <a:xfrm>
          <a:off x="1706365" y="2929204"/>
          <a:ext cx="6371547" cy="832563"/>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17780" rIns="0" bIns="17780" numCol="1" spcCol="1270" anchor="ctr" anchorCtr="0">
          <a:noAutofit/>
        </a:bodyPr>
        <a:lstStyle/>
        <a:p>
          <a:pPr lvl="0" algn="ctr" defTabSz="1244600">
            <a:lnSpc>
              <a:spcPct val="90000"/>
            </a:lnSpc>
            <a:spcBef>
              <a:spcPct val="0"/>
            </a:spcBef>
            <a:spcAft>
              <a:spcPct val="35000"/>
            </a:spcAft>
          </a:pPr>
          <a:r>
            <a:rPr lang="en-US" sz="2800" kern="1200" dirty="0" smtClean="0"/>
            <a:t>node to be removed has two child both left and right</a:t>
          </a:r>
          <a:endParaRPr lang="en-US" sz="2800" kern="1200" dirty="0"/>
        </a:p>
      </dsp:txBody>
      <dsp:txXfrm>
        <a:off x="2122647" y="2929204"/>
        <a:ext cx="5538984" cy="832563"/>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3D050D-AC0A-48A8-9A17-FDDCFB52D872}" type="datetimeFigureOut">
              <a:rPr lang="en-US" smtClean="0"/>
              <a:pPr/>
              <a:t>22-Feb-19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BD8DC-29AD-445B-93BB-3551CA664C0C}" type="slidenum">
              <a:rPr lang="en-US" smtClean="0"/>
              <a:pPr/>
              <a:t>‹#›</a:t>
            </a:fld>
            <a:endParaRPr lang="en-US"/>
          </a:p>
        </p:txBody>
      </p:sp>
    </p:spTree>
    <p:extLst>
      <p:ext uri="{BB962C8B-B14F-4D97-AF65-F5344CB8AC3E}">
        <p14:creationId xmlns:p14="http://schemas.microsoft.com/office/powerpoint/2010/main" val="1271460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ABD4CB7-E1C7-4B83-A4FD-AC7A603D6A25}" type="slidenum">
              <a:rPr lang="en-US" smtClean="0"/>
              <a:pPr/>
              <a:t>42</a:t>
            </a:fld>
            <a:endParaRPr lang="en-US"/>
          </a:p>
        </p:txBody>
      </p:sp>
    </p:spTree>
    <p:extLst>
      <p:ext uri="{BB962C8B-B14F-4D97-AF65-F5344CB8AC3E}">
        <p14:creationId xmlns:p14="http://schemas.microsoft.com/office/powerpoint/2010/main" val="81661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514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154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1987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97500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927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1910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22-Feb-19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0354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22-Feb-19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041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22-Feb-19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040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22-Feb-19</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7089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688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22-Feb-19</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39388"/>
      </p:ext>
    </p:extLst>
  </p:cSld>
  <p:clrMap bg1="lt1" tx1="dk1" bg2="lt2" tx2="dk2" accent1="accent1" accent2="accent2" accent3="accent3" accent4="accent4" accent5="accent5" accent6="accent6" hlink="hlink" folHlink="folHlink"/>
  <p:sldLayoutIdLst>
    <p:sldLayoutId id="2147483862" r:id="rId1"/>
    <p:sldLayoutId id="2147483863" r:id="rId2"/>
    <p:sldLayoutId id="2147483864" r:id="rId3"/>
    <p:sldLayoutId id="2147483865" r:id="rId4"/>
    <p:sldLayoutId id="2147483866" r:id="rId5"/>
    <p:sldLayoutId id="2147483867" r:id="rId6"/>
    <p:sldLayoutId id="2147483868" r:id="rId7"/>
    <p:sldLayoutId id="2147483869" r:id="rId8"/>
    <p:sldLayoutId id="2147483870" r:id="rId9"/>
    <p:sldLayoutId id="2147483871" r:id="rId10"/>
    <p:sldLayoutId id="214748387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1674" y="1481069"/>
            <a:ext cx="8663314" cy="3046988"/>
          </a:xfrm>
          <a:prstGeom prst="rect">
            <a:avLst/>
          </a:prstGeom>
          <a:noFill/>
        </p:spPr>
        <p:txBody>
          <a:bodyPr wrap="square" rtlCol="0">
            <a:spAutoFit/>
          </a:bodyPr>
          <a:lstStyle/>
          <a:p>
            <a:r>
              <a:rPr lang="en-US" sz="9600" dirty="0" smtClean="0"/>
              <a:t>Binary Search Tree </a:t>
            </a:r>
            <a:endParaRPr lang="en-US" sz="9600" dirty="0"/>
          </a:p>
        </p:txBody>
      </p:sp>
    </p:spTree>
    <p:extLst>
      <p:ext uri="{BB962C8B-B14F-4D97-AF65-F5344CB8AC3E}">
        <p14:creationId xmlns:p14="http://schemas.microsoft.com/office/powerpoint/2010/main" val="487979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2224" y="1356875"/>
            <a:ext cx="9073376" cy="707886"/>
          </a:xfrm>
          <a:prstGeom prst="rect">
            <a:avLst/>
          </a:prstGeom>
        </p:spPr>
        <p:txBody>
          <a:bodyPr wrap="square">
            <a:spAutoFit/>
          </a:bodyPr>
          <a:lstStyle/>
          <a:p>
            <a:pPr algn="just" defTabSz="457200"/>
            <a:r>
              <a:rPr lang="en-US" sz="2000" b="1" i="1" dirty="0">
                <a:solidFill>
                  <a:prstClr val="black"/>
                </a:solidFill>
              </a:rPr>
              <a:t>BST does not contain duplicate content. So if we insert an existing element in the tree the tree will not change.</a:t>
            </a:r>
          </a:p>
        </p:txBody>
      </p:sp>
      <p:sp>
        <p:nvSpPr>
          <p:cNvPr id="40" name="TextBox 39"/>
          <p:cNvSpPr txBox="1"/>
          <p:nvPr/>
        </p:nvSpPr>
        <p:spPr>
          <a:xfrm>
            <a:off x="5527737" y="2562769"/>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40</a:t>
            </a:r>
          </a:p>
        </p:txBody>
      </p:sp>
      <p:sp>
        <p:nvSpPr>
          <p:cNvPr id="41" name="TextBox 40"/>
          <p:cNvSpPr txBox="1"/>
          <p:nvPr/>
        </p:nvSpPr>
        <p:spPr>
          <a:xfrm>
            <a:off x="4753937" y="3534941"/>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20</a:t>
            </a:r>
          </a:p>
        </p:txBody>
      </p:sp>
      <p:cxnSp>
        <p:nvCxnSpPr>
          <p:cNvPr id="42" name="Straight Connector 41"/>
          <p:cNvCxnSpPr/>
          <p:nvPr/>
        </p:nvCxnSpPr>
        <p:spPr>
          <a:xfrm flipH="1">
            <a:off x="5051313" y="3182950"/>
            <a:ext cx="469501" cy="351991"/>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327663" y="3534941"/>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60</a:t>
            </a:r>
          </a:p>
        </p:txBody>
      </p:sp>
      <p:cxnSp>
        <p:nvCxnSpPr>
          <p:cNvPr id="44" name="Straight Connector 43"/>
          <p:cNvCxnSpPr>
            <a:endCxn id="43" idx="0"/>
          </p:cNvCxnSpPr>
          <p:nvPr/>
        </p:nvCxnSpPr>
        <p:spPr>
          <a:xfrm>
            <a:off x="5944224" y="3182950"/>
            <a:ext cx="709811" cy="351991"/>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092717" y="4410506"/>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10</a:t>
            </a:r>
          </a:p>
        </p:txBody>
      </p:sp>
      <p:sp>
        <p:nvSpPr>
          <p:cNvPr id="46" name="TextBox 45"/>
          <p:cNvSpPr txBox="1"/>
          <p:nvPr/>
        </p:nvSpPr>
        <p:spPr>
          <a:xfrm>
            <a:off x="5316532" y="4410506"/>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30</a:t>
            </a:r>
          </a:p>
        </p:txBody>
      </p:sp>
      <p:cxnSp>
        <p:nvCxnSpPr>
          <p:cNvPr id="47" name="Straight Connector 46"/>
          <p:cNvCxnSpPr/>
          <p:nvPr/>
        </p:nvCxnSpPr>
        <p:spPr>
          <a:xfrm flipH="1">
            <a:off x="4284436" y="4058161"/>
            <a:ext cx="469501" cy="351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223438" y="4181272"/>
            <a:ext cx="304299" cy="2285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80480" y="4409799"/>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50</a:t>
            </a:r>
          </a:p>
        </p:txBody>
      </p:sp>
      <p:sp>
        <p:nvSpPr>
          <p:cNvPr id="50" name="TextBox 49"/>
          <p:cNvSpPr txBox="1"/>
          <p:nvPr/>
        </p:nvSpPr>
        <p:spPr>
          <a:xfrm>
            <a:off x="7020857" y="4409799"/>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70</a:t>
            </a:r>
          </a:p>
        </p:txBody>
      </p:sp>
      <p:cxnSp>
        <p:nvCxnSpPr>
          <p:cNvPr id="51" name="Straight Connector 50"/>
          <p:cNvCxnSpPr/>
          <p:nvPr/>
        </p:nvCxnSpPr>
        <p:spPr>
          <a:xfrm flipH="1">
            <a:off x="6235628" y="4181272"/>
            <a:ext cx="255734" cy="228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50" idx="0"/>
          </p:cNvCxnSpPr>
          <p:nvPr/>
        </p:nvCxnSpPr>
        <p:spPr>
          <a:xfrm>
            <a:off x="6949765" y="4181272"/>
            <a:ext cx="397464" cy="228527"/>
          </a:xfrm>
          <a:prstGeom prst="line">
            <a:avLst/>
          </a:prstGeom>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1985860" y="99752"/>
            <a:ext cx="7736495" cy="1066892"/>
          </a:xfrm>
          <a:prstGeom prst="rect">
            <a:avLst/>
          </a:prstGeom>
        </p:spPr>
      </p:pic>
      <p:sp>
        <p:nvSpPr>
          <p:cNvPr id="4" name="Rectangle 3"/>
          <p:cNvSpPr/>
          <p:nvPr/>
        </p:nvSpPr>
        <p:spPr>
          <a:xfrm>
            <a:off x="1324665" y="2064761"/>
            <a:ext cx="3937360" cy="400110"/>
          </a:xfrm>
          <a:prstGeom prst="rect">
            <a:avLst/>
          </a:prstGeom>
        </p:spPr>
        <p:txBody>
          <a:bodyPr wrap="none">
            <a:spAutoFit/>
          </a:bodyPr>
          <a:lstStyle/>
          <a:p>
            <a:pPr algn="just" defTabSz="457200"/>
            <a:r>
              <a:rPr lang="en-US" sz="2000" b="1" i="1" dirty="0">
                <a:solidFill>
                  <a:prstClr val="black"/>
                </a:solidFill>
              </a:rPr>
              <a:t>Suppose we INSERT 30 in this tree…</a:t>
            </a:r>
          </a:p>
        </p:txBody>
      </p:sp>
    </p:spTree>
    <p:extLst>
      <p:ext uri="{BB962C8B-B14F-4D97-AF65-F5344CB8AC3E}">
        <p14:creationId xmlns:p14="http://schemas.microsoft.com/office/powerpoint/2010/main" val="1477459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fade">
                                      <p:cBhvr>
                                        <p:cTn id="15" dur="500"/>
                                        <p:tgtEl>
                                          <p:spTgt spid="4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fade">
                                      <p:cBhvr>
                                        <p:cTn id="18" dur="500"/>
                                        <p:tgtEl>
                                          <p:spTgt spid="41"/>
                                        </p:tgtEl>
                                      </p:cBhvr>
                                    </p:animEffect>
                                  </p:childTnLst>
                                </p:cTn>
                              </p:par>
                              <p:par>
                                <p:cTn id="19" presetID="10"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fade">
                                      <p:cBhvr>
                                        <p:cTn id="21" dur="500"/>
                                        <p:tgtEl>
                                          <p:spTgt spid="4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3"/>
                                        </p:tgtEl>
                                        <p:attrNameLst>
                                          <p:attrName>style.visibility</p:attrName>
                                        </p:attrNameLst>
                                      </p:cBhvr>
                                      <p:to>
                                        <p:strVal val="visible"/>
                                      </p:to>
                                    </p:set>
                                    <p:animEffect transition="in" filter="fade">
                                      <p:cBhvr>
                                        <p:cTn id="24" dur="500"/>
                                        <p:tgtEl>
                                          <p:spTgt spid="43"/>
                                        </p:tgtEl>
                                      </p:cBhvr>
                                    </p:animEffect>
                                  </p:childTnLst>
                                </p:cTn>
                              </p:par>
                              <p:par>
                                <p:cTn id="25" presetID="10" presetClass="entr" presetSubtype="0" fill="hold" nodeType="with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fade">
                                      <p:cBhvr>
                                        <p:cTn id="30" dur="500"/>
                                        <p:tgtEl>
                                          <p:spTgt spid="4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fade">
                                      <p:cBhvr>
                                        <p:cTn id="33" dur="500"/>
                                        <p:tgtEl>
                                          <p:spTgt spid="46"/>
                                        </p:tgtEl>
                                      </p:cBhvr>
                                    </p:animEffect>
                                  </p:childTnLst>
                                </p:cTn>
                              </p:par>
                              <p:par>
                                <p:cTn id="34" presetID="10" presetClass="entr" presetSubtype="0" fill="hold" nodeType="withEffect">
                                  <p:stCondLst>
                                    <p:cond delay="0"/>
                                  </p:stCondLst>
                                  <p:childTnLst>
                                    <p:set>
                                      <p:cBhvr>
                                        <p:cTn id="35" dur="1" fill="hold">
                                          <p:stCondLst>
                                            <p:cond delay="0"/>
                                          </p:stCondLst>
                                        </p:cTn>
                                        <p:tgtEl>
                                          <p:spTgt spid="47"/>
                                        </p:tgtEl>
                                        <p:attrNameLst>
                                          <p:attrName>style.visibility</p:attrName>
                                        </p:attrNameLst>
                                      </p:cBhvr>
                                      <p:to>
                                        <p:strVal val="visible"/>
                                      </p:to>
                                    </p:set>
                                    <p:animEffect transition="in" filter="fade">
                                      <p:cBhvr>
                                        <p:cTn id="36" dur="500"/>
                                        <p:tgtEl>
                                          <p:spTgt spid="47"/>
                                        </p:tgtEl>
                                      </p:cBhvr>
                                    </p:animEffect>
                                  </p:childTnLst>
                                </p:cTn>
                              </p:par>
                              <p:par>
                                <p:cTn id="37" presetID="10" presetClass="entr" presetSubtype="0" fill="hold" nodeType="with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500"/>
                                        <p:tgtEl>
                                          <p:spTgt spid="4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fade">
                                      <p:cBhvr>
                                        <p:cTn id="45" dur="500"/>
                                        <p:tgtEl>
                                          <p:spTgt spid="50"/>
                                        </p:tgtEl>
                                      </p:cBhvr>
                                    </p:animEffect>
                                  </p:childTnLst>
                                </p:cTn>
                              </p:par>
                              <p:par>
                                <p:cTn id="46" presetID="10" presetClass="entr" presetSubtype="0" fill="hold"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500"/>
                                        <p:tgtEl>
                                          <p:spTgt spid="51"/>
                                        </p:tgtEl>
                                      </p:cBhvr>
                                    </p:animEffect>
                                  </p:childTnLst>
                                </p:cTn>
                              </p:par>
                              <p:par>
                                <p:cTn id="49" presetID="10" presetClass="entr" presetSubtype="0" fill="hold" nodeType="withEffect">
                                  <p:stCondLst>
                                    <p:cond delay="0"/>
                                  </p:stCondLst>
                                  <p:childTnLst>
                                    <p:set>
                                      <p:cBhvr>
                                        <p:cTn id="50" dur="1" fill="hold">
                                          <p:stCondLst>
                                            <p:cond delay="0"/>
                                          </p:stCondLst>
                                        </p:cTn>
                                        <p:tgtEl>
                                          <p:spTgt spid="52"/>
                                        </p:tgtEl>
                                        <p:attrNameLst>
                                          <p:attrName>style.visibility</p:attrName>
                                        </p:attrNameLst>
                                      </p:cBhvr>
                                      <p:to>
                                        <p:strVal val="visible"/>
                                      </p:to>
                                    </p:set>
                                    <p:animEffect transition="in" filter="fade">
                                      <p:cBhvr>
                                        <p:cTn id="5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animBg="1"/>
      <p:bldP spid="41" grpId="0" animBg="1"/>
      <p:bldP spid="43" grpId="0" animBg="1"/>
      <p:bldP spid="45" grpId="0" animBg="1"/>
      <p:bldP spid="46" grpId="0" animBg="1"/>
      <p:bldP spid="49" grpId="0" animBg="1"/>
      <p:bldP spid="5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2224" y="1356875"/>
            <a:ext cx="9073376" cy="400110"/>
          </a:xfrm>
          <a:prstGeom prst="rect">
            <a:avLst/>
          </a:prstGeom>
        </p:spPr>
        <p:txBody>
          <a:bodyPr wrap="square">
            <a:spAutoFit/>
          </a:bodyPr>
          <a:lstStyle/>
          <a:p>
            <a:pPr algn="just" defTabSz="457200"/>
            <a:r>
              <a:rPr lang="en-US" sz="2000" b="1" dirty="0">
                <a:solidFill>
                  <a:prstClr val="black"/>
                </a:solidFill>
              </a:rPr>
              <a:t>It will continue traversing. </a:t>
            </a:r>
          </a:p>
        </p:txBody>
      </p:sp>
      <p:sp>
        <p:nvSpPr>
          <p:cNvPr id="40" name="TextBox 39"/>
          <p:cNvSpPr txBox="1"/>
          <p:nvPr/>
        </p:nvSpPr>
        <p:spPr>
          <a:xfrm>
            <a:off x="5527737" y="2562769"/>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40</a:t>
            </a:r>
          </a:p>
        </p:txBody>
      </p:sp>
      <p:sp>
        <p:nvSpPr>
          <p:cNvPr id="41" name="TextBox 40"/>
          <p:cNvSpPr txBox="1"/>
          <p:nvPr/>
        </p:nvSpPr>
        <p:spPr>
          <a:xfrm>
            <a:off x="4753937" y="3534941"/>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20</a:t>
            </a:r>
          </a:p>
        </p:txBody>
      </p:sp>
      <p:cxnSp>
        <p:nvCxnSpPr>
          <p:cNvPr id="42" name="Straight Connector 41"/>
          <p:cNvCxnSpPr/>
          <p:nvPr/>
        </p:nvCxnSpPr>
        <p:spPr>
          <a:xfrm flipH="1">
            <a:off x="5051313" y="3182950"/>
            <a:ext cx="469501" cy="351991"/>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327663" y="3534941"/>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60</a:t>
            </a:r>
          </a:p>
        </p:txBody>
      </p:sp>
      <p:cxnSp>
        <p:nvCxnSpPr>
          <p:cNvPr id="44" name="Straight Connector 43"/>
          <p:cNvCxnSpPr/>
          <p:nvPr/>
        </p:nvCxnSpPr>
        <p:spPr>
          <a:xfrm>
            <a:off x="5944224" y="3182950"/>
            <a:ext cx="709811" cy="351991"/>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092717" y="4410506"/>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10</a:t>
            </a:r>
          </a:p>
        </p:txBody>
      </p:sp>
      <p:cxnSp>
        <p:nvCxnSpPr>
          <p:cNvPr id="47" name="Straight Connector 46"/>
          <p:cNvCxnSpPr/>
          <p:nvPr/>
        </p:nvCxnSpPr>
        <p:spPr>
          <a:xfrm flipH="1">
            <a:off x="4284436" y="4058161"/>
            <a:ext cx="469501" cy="351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5223438" y="4181272"/>
            <a:ext cx="304299" cy="228527"/>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128074" y="4417377"/>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50</a:t>
            </a:r>
          </a:p>
        </p:txBody>
      </p:sp>
      <p:sp>
        <p:nvSpPr>
          <p:cNvPr id="50" name="TextBox 49"/>
          <p:cNvSpPr txBox="1"/>
          <p:nvPr/>
        </p:nvSpPr>
        <p:spPr>
          <a:xfrm>
            <a:off x="6968451" y="4417377"/>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70</a:t>
            </a:r>
          </a:p>
        </p:txBody>
      </p:sp>
      <p:cxnSp>
        <p:nvCxnSpPr>
          <p:cNvPr id="51" name="Straight Connector 50"/>
          <p:cNvCxnSpPr/>
          <p:nvPr/>
        </p:nvCxnSpPr>
        <p:spPr>
          <a:xfrm flipH="1">
            <a:off x="6272184" y="4188850"/>
            <a:ext cx="255734" cy="228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50" idx="0"/>
          </p:cNvCxnSpPr>
          <p:nvPr/>
        </p:nvCxnSpPr>
        <p:spPr>
          <a:xfrm>
            <a:off x="6897359" y="4188850"/>
            <a:ext cx="397464" cy="228527"/>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110098" y="5554845"/>
            <a:ext cx="10835639" cy="646331"/>
          </a:xfrm>
          <a:prstGeom prst="rect">
            <a:avLst/>
          </a:prstGeom>
          <a:noFill/>
        </p:spPr>
        <p:txBody>
          <a:bodyPr wrap="square" rtlCol="0">
            <a:spAutoFit/>
          </a:bodyPr>
          <a:lstStyle/>
          <a:p>
            <a:pPr defTabSz="457200"/>
            <a:r>
              <a:rPr lang="en-US" b="1" i="1" dirty="0">
                <a:solidFill>
                  <a:prstClr val="black"/>
                </a:solidFill>
              </a:rPr>
              <a:t>.</a:t>
            </a:r>
          </a:p>
          <a:p>
            <a:pPr defTabSz="457200"/>
            <a:endParaRPr lang="en-US" dirty="0">
              <a:solidFill>
                <a:prstClr val="black"/>
              </a:solidFill>
            </a:endParaRPr>
          </a:p>
        </p:txBody>
      </p:sp>
      <p:pic>
        <p:nvPicPr>
          <p:cNvPr id="63" name="Picture 62"/>
          <p:cNvPicPr>
            <a:picLocks noChangeAspect="1"/>
          </p:cNvPicPr>
          <p:nvPr/>
        </p:nvPicPr>
        <p:blipFill>
          <a:blip r:embed="rId2"/>
          <a:stretch>
            <a:fillRect/>
          </a:stretch>
        </p:blipFill>
        <p:spPr>
          <a:xfrm>
            <a:off x="2101027" y="88339"/>
            <a:ext cx="7736495" cy="1066892"/>
          </a:xfrm>
          <a:prstGeom prst="rect">
            <a:avLst/>
          </a:prstGeom>
        </p:spPr>
      </p:pic>
      <p:sp>
        <p:nvSpPr>
          <p:cNvPr id="66" name="TextBox 65"/>
          <p:cNvSpPr txBox="1"/>
          <p:nvPr/>
        </p:nvSpPr>
        <p:spPr>
          <a:xfrm>
            <a:off x="5148960" y="4434208"/>
            <a:ext cx="674910"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defTabSz="457200"/>
            <a:r>
              <a:rPr lang="en-US" sz="3600" dirty="0">
                <a:solidFill>
                  <a:srgbClr val="0070C0"/>
                </a:solidFill>
              </a:rPr>
              <a:t>30</a:t>
            </a:r>
          </a:p>
        </p:txBody>
      </p:sp>
      <p:sp>
        <p:nvSpPr>
          <p:cNvPr id="64" name="TextBox 63"/>
          <p:cNvSpPr txBox="1"/>
          <p:nvPr/>
        </p:nvSpPr>
        <p:spPr>
          <a:xfrm>
            <a:off x="5148960" y="4417377"/>
            <a:ext cx="652743" cy="646331"/>
          </a:xfrm>
          <a:prstGeom prst="rect">
            <a:avLst/>
          </a:prstGeom>
          <a:gradFill>
            <a:gsLst>
              <a:gs pos="0">
                <a:srgbClr val="FF0000"/>
              </a:gs>
              <a:gs pos="45000">
                <a:srgbClr val="FF0000"/>
              </a:gs>
              <a:gs pos="100000">
                <a:srgbClr val="FF0000"/>
              </a:gs>
            </a:gsLst>
            <a:path path="circle">
              <a:fillToRect l="100000" t="100000" r="100000" b="100000"/>
            </a:path>
          </a:gradFill>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prstClr val="white"/>
                </a:solidFill>
              </a:rPr>
              <a:t>30</a:t>
            </a:r>
          </a:p>
        </p:txBody>
      </p:sp>
      <p:cxnSp>
        <p:nvCxnSpPr>
          <p:cNvPr id="65" name="Straight Connector 64"/>
          <p:cNvCxnSpPr/>
          <p:nvPr/>
        </p:nvCxnSpPr>
        <p:spPr>
          <a:xfrm>
            <a:off x="5198941" y="4164441"/>
            <a:ext cx="304299" cy="228527"/>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101388" y="4409798"/>
            <a:ext cx="801355" cy="667512"/>
          </a:xfrm>
          <a:prstGeom prst="rect">
            <a:avLst/>
          </a:prstGeom>
          <a:gradFill>
            <a:gsLst>
              <a:gs pos="0">
                <a:schemeClr val="accent2">
                  <a:tint val="65000"/>
                  <a:shade val="92000"/>
                  <a:satMod val="130000"/>
                </a:schemeClr>
              </a:gs>
              <a:gs pos="45000">
                <a:schemeClr val="accent2">
                  <a:tint val="60000"/>
                  <a:shade val="99000"/>
                  <a:satMod val="120000"/>
                </a:schemeClr>
              </a:gs>
              <a:gs pos="100000">
                <a:schemeClr val="accent2">
                  <a:tint val="55000"/>
                  <a:satMod val="140000"/>
                </a:schemeClr>
              </a:gs>
            </a:gsLst>
            <a:path path="circle">
              <a:fillToRect l="100000" t="100000" r="100000" b="100000"/>
            </a:path>
          </a:gradFill>
        </p:spPr>
        <p:style>
          <a:lnRef idx="1">
            <a:schemeClr val="accent2"/>
          </a:lnRef>
          <a:fillRef idx="2">
            <a:schemeClr val="accent2"/>
          </a:fillRef>
          <a:effectRef idx="1">
            <a:schemeClr val="accent2"/>
          </a:effectRef>
          <a:fontRef idx="minor">
            <a:schemeClr val="dk1"/>
          </a:fontRef>
        </p:style>
        <p:txBody>
          <a:bodyPr wrap="square" rtlCol="0">
            <a:spAutoFit/>
          </a:bodyPr>
          <a:lstStyle/>
          <a:p>
            <a:pPr defTabSz="457200"/>
            <a:r>
              <a:rPr lang="en-US" sz="3600" dirty="0">
                <a:solidFill>
                  <a:srgbClr val="0070C0"/>
                </a:solidFill>
              </a:rPr>
              <a:t> 30</a:t>
            </a:r>
          </a:p>
        </p:txBody>
      </p:sp>
      <p:sp>
        <p:nvSpPr>
          <p:cNvPr id="68" name="TextBox 67"/>
          <p:cNvSpPr txBox="1"/>
          <p:nvPr/>
        </p:nvSpPr>
        <p:spPr>
          <a:xfrm>
            <a:off x="529388" y="5462512"/>
            <a:ext cx="11053011" cy="769441"/>
          </a:xfrm>
          <a:prstGeom prst="rect">
            <a:avLst/>
          </a:prstGeom>
          <a:noFill/>
        </p:spPr>
        <p:txBody>
          <a:bodyPr wrap="square" rtlCol="0">
            <a:spAutoFit/>
          </a:bodyPr>
          <a:lstStyle/>
          <a:p>
            <a:pPr marL="342900" indent="-342900" defTabSz="457200">
              <a:buFont typeface="Wingdings" panose="05000000000000000000" pitchFamily="2" charset="2"/>
              <a:buChar char="Ø"/>
            </a:pPr>
            <a:r>
              <a:rPr lang="en-US" sz="2600" b="1" dirty="0">
                <a:solidFill>
                  <a:prstClr val="black"/>
                </a:solidFill>
              </a:rPr>
              <a:t>Therefore, the BST will remain the same while a duplicate value is inserted. </a:t>
            </a:r>
          </a:p>
          <a:p>
            <a:pPr marL="285750" indent="-285750" defTabSz="457200">
              <a:buFont typeface="Wingdings" panose="05000000000000000000" pitchFamily="2" charset="2"/>
              <a:buChar char="Ø"/>
            </a:pPr>
            <a:endParaRPr lang="en-US" dirty="0">
              <a:solidFill>
                <a:prstClr val="black"/>
              </a:solidFill>
            </a:endParaRPr>
          </a:p>
        </p:txBody>
      </p:sp>
      <p:sp>
        <p:nvSpPr>
          <p:cNvPr id="69" name="Rectangle 68"/>
          <p:cNvSpPr/>
          <p:nvPr/>
        </p:nvSpPr>
        <p:spPr>
          <a:xfrm>
            <a:off x="1442224" y="1773815"/>
            <a:ext cx="8395298" cy="369332"/>
          </a:xfrm>
          <a:prstGeom prst="rect">
            <a:avLst/>
          </a:prstGeom>
        </p:spPr>
        <p:txBody>
          <a:bodyPr wrap="square">
            <a:spAutoFit/>
          </a:bodyPr>
          <a:lstStyle/>
          <a:p>
            <a:pPr algn="just" defTabSz="457200"/>
            <a:r>
              <a:rPr lang="en-US" b="1" dirty="0">
                <a:solidFill>
                  <a:prstClr val="black"/>
                </a:solidFill>
              </a:rPr>
              <a:t>When it finds that 30 already exists, it will ignore inserting 30 again.</a:t>
            </a:r>
          </a:p>
        </p:txBody>
      </p:sp>
      <p:sp>
        <p:nvSpPr>
          <p:cNvPr id="70" name="Rectangle 69"/>
          <p:cNvSpPr/>
          <p:nvPr/>
        </p:nvSpPr>
        <p:spPr>
          <a:xfrm>
            <a:off x="1471186" y="2159415"/>
            <a:ext cx="9044414" cy="369332"/>
          </a:xfrm>
          <a:prstGeom prst="rect">
            <a:avLst/>
          </a:prstGeom>
        </p:spPr>
        <p:txBody>
          <a:bodyPr wrap="square">
            <a:spAutoFit/>
          </a:bodyPr>
          <a:lstStyle/>
          <a:p>
            <a:pPr algn="just" defTabSz="457200"/>
            <a:r>
              <a:rPr lang="en-US" b="1" dirty="0">
                <a:solidFill>
                  <a:prstClr val="black"/>
                </a:solidFill>
              </a:rPr>
              <a:t>So, 30 will not be inserted and the tree will remain as it was.</a:t>
            </a:r>
          </a:p>
        </p:txBody>
      </p:sp>
    </p:spTree>
    <p:extLst>
      <p:ext uri="{BB962C8B-B14F-4D97-AF65-F5344CB8AC3E}">
        <p14:creationId xmlns:p14="http://schemas.microsoft.com/office/powerpoint/2010/main" val="13465061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par>
                                <p:cTn id="35" presetID="10"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par>
                                <p:cTn id="38" presetID="10" presetClass="entr" presetSubtype="0" fill="hold"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500"/>
                                        <p:tgtEl>
                                          <p:spTgt spid="5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fade">
                                      <p:cBhvr>
                                        <p:cTn id="43" dur="500"/>
                                        <p:tgtEl>
                                          <p:spTgt spid="6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4"/>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6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7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3" grpId="0" animBg="1"/>
      <p:bldP spid="45" grpId="0" animBg="1"/>
      <p:bldP spid="49" grpId="0" animBg="1"/>
      <p:bldP spid="50" grpId="0" animBg="1"/>
      <p:bldP spid="66" grpId="0" animBg="1"/>
      <p:bldP spid="64" grpId="0" animBg="1"/>
      <p:bldP spid="67" grpId="0" animBg="1"/>
      <p:bldP spid="68" grpId="0"/>
      <p:bldP spid="69" grpId="0"/>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2224" y="1356875"/>
            <a:ext cx="9073376" cy="1015663"/>
          </a:xfrm>
          <a:prstGeom prst="rect">
            <a:avLst/>
          </a:prstGeom>
        </p:spPr>
        <p:txBody>
          <a:bodyPr wrap="square">
            <a:spAutoFit/>
          </a:bodyPr>
          <a:lstStyle/>
          <a:p>
            <a:pPr algn="just" defTabSz="457200"/>
            <a:r>
              <a:rPr lang="en-US" sz="2000" b="1" dirty="0">
                <a:solidFill>
                  <a:prstClr val="black"/>
                </a:solidFill>
              </a:rPr>
              <a:t>The same can be done with a linear sorted array. Then why will we use Binary search tree? </a:t>
            </a:r>
          </a:p>
          <a:p>
            <a:pPr algn="just" defTabSz="457200"/>
            <a:endParaRPr lang="en-US" sz="2000" b="1" dirty="0">
              <a:solidFill>
                <a:prstClr val="black"/>
              </a:solidFill>
            </a:endParaRPr>
          </a:p>
        </p:txBody>
      </p:sp>
      <p:graphicFrame>
        <p:nvGraphicFramePr>
          <p:cNvPr id="3" name="Table 2"/>
          <p:cNvGraphicFramePr>
            <a:graphicFrameLocks noGrp="1"/>
          </p:cNvGraphicFramePr>
          <p:nvPr/>
        </p:nvGraphicFramePr>
        <p:xfrm>
          <a:off x="1545590" y="2363892"/>
          <a:ext cx="8128001" cy="370840"/>
        </p:xfrm>
        <a:graphic>
          <a:graphicData uri="http://schemas.openxmlformats.org/drawingml/2006/table">
            <a:tbl>
              <a:tblPr firstRow="1" bandRow="1">
                <a:tableStyleId>{5C22544A-7EE6-4342-B048-85BDC9FD1C3A}</a:tableStyleId>
              </a:tblPr>
              <a:tblGrid>
                <a:gridCol w="1161143"/>
                <a:gridCol w="1161143"/>
                <a:gridCol w="1161143"/>
                <a:gridCol w="1161143"/>
                <a:gridCol w="1161143"/>
                <a:gridCol w="1161143"/>
                <a:gridCol w="1161143"/>
              </a:tblGrid>
              <a:tr h="370840">
                <a:tc>
                  <a:txBody>
                    <a:bodyPr/>
                    <a:lstStyle/>
                    <a:p>
                      <a:pPr algn="just"/>
                      <a:r>
                        <a:rPr lang="en-US" dirty="0" smtClean="0">
                          <a:solidFill>
                            <a:schemeClr val="tx1"/>
                          </a:solidFill>
                        </a:rPr>
                        <a:t>10</a:t>
                      </a:r>
                      <a:endParaRPr lang="en-US" dirty="0">
                        <a:solidFill>
                          <a:schemeClr val="tx1"/>
                        </a:solidFill>
                      </a:endParaRP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just"/>
                      <a:r>
                        <a:rPr lang="en-US" dirty="0" smtClean="0">
                          <a:solidFill>
                            <a:schemeClr val="tx1"/>
                          </a:solidFill>
                        </a:rPr>
                        <a:t>20</a:t>
                      </a:r>
                      <a:endParaRPr lang="en-US" dirty="0">
                        <a:solidFill>
                          <a:schemeClr val="tx1"/>
                        </a:solidFill>
                      </a:endParaRP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just"/>
                      <a:r>
                        <a:rPr lang="en-US" dirty="0" smtClean="0">
                          <a:solidFill>
                            <a:schemeClr val="tx1"/>
                          </a:solidFill>
                        </a:rPr>
                        <a:t>30</a:t>
                      </a:r>
                      <a:endParaRPr lang="en-US" dirty="0">
                        <a:solidFill>
                          <a:schemeClr val="tx1"/>
                        </a:solidFill>
                      </a:endParaRP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just"/>
                      <a:r>
                        <a:rPr lang="en-US" dirty="0" smtClean="0">
                          <a:solidFill>
                            <a:schemeClr val="tx1"/>
                          </a:solidFill>
                        </a:rPr>
                        <a:t>40</a:t>
                      </a:r>
                      <a:endParaRPr lang="en-US" dirty="0">
                        <a:solidFill>
                          <a:schemeClr val="tx1"/>
                        </a:solidFill>
                      </a:endParaRP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just"/>
                      <a:r>
                        <a:rPr lang="en-US" dirty="0" smtClean="0">
                          <a:solidFill>
                            <a:schemeClr val="tx1"/>
                          </a:solidFill>
                        </a:rPr>
                        <a:t>50</a:t>
                      </a:r>
                      <a:endParaRPr lang="en-US" dirty="0">
                        <a:solidFill>
                          <a:schemeClr val="tx1"/>
                        </a:solidFill>
                      </a:endParaRP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just"/>
                      <a:r>
                        <a:rPr lang="en-US" dirty="0" smtClean="0">
                          <a:solidFill>
                            <a:schemeClr val="tx1"/>
                          </a:solidFill>
                        </a:rPr>
                        <a:t>60</a:t>
                      </a:r>
                      <a:endParaRPr lang="en-US" dirty="0">
                        <a:solidFill>
                          <a:schemeClr val="tx1"/>
                        </a:solidFill>
                      </a:endParaRP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just"/>
                      <a:r>
                        <a:rPr lang="en-US" dirty="0" smtClean="0">
                          <a:solidFill>
                            <a:schemeClr val="tx1"/>
                          </a:solidFill>
                        </a:rPr>
                        <a:t>70</a:t>
                      </a:r>
                      <a:endParaRPr lang="en-US" dirty="0">
                        <a:solidFill>
                          <a:schemeClr val="tx1"/>
                        </a:solidFill>
                      </a:endParaRP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bl>
          </a:graphicData>
        </a:graphic>
      </p:graphicFrame>
      <p:cxnSp>
        <p:nvCxnSpPr>
          <p:cNvPr id="4" name="Straight Arrow Connector 3"/>
          <p:cNvCxnSpPr/>
          <p:nvPr/>
        </p:nvCxnSpPr>
        <p:spPr>
          <a:xfrm flipV="1">
            <a:off x="6196107" y="2734733"/>
            <a:ext cx="13446" cy="712695"/>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5" name="Rectangle 4"/>
          <p:cNvSpPr/>
          <p:nvPr/>
        </p:nvSpPr>
        <p:spPr>
          <a:xfrm>
            <a:off x="5609590" y="3448935"/>
            <a:ext cx="1312657" cy="369332"/>
          </a:xfrm>
          <a:prstGeom prst="rect">
            <a:avLst/>
          </a:prstGeom>
        </p:spPr>
        <p:txBody>
          <a:bodyPr wrap="square">
            <a:spAutoFit/>
          </a:bodyPr>
          <a:lstStyle/>
          <a:p>
            <a:pPr marL="91440" indent="-91440">
              <a:lnSpc>
                <a:spcPct val="90000"/>
              </a:lnSpc>
              <a:spcBef>
                <a:spcPts val="1200"/>
              </a:spcBef>
              <a:spcAft>
                <a:spcPts val="200"/>
              </a:spcAft>
              <a:buClr>
                <a:srgbClr val="99CB38"/>
              </a:buClr>
              <a:buSzPct val="100000"/>
              <a:buFont typeface="Calibri" panose="020F0502020204030204" pitchFamily="34" charset="0"/>
              <a:buChar char=" "/>
            </a:pPr>
            <a:r>
              <a:rPr lang="en-US" sz="2000" dirty="0">
                <a:solidFill>
                  <a:prstClr val="black">
                    <a:lumMod val="75000"/>
                    <a:lumOff val="25000"/>
                  </a:prstClr>
                </a:solidFill>
              </a:rPr>
              <a:t>Insert 45</a:t>
            </a:r>
          </a:p>
        </p:txBody>
      </p:sp>
      <p:graphicFrame>
        <p:nvGraphicFramePr>
          <p:cNvPr id="6" name="Table 5"/>
          <p:cNvGraphicFramePr>
            <a:graphicFrameLocks noGrp="1"/>
          </p:cNvGraphicFramePr>
          <p:nvPr/>
        </p:nvGraphicFramePr>
        <p:xfrm>
          <a:off x="1545589" y="4565435"/>
          <a:ext cx="9047704" cy="370840"/>
        </p:xfrm>
        <a:graphic>
          <a:graphicData uri="http://schemas.openxmlformats.org/drawingml/2006/table">
            <a:tbl>
              <a:tblPr firstRow="1" bandRow="1">
                <a:tableStyleId>{5C22544A-7EE6-4342-B048-85BDC9FD1C3A}</a:tableStyleId>
              </a:tblPr>
              <a:tblGrid>
                <a:gridCol w="1130963"/>
                <a:gridCol w="1130963"/>
                <a:gridCol w="1130963"/>
                <a:gridCol w="1130963"/>
                <a:gridCol w="1130963"/>
                <a:gridCol w="1130963"/>
                <a:gridCol w="1130963"/>
                <a:gridCol w="1130963"/>
              </a:tblGrid>
              <a:tr h="370840">
                <a:tc>
                  <a:txBody>
                    <a:bodyPr/>
                    <a:lstStyle/>
                    <a:p>
                      <a:pPr algn="just"/>
                      <a:r>
                        <a:rPr lang="en-US" dirty="0" smtClean="0">
                          <a:solidFill>
                            <a:schemeClr val="tx1"/>
                          </a:solidFill>
                        </a:rPr>
                        <a:t>10</a:t>
                      </a:r>
                      <a:endParaRPr lang="en-US" dirty="0">
                        <a:solidFill>
                          <a:schemeClr val="tx1"/>
                        </a:solidFill>
                      </a:endParaRP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just"/>
                      <a:r>
                        <a:rPr lang="en-US" dirty="0" smtClean="0">
                          <a:solidFill>
                            <a:schemeClr val="tx1"/>
                          </a:solidFill>
                        </a:rPr>
                        <a:t>20</a:t>
                      </a:r>
                      <a:endParaRPr lang="en-US" dirty="0">
                        <a:solidFill>
                          <a:schemeClr val="tx1"/>
                        </a:solidFill>
                      </a:endParaRP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just"/>
                      <a:r>
                        <a:rPr lang="en-US" dirty="0" smtClean="0">
                          <a:solidFill>
                            <a:schemeClr val="tx1"/>
                          </a:solidFill>
                        </a:rPr>
                        <a:t>30</a:t>
                      </a:r>
                      <a:endParaRPr lang="en-US" dirty="0">
                        <a:solidFill>
                          <a:schemeClr val="tx1"/>
                        </a:solidFill>
                      </a:endParaRP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just"/>
                      <a:r>
                        <a:rPr lang="en-US" dirty="0" smtClean="0">
                          <a:solidFill>
                            <a:schemeClr val="tx1"/>
                          </a:solidFill>
                        </a:rPr>
                        <a:t>40</a:t>
                      </a:r>
                      <a:endParaRPr lang="en-US" dirty="0">
                        <a:solidFill>
                          <a:schemeClr val="tx1"/>
                        </a:solidFill>
                      </a:endParaRP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just"/>
                      <a:endParaRPr lang="en-US" dirty="0">
                        <a:solidFill>
                          <a:schemeClr val="tx1"/>
                        </a:solidFill>
                      </a:endParaRP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just"/>
                      <a:r>
                        <a:rPr lang="en-US" dirty="0" smtClean="0">
                          <a:solidFill>
                            <a:schemeClr val="tx1"/>
                          </a:solidFill>
                        </a:rPr>
                        <a:t>50</a:t>
                      </a:r>
                      <a:endParaRPr lang="en-US" dirty="0">
                        <a:solidFill>
                          <a:schemeClr val="tx1"/>
                        </a:solidFill>
                      </a:endParaRP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just"/>
                      <a:r>
                        <a:rPr lang="en-US" dirty="0" smtClean="0">
                          <a:solidFill>
                            <a:schemeClr val="tx1"/>
                          </a:solidFill>
                        </a:rPr>
                        <a:t>60</a:t>
                      </a:r>
                      <a:endParaRPr lang="en-US" dirty="0">
                        <a:solidFill>
                          <a:schemeClr val="tx1"/>
                        </a:solidFill>
                      </a:endParaRP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just"/>
                      <a:r>
                        <a:rPr lang="en-US" dirty="0" smtClean="0">
                          <a:solidFill>
                            <a:schemeClr val="tx1"/>
                          </a:solidFill>
                        </a:rPr>
                        <a:t>70</a:t>
                      </a:r>
                      <a:endParaRPr lang="en-US" dirty="0">
                        <a:solidFill>
                          <a:schemeClr val="tx1"/>
                        </a:solidFill>
                      </a:endParaRPr>
                    </a:p>
                  </a:txBody>
                  <a:tcP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r>
            </a:tbl>
          </a:graphicData>
        </a:graphic>
      </p:graphicFrame>
      <p:cxnSp>
        <p:nvCxnSpPr>
          <p:cNvPr id="7" name="Straight Arrow Connector 6"/>
          <p:cNvCxnSpPr/>
          <p:nvPr/>
        </p:nvCxnSpPr>
        <p:spPr>
          <a:xfrm>
            <a:off x="7670800" y="5266267"/>
            <a:ext cx="2506133" cy="0"/>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8" name="Rectangle 3"/>
          <p:cNvSpPr txBox="1">
            <a:spLocks noChangeArrowheads="1"/>
          </p:cNvSpPr>
          <p:nvPr/>
        </p:nvSpPr>
        <p:spPr>
          <a:xfrm>
            <a:off x="6265918" y="4532470"/>
            <a:ext cx="6659532" cy="53059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Clr>
                <a:srgbClr val="99CB38"/>
              </a:buClr>
            </a:pPr>
            <a:r>
              <a:rPr lang="en-US" sz="2800" dirty="0" smtClean="0">
                <a:solidFill>
                  <a:srgbClr val="FF0000"/>
                </a:solidFill>
                <a:ea typeface="ＭＳ Ｐゴシック" panose="020B0600070205080204" pitchFamily="34" charset="-128"/>
              </a:rPr>
              <a:t>45</a:t>
            </a:r>
          </a:p>
        </p:txBody>
      </p:sp>
      <p:sp>
        <p:nvSpPr>
          <p:cNvPr id="9" name="Rectangle 8"/>
          <p:cNvSpPr/>
          <p:nvPr/>
        </p:nvSpPr>
        <p:spPr>
          <a:xfrm>
            <a:off x="1545589" y="5370077"/>
            <a:ext cx="9073376" cy="400110"/>
          </a:xfrm>
          <a:prstGeom prst="rect">
            <a:avLst/>
          </a:prstGeom>
        </p:spPr>
        <p:txBody>
          <a:bodyPr wrap="square">
            <a:spAutoFit/>
          </a:bodyPr>
          <a:lstStyle/>
          <a:p>
            <a:pPr algn="just" defTabSz="457200"/>
            <a:r>
              <a:rPr lang="en-US" sz="2000" b="1" dirty="0">
                <a:solidFill>
                  <a:prstClr val="black"/>
                </a:solidFill>
              </a:rPr>
              <a:t>A lot of works to be done, which takes much time. </a:t>
            </a:r>
            <a:r>
              <a:rPr lang="en-US" sz="2000" b="1" dirty="0" err="1">
                <a:solidFill>
                  <a:prstClr val="black"/>
                </a:solidFill>
              </a:rPr>
              <a:t>Comlexity</a:t>
            </a:r>
            <a:r>
              <a:rPr lang="en-US" sz="2000" b="1" dirty="0">
                <a:solidFill>
                  <a:prstClr val="black"/>
                </a:solidFill>
              </a:rPr>
              <a:t> will be higher. </a:t>
            </a:r>
          </a:p>
        </p:txBody>
      </p:sp>
      <p:pic>
        <p:nvPicPr>
          <p:cNvPr id="11" name="Picture 10"/>
          <p:cNvPicPr>
            <a:picLocks noChangeAspect="1"/>
          </p:cNvPicPr>
          <p:nvPr/>
        </p:nvPicPr>
        <p:blipFill>
          <a:blip r:embed="rId2"/>
          <a:stretch>
            <a:fillRect/>
          </a:stretch>
        </p:blipFill>
        <p:spPr>
          <a:xfrm>
            <a:off x="2056265" y="130380"/>
            <a:ext cx="8419306" cy="1072989"/>
          </a:xfrm>
          <a:prstGeom prst="rect">
            <a:avLst/>
          </a:prstGeom>
        </p:spPr>
      </p:pic>
    </p:spTree>
    <p:extLst>
      <p:ext uri="{BB962C8B-B14F-4D97-AF65-F5344CB8AC3E}">
        <p14:creationId xmlns:p14="http://schemas.microsoft.com/office/powerpoint/2010/main" val="341784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73295" y="1722486"/>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40</a:t>
            </a:r>
          </a:p>
        </p:txBody>
      </p:sp>
      <p:sp>
        <p:nvSpPr>
          <p:cNvPr id="3" name="TextBox 2"/>
          <p:cNvSpPr txBox="1"/>
          <p:nvPr/>
        </p:nvSpPr>
        <p:spPr>
          <a:xfrm>
            <a:off x="2299495" y="2694658"/>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20</a:t>
            </a:r>
          </a:p>
        </p:txBody>
      </p:sp>
      <p:cxnSp>
        <p:nvCxnSpPr>
          <p:cNvPr id="4" name="Straight Connector 3"/>
          <p:cNvCxnSpPr/>
          <p:nvPr/>
        </p:nvCxnSpPr>
        <p:spPr>
          <a:xfrm flipH="1">
            <a:off x="2596871" y="2342667"/>
            <a:ext cx="469501" cy="351991"/>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873221" y="2694658"/>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60</a:t>
            </a:r>
          </a:p>
        </p:txBody>
      </p:sp>
      <p:cxnSp>
        <p:nvCxnSpPr>
          <p:cNvPr id="6" name="Straight Connector 5"/>
          <p:cNvCxnSpPr>
            <a:endCxn id="5" idx="0"/>
          </p:cNvCxnSpPr>
          <p:nvPr/>
        </p:nvCxnSpPr>
        <p:spPr>
          <a:xfrm>
            <a:off x="3489782" y="2342667"/>
            <a:ext cx="709811" cy="351991"/>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638275" y="3570223"/>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10</a:t>
            </a:r>
          </a:p>
        </p:txBody>
      </p:sp>
      <p:sp>
        <p:nvSpPr>
          <p:cNvPr id="8" name="TextBox 7"/>
          <p:cNvSpPr txBox="1"/>
          <p:nvPr/>
        </p:nvSpPr>
        <p:spPr>
          <a:xfrm>
            <a:off x="2862090" y="3570223"/>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30</a:t>
            </a:r>
          </a:p>
        </p:txBody>
      </p:sp>
      <p:cxnSp>
        <p:nvCxnSpPr>
          <p:cNvPr id="9" name="Straight Connector 8"/>
          <p:cNvCxnSpPr/>
          <p:nvPr/>
        </p:nvCxnSpPr>
        <p:spPr>
          <a:xfrm flipH="1">
            <a:off x="1829994" y="3217878"/>
            <a:ext cx="469501" cy="351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768996" y="3340989"/>
            <a:ext cx="304299" cy="228527"/>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726038" y="3569516"/>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50</a:t>
            </a:r>
          </a:p>
        </p:txBody>
      </p:sp>
      <p:sp>
        <p:nvSpPr>
          <p:cNvPr id="12" name="TextBox 11"/>
          <p:cNvSpPr txBox="1"/>
          <p:nvPr/>
        </p:nvSpPr>
        <p:spPr>
          <a:xfrm>
            <a:off x="4566415" y="3569516"/>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70</a:t>
            </a:r>
          </a:p>
        </p:txBody>
      </p:sp>
      <p:cxnSp>
        <p:nvCxnSpPr>
          <p:cNvPr id="13" name="Straight Connector 12"/>
          <p:cNvCxnSpPr/>
          <p:nvPr/>
        </p:nvCxnSpPr>
        <p:spPr>
          <a:xfrm flipH="1">
            <a:off x="3781186" y="3340989"/>
            <a:ext cx="255734" cy="228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12" idx="0"/>
          </p:cNvCxnSpPr>
          <p:nvPr/>
        </p:nvCxnSpPr>
        <p:spPr>
          <a:xfrm>
            <a:off x="4495323" y="3340989"/>
            <a:ext cx="397464" cy="228527"/>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432587" y="1144514"/>
            <a:ext cx="9073376" cy="707886"/>
          </a:xfrm>
          <a:prstGeom prst="rect">
            <a:avLst/>
          </a:prstGeom>
        </p:spPr>
        <p:txBody>
          <a:bodyPr wrap="square">
            <a:spAutoFit/>
          </a:bodyPr>
          <a:lstStyle/>
          <a:p>
            <a:pPr algn="just" defTabSz="457200"/>
            <a:r>
              <a:rPr lang="en-US" sz="2000" b="1" dirty="0">
                <a:solidFill>
                  <a:prstClr val="black"/>
                </a:solidFill>
              </a:rPr>
              <a:t>But in case of a BINARY SEARCH TREE…</a:t>
            </a:r>
          </a:p>
          <a:p>
            <a:pPr algn="just" defTabSz="457200"/>
            <a:endParaRPr lang="en-US" sz="2000" b="1" dirty="0">
              <a:solidFill>
                <a:prstClr val="black"/>
              </a:solidFill>
            </a:endParaRPr>
          </a:p>
        </p:txBody>
      </p:sp>
      <p:sp>
        <p:nvSpPr>
          <p:cNvPr id="16" name="TextBox 15"/>
          <p:cNvSpPr txBox="1"/>
          <p:nvPr/>
        </p:nvSpPr>
        <p:spPr>
          <a:xfrm>
            <a:off x="7767457" y="4528866"/>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45</a:t>
            </a:r>
          </a:p>
        </p:txBody>
      </p:sp>
      <p:cxnSp>
        <p:nvCxnSpPr>
          <p:cNvPr id="17" name="Straight Connector 16"/>
          <p:cNvCxnSpPr/>
          <p:nvPr/>
        </p:nvCxnSpPr>
        <p:spPr>
          <a:xfrm flipV="1">
            <a:off x="8085383" y="4186787"/>
            <a:ext cx="306283" cy="342079"/>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404976" y="4761923"/>
            <a:ext cx="9073376" cy="400110"/>
          </a:xfrm>
          <a:prstGeom prst="rect">
            <a:avLst/>
          </a:prstGeom>
        </p:spPr>
        <p:txBody>
          <a:bodyPr wrap="square">
            <a:spAutoFit/>
          </a:bodyPr>
          <a:lstStyle/>
          <a:p>
            <a:pPr algn="just" defTabSz="457200"/>
            <a:r>
              <a:rPr lang="en-US" sz="2000" b="1" dirty="0">
                <a:solidFill>
                  <a:prstClr val="black"/>
                </a:solidFill>
              </a:rPr>
              <a:t>Insert 45</a:t>
            </a:r>
          </a:p>
        </p:txBody>
      </p:sp>
      <p:cxnSp>
        <p:nvCxnSpPr>
          <p:cNvPr id="20" name="Straight Arrow Connector 19"/>
          <p:cNvCxnSpPr/>
          <p:nvPr/>
        </p:nvCxnSpPr>
        <p:spPr>
          <a:xfrm flipV="1">
            <a:off x="3873221" y="4172519"/>
            <a:ext cx="13446" cy="712695"/>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22" name="TextBox 21"/>
          <p:cNvSpPr txBox="1"/>
          <p:nvPr/>
        </p:nvSpPr>
        <p:spPr>
          <a:xfrm>
            <a:off x="7620274" y="1693425"/>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40</a:t>
            </a:r>
          </a:p>
        </p:txBody>
      </p:sp>
      <p:sp>
        <p:nvSpPr>
          <p:cNvPr id="23" name="TextBox 22"/>
          <p:cNvSpPr txBox="1"/>
          <p:nvPr/>
        </p:nvSpPr>
        <p:spPr>
          <a:xfrm>
            <a:off x="6846474" y="2665597"/>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20</a:t>
            </a:r>
          </a:p>
        </p:txBody>
      </p:sp>
      <p:cxnSp>
        <p:nvCxnSpPr>
          <p:cNvPr id="24" name="Straight Connector 23"/>
          <p:cNvCxnSpPr/>
          <p:nvPr/>
        </p:nvCxnSpPr>
        <p:spPr>
          <a:xfrm flipH="1">
            <a:off x="7143851" y="2313606"/>
            <a:ext cx="469501" cy="351991"/>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420200" y="2665597"/>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60</a:t>
            </a:r>
          </a:p>
        </p:txBody>
      </p:sp>
      <p:cxnSp>
        <p:nvCxnSpPr>
          <p:cNvPr id="26" name="Straight Connector 25"/>
          <p:cNvCxnSpPr>
            <a:endCxn id="25" idx="0"/>
          </p:cNvCxnSpPr>
          <p:nvPr/>
        </p:nvCxnSpPr>
        <p:spPr>
          <a:xfrm>
            <a:off x="8036761" y="2313606"/>
            <a:ext cx="709811" cy="351991"/>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185254" y="3541162"/>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10</a:t>
            </a:r>
          </a:p>
        </p:txBody>
      </p:sp>
      <p:sp>
        <p:nvSpPr>
          <p:cNvPr id="28" name="TextBox 27"/>
          <p:cNvSpPr txBox="1"/>
          <p:nvPr/>
        </p:nvSpPr>
        <p:spPr>
          <a:xfrm>
            <a:off x="7409069" y="3541162"/>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30</a:t>
            </a:r>
          </a:p>
        </p:txBody>
      </p:sp>
      <p:cxnSp>
        <p:nvCxnSpPr>
          <p:cNvPr id="29" name="Straight Connector 28"/>
          <p:cNvCxnSpPr/>
          <p:nvPr/>
        </p:nvCxnSpPr>
        <p:spPr>
          <a:xfrm flipH="1">
            <a:off x="6376974" y="3188817"/>
            <a:ext cx="469501" cy="351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315975" y="3311928"/>
            <a:ext cx="304299" cy="228527"/>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8273017" y="3540455"/>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50</a:t>
            </a:r>
          </a:p>
        </p:txBody>
      </p:sp>
      <p:sp>
        <p:nvSpPr>
          <p:cNvPr id="32" name="TextBox 31"/>
          <p:cNvSpPr txBox="1"/>
          <p:nvPr/>
        </p:nvSpPr>
        <p:spPr>
          <a:xfrm>
            <a:off x="9113394" y="3540455"/>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70</a:t>
            </a:r>
          </a:p>
        </p:txBody>
      </p:sp>
      <p:cxnSp>
        <p:nvCxnSpPr>
          <p:cNvPr id="33" name="Straight Connector 32"/>
          <p:cNvCxnSpPr/>
          <p:nvPr/>
        </p:nvCxnSpPr>
        <p:spPr>
          <a:xfrm flipH="1">
            <a:off x="8328165" y="3311928"/>
            <a:ext cx="255734" cy="228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endCxn id="32" idx="0"/>
          </p:cNvCxnSpPr>
          <p:nvPr/>
        </p:nvCxnSpPr>
        <p:spPr>
          <a:xfrm>
            <a:off x="9042302" y="3311928"/>
            <a:ext cx="397464" cy="228527"/>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609600" y="5333663"/>
            <a:ext cx="10474097" cy="1415772"/>
          </a:xfrm>
          <a:prstGeom prst="rect">
            <a:avLst/>
          </a:prstGeom>
        </p:spPr>
        <p:txBody>
          <a:bodyPr wrap="square">
            <a:spAutoFit/>
          </a:bodyPr>
          <a:lstStyle/>
          <a:p>
            <a:pPr marL="342900" indent="-342900" algn="just" defTabSz="457200">
              <a:buFont typeface="Wingdings" panose="05000000000000000000" pitchFamily="2" charset="2"/>
              <a:buChar char="Ø"/>
            </a:pPr>
            <a:r>
              <a:rPr lang="en-US" sz="2100" b="1" dirty="0">
                <a:solidFill>
                  <a:prstClr val="black"/>
                </a:solidFill>
              </a:rPr>
              <a:t>Which is quicker than that of linear sorted array. Complexity is minimum, which is our need for any data structure. That’s why BST is chosen over a linear array for quicker insertion of data.</a:t>
            </a:r>
          </a:p>
          <a:p>
            <a:pPr algn="just" defTabSz="457200"/>
            <a:endParaRPr lang="en-US" sz="2000" b="1" dirty="0">
              <a:solidFill>
                <a:prstClr val="black"/>
              </a:solidFill>
            </a:endParaRPr>
          </a:p>
        </p:txBody>
      </p:sp>
      <p:pic>
        <p:nvPicPr>
          <p:cNvPr id="42" name="Picture 41"/>
          <p:cNvPicPr>
            <a:picLocks noChangeAspect="1"/>
          </p:cNvPicPr>
          <p:nvPr/>
        </p:nvPicPr>
        <p:blipFill>
          <a:blip r:embed="rId2"/>
          <a:stretch>
            <a:fillRect/>
          </a:stretch>
        </p:blipFill>
        <p:spPr>
          <a:xfrm>
            <a:off x="2167321" y="-1"/>
            <a:ext cx="8419306" cy="1157731"/>
          </a:xfrm>
          <a:prstGeom prst="rect">
            <a:avLst/>
          </a:prstGeom>
        </p:spPr>
      </p:pic>
    </p:spTree>
    <p:extLst>
      <p:ext uri="{BB962C8B-B14F-4D97-AF65-F5344CB8AC3E}">
        <p14:creationId xmlns:p14="http://schemas.microsoft.com/office/powerpoint/2010/main" val="338872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7" grpId="0" animBg="1"/>
      <p:bldP spid="8" grpId="0" animBg="1"/>
      <p:bldP spid="11" grpId="0" animBg="1"/>
      <p:bldP spid="12" grpId="0" animBg="1"/>
      <p:bldP spid="16" grpId="0" animBg="1"/>
      <p:bldP spid="19" grpId="0"/>
      <p:bldP spid="22" grpId="0" animBg="1"/>
      <p:bldP spid="23" grpId="0" animBg="1"/>
      <p:bldP spid="25" grpId="0" animBg="1"/>
      <p:bldP spid="27" grpId="0" animBg="1"/>
      <p:bldP spid="28" grpId="0" animBg="1"/>
      <p:bldP spid="31" grpId="0" animBg="1"/>
      <p:bldP spid="32" grpId="0" animBg="1"/>
      <p:bldP spid="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295834" y="758825"/>
            <a:ext cx="11218303" cy="2939116"/>
          </a:xfrm>
        </p:spPr>
        <p:txBody>
          <a:bodyPr>
            <a:normAutofit/>
          </a:bodyPr>
          <a:lstStyle/>
          <a:p>
            <a:r>
              <a:rPr lang="bn-IN" sz="5400" b="1" dirty="0" smtClean="0"/>
              <a:t>   </a:t>
            </a:r>
            <a:r>
              <a:rPr lang="bn-BD" sz="5400" b="1" dirty="0" smtClean="0"/>
              <a:t>Finding a node in a Binary Search Tree  </a:t>
            </a:r>
            <a:endParaRPr lang="en-US" sz="5400" b="1" dirty="0"/>
          </a:p>
        </p:txBody>
      </p:sp>
      <p:sp>
        <p:nvSpPr>
          <p:cNvPr id="3" name="Subtitle 2"/>
          <p:cNvSpPr>
            <a:spLocks noGrp="1"/>
          </p:cNvSpPr>
          <p:nvPr>
            <p:ph type="subTitle" idx="4294967295"/>
          </p:nvPr>
        </p:nvSpPr>
        <p:spPr>
          <a:xfrm>
            <a:off x="2133600" y="4456113"/>
            <a:ext cx="10058400" cy="1143000"/>
          </a:xfrm>
        </p:spPr>
        <p:txBody>
          <a:bodyPr/>
          <a:lstStyle/>
          <a:p>
            <a:r>
              <a:rPr lang="bn-BD"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7270" y="370655"/>
            <a:ext cx="10058400" cy="1450757"/>
          </a:xfrm>
        </p:spPr>
        <p:txBody>
          <a:bodyPr/>
          <a:lstStyle/>
          <a:p>
            <a:r>
              <a:rPr lang="en-US" altLang="zh-TW" dirty="0" smtClean="0">
                <a:solidFill>
                  <a:schemeClr val="accent6">
                    <a:lumMod val="50000"/>
                  </a:schemeClr>
                </a:solidFill>
                <a:ea typeface="PMingLiU" pitchFamily="18" charset="-120"/>
              </a:rPr>
              <a:t>Find </a:t>
            </a:r>
            <a:r>
              <a:rPr lang="en-US" altLang="zh-TW" dirty="0">
                <a:solidFill>
                  <a:schemeClr val="accent6">
                    <a:lumMod val="50000"/>
                  </a:schemeClr>
                </a:solidFill>
                <a:ea typeface="PMingLiU" pitchFamily="18" charset="-120"/>
              </a:rPr>
              <a:t>in  </a:t>
            </a:r>
            <a:r>
              <a:rPr lang="en-US" altLang="zh-TW" dirty="0" smtClean="0">
                <a:solidFill>
                  <a:schemeClr val="accent6">
                    <a:lumMod val="50000"/>
                  </a:schemeClr>
                </a:solidFill>
                <a:ea typeface="PMingLiU" pitchFamily="18" charset="-120"/>
              </a:rPr>
              <a:t>BST :</a:t>
            </a:r>
            <a:endParaRPr lang="en-US" altLang="zh-TW" dirty="0">
              <a:solidFill>
                <a:schemeClr val="accent6">
                  <a:lumMod val="50000"/>
                </a:schemeClr>
              </a:solidFill>
              <a:ea typeface="PMingLiU" pitchFamily="18" charset="-120"/>
            </a:endParaRPr>
          </a:p>
        </p:txBody>
      </p:sp>
      <p:sp>
        <p:nvSpPr>
          <p:cNvPr id="3" name="Content Placeholder 2"/>
          <p:cNvSpPr>
            <a:spLocks noGrp="1"/>
          </p:cNvSpPr>
          <p:nvPr>
            <p:ph idx="1"/>
          </p:nvPr>
        </p:nvSpPr>
        <p:spPr>
          <a:xfrm>
            <a:off x="1097280" y="1845734"/>
            <a:ext cx="8224360" cy="4023360"/>
          </a:xfrm>
        </p:spPr>
        <p:txBody>
          <a:bodyPr>
            <a:normAutofit lnSpcReduction="10000"/>
          </a:bodyPr>
          <a:lstStyle/>
          <a:p>
            <a:r>
              <a:rPr lang="en-US" dirty="0"/>
              <a:t>Searching a binary search tree for a specific key can be programmed </a:t>
            </a:r>
            <a:r>
              <a:rPr lang="en-US" dirty="0" smtClean="0"/>
              <a:t>recursively </a:t>
            </a:r>
            <a:r>
              <a:rPr lang="en-US" dirty="0"/>
              <a:t>or iteratively</a:t>
            </a:r>
            <a:r>
              <a:rPr lang="en-US" dirty="0" smtClean="0"/>
              <a:t>.</a:t>
            </a:r>
          </a:p>
          <a:p>
            <a:r>
              <a:rPr lang="en-US" dirty="0" smtClean="0"/>
              <a:t>Steps :</a:t>
            </a:r>
          </a:p>
          <a:p>
            <a:r>
              <a:rPr lang="en-US" dirty="0"/>
              <a:t>-&gt;   We begin by examining the root node</a:t>
            </a:r>
            <a:r>
              <a:rPr lang="en-US" dirty="0" smtClean="0"/>
              <a:t>.</a:t>
            </a:r>
          </a:p>
          <a:p>
            <a:r>
              <a:rPr lang="en-US" dirty="0" smtClean="0"/>
              <a:t>-&gt; </a:t>
            </a:r>
            <a:r>
              <a:rPr lang="en-US" dirty="0"/>
              <a:t>  If the tree is </a:t>
            </a:r>
            <a:r>
              <a:rPr lang="en-US" i="1" dirty="0"/>
              <a:t>null</a:t>
            </a:r>
            <a:r>
              <a:rPr lang="en-US" dirty="0"/>
              <a:t>, the key we are searching for does not exist in the tree. Otherwise, if the key equals that of the root, the search is successful and we return the node</a:t>
            </a:r>
            <a:r>
              <a:rPr lang="en-US" dirty="0" smtClean="0"/>
              <a:t>.</a:t>
            </a:r>
          </a:p>
          <a:p>
            <a:r>
              <a:rPr lang="en-US" dirty="0"/>
              <a:t>-&gt;  If the key is less than that of the root, we search the left </a:t>
            </a:r>
            <a:r>
              <a:rPr lang="en-US" dirty="0" err="1"/>
              <a:t>subtree</a:t>
            </a:r>
            <a:r>
              <a:rPr lang="en-US" dirty="0"/>
              <a:t>. Similarly, if the key is greater than that of the root, we search the right </a:t>
            </a:r>
            <a:r>
              <a:rPr lang="en-US" dirty="0" err="1"/>
              <a:t>subtree</a:t>
            </a:r>
            <a:r>
              <a:rPr lang="en-US" dirty="0"/>
              <a:t>. </a:t>
            </a:r>
            <a:endParaRPr lang="en-US" dirty="0" smtClean="0"/>
          </a:p>
          <a:p>
            <a:r>
              <a:rPr lang="en-US" dirty="0"/>
              <a:t>-&gt;   This process is repeated until the key is found or the remaining </a:t>
            </a:r>
            <a:r>
              <a:rPr lang="en-US" dirty="0" err="1"/>
              <a:t>subtree</a:t>
            </a:r>
            <a:r>
              <a:rPr lang="en-US" dirty="0"/>
              <a:t> is </a:t>
            </a:r>
            <a:r>
              <a:rPr lang="en-US" i="1" dirty="0"/>
              <a:t>null</a:t>
            </a:r>
            <a:r>
              <a:rPr lang="en-US" dirty="0"/>
              <a:t>. If the searched key is not found after a </a:t>
            </a:r>
            <a:r>
              <a:rPr lang="en-US" i="1" dirty="0"/>
              <a:t>null</a:t>
            </a:r>
            <a:r>
              <a:rPr lang="en-US" dirty="0"/>
              <a:t> subtree is reached, </a:t>
            </a:r>
            <a:r>
              <a:rPr lang="en-US" dirty="0" smtClean="0"/>
              <a:t>then  </a:t>
            </a:r>
            <a:r>
              <a:rPr lang="en-US" dirty="0"/>
              <a:t>the key is not present in the tree</a:t>
            </a:r>
            <a:r>
              <a:rPr lang="en-US" dirty="0" smtClean="0"/>
              <a:t>.                                                         </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6342" r="30151" b="13977"/>
          <a:stretch/>
        </p:blipFill>
        <p:spPr>
          <a:xfrm>
            <a:off x="9321640" y="939185"/>
            <a:ext cx="2708911" cy="3499213"/>
          </a:xfrm>
          <a:prstGeom prst="rect">
            <a:avLst/>
          </a:prstGeom>
        </p:spPr>
      </p:pic>
      <p:sp>
        <p:nvSpPr>
          <p:cNvPr id="9" name="TextBox 8"/>
          <p:cNvSpPr txBox="1"/>
          <p:nvPr/>
        </p:nvSpPr>
        <p:spPr>
          <a:xfrm>
            <a:off x="9321640" y="4969080"/>
            <a:ext cx="2491409" cy="369332"/>
          </a:xfrm>
          <a:prstGeom prst="rect">
            <a:avLst/>
          </a:prstGeom>
          <a:noFill/>
        </p:spPr>
        <p:txBody>
          <a:bodyPr wrap="square" rtlCol="0">
            <a:spAutoFit/>
          </a:bodyPr>
          <a:lstStyle/>
          <a:p>
            <a:r>
              <a:rPr lang="en-US" dirty="0" smtClean="0"/>
              <a:t>Searching 9 in BST</a:t>
            </a:r>
            <a:endParaRPr lang="en-US" dirty="0"/>
          </a:p>
        </p:txBody>
      </p:sp>
    </p:spTree>
    <p:extLst>
      <p:ext uri="{BB962C8B-B14F-4D97-AF65-F5344CB8AC3E}">
        <p14:creationId xmlns:p14="http://schemas.microsoft.com/office/powerpoint/2010/main" val="26822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798320" y="-176348"/>
            <a:ext cx="7848600" cy="1143000"/>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mtClean="0">
                <a:ea typeface="ＭＳ Ｐゴシック" panose="020B0600070205080204" pitchFamily="34" charset="-128"/>
              </a:rPr>
              <a:t>Searching BST</a:t>
            </a:r>
          </a:p>
        </p:txBody>
      </p:sp>
      <p:sp>
        <p:nvSpPr>
          <p:cNvPr id="8" name="Rectangle 3"/>
          <p:cNvSpPr txBox="1">
            <a:spLocks noChangeArrowheads="1"/>
          </p:cNvSpPr>
          <p:nvPr/>
        </p:nvSpPr>
        <p:spPr>
          <a:xfrm>
            <a:off x="1798320" y="1271452"/>
            <a:ext cx="7848600" cy="48006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3200" dirty="0" smtClean="0">
                <a:ea typeface="ＭＳ Ｐゴシック" panose="020B0600070205080204" pitchFamily="34" charset="-128"/>
              </a:rPr>
              <a:t>-&gt;If we are searching for 15, then we are done.</a:t>
            </a:r>
          </a:p>
          <a:p>
            <a:r>
              <a:rPr lang="en-US" sz="3200" dirty="0" smtClean="0">
                <a:ea typeface="ＭＳ Ｐゴシック" panose="020B0600070205080204" pitchFamily="34" charset="-128"/>
              </a:rPr>
              <a:t>-&gt;If we are searching for a key &lt; 15, then we should search in the left </a:t>
            </a:r>
            <a:r>
              <a:rPr lang="en-US" sz="3200" dirty="0" err="1" smtClean="0">
                <a:ea typeface="ＭＳ Ｐゴシック" panose="020B0600070205080204" pitchFamily="34" charset="-128"/>
              </a:rPr>
              <a:t>subtree</a:t>
            </a:r>
            <a:r>
              <a:rPr lang="en-US" sz="3200" dirty="0" smtClean="0">
                <a:ea typeface="ＭＳ Ｐゴシック" panose="020B0600070205080204" pitchFamily="34" charset="-128"/>
              </a:rPr>
              <a:t>.</a:t>
            </a:r>
          </a:p>
          <a:p>
            <a:r>
              <a:rPr lang="en-US" sz="3200" dirty="0" smtClean="0">
                <a:ea typeface="ＭＳ Ｐゴシック" panose="020B0600070205080204" pitchFamily="34" charset="-128"/>
              </a:rPr>
              <a:t>-&gt;If we are searching for a key &gt; 15, then we should search in the right </a:t>
            </a:r>
            <a:r>
              <a:rPr lang="en-US" sz="3200" dirty="0" err="1" smtClean="0">
                <a:ea typeface="ＭＳ Ｐゴシック" panose="020B0600070205080204" pitchFamily="34" charset="-128"/>
              </a:rPr>
              <a:t>subtree</a:t>
            </a:r>
            <a:r>
              <a:rPr lang="en-US" sz="3200" dirty="0" smtClean="0">
                <a:ea typeface="ＭＳ Ｐゴシック" panose="020B0600070205080204" pitchFamily="34" charset="-128"/>
              </a:rPr>
              <a:t>.</a:t>
            </a:r>
          </a:p>
        </p:txBody>
      </p:sp>
      <p:graphicFrame>
        <p:nvGraphicFramePr>
          <p:cNvPr id="9" name="Object 2"/>
          <p:cNvGraphicFramePr>
            <a:graphicFrameLocks noChangeAspect="1"/>
          </p:cNvGraphicFramePr>
          <p:nvPr>
            <p:extLst>
              <p:ext uri="{D42A27DB-BD31-4B8C-83A1-F6EECF244321}">
                <p14:modId xmlns:p14="http://schemas.microsoft.com/office/powerpoint/2010/main" val="3371557036"/>
              </p:ext>
            </p:extLst>
          </p:nvPr>
        </p:nvGraphicFramePr>
        <p:xfrm>
          <a:off x="7805058" y="3671752"/>
          <a:ext cx="2971800" cy="2612571"/>
        </p:xfrm>
        <a:graphic>
          <a:graphicData uri="http://schemas.openxmlformats.org/presentationml/2006/ole">
            <mc:AlternateContent xmlns:mc="http://schemas.openxmlformats.org/markup-compatibility/2006">
              <mc:Choice xmlns:v="urn:schemas-microsoft-com:vml" Requires="v">
                <p:oleObj spid="_x0000_s3082" name="Bitmap Image" r:id="rId3" imgW="1609524" imgH="1419048" progId="PBrush">
                  <p:embed/>
                </p:oleObj>
              </mc:Choice>
              <mc:Fallback>
                <p:oleObj name="Bitmap Image" r:id="rId3" imgW="1609524" imgH="1419048" progId="PBrush">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5058" y="3671752"/>
                        <a:ext cx="2971800" cy="26125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0829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3"/>
          <p:cNvGraphicFramePr>
            <a:graphicFrameLocks noChangeAspect="1"/>
          </p:cNvGraphicFramePr>
          <p:nvPr>
            <p:extLst>
              <p:ext uri="{D42A27DB-BD31-4B8C-83A1-F6EECF244321}">
                <p14:modId xmlns:p14="http://schemas.microsoft.com/office/powerpoint/2010/main" val="2388569487"/>
              </p:ext>
            </p:extLst>
          </p:nvPr>
        </p:nvGraphicFramePr>
        <p:xfrm>
          <a:off x="5469805" y="2138925"/>
          <a:ext cx="6533509" cy="2044800"/>
        </p:xfrm>
        <a:graphic>
          <a:graphicData uri="http://schemas.openxmlformats.org/presentationml/2006/ole">
            <mc:AlternateContent xmlns:mc="http://schemas.openxmlformats.org/markup-compatibility/2006">
              <mc:Choice xmlns:v="urn:schemas-microsoft-com:vml" Requires="v">
                <p:oleObj spid="_x0000_s2070" name="Bitmap Image" r:id="rId3" imgW="3695760" imgH="1647720" progId="Paint.Picture">
                  <p:embed/>
                </p:oleObj>
              </mc:Choice>
              <mc:Fallback>
                <p:oleObj name="Bitmap Image" r:id="rId3" imgW="3695760" imgH="1647720" progId="Paint.Picture">
                  <p:embed/>
                  <p:pic>
                    <p:nvPicPr>
                      <p:cNvPr id="0" name="Picture 21"/>
                      <p:cNvPicPr>
                        <a:picLocks noChangeAspect="1" noChangeArrowheads="1"/>
                      </p:cNvPicPr>
                      <p:nvPr/>
                    </p:nvPicPr>
                    <p:blipFill>
                      <a:blip r:embed="rId4"/>
                      <a:srcRect/>
                      <a:stretch>
                        <a:fillRect/>
                      </a:stretch>
                    </p:blipFill>
                    <p:spPr bwMode="auto">
                      <a:xfrm>
                        <a:off x="5469805" y="2138925"/>
                        <a:ext cx="6533509" cy="2044800"/>
                      </a:xfrm>
                      <a:prstGeom prst="rect">
                        <a:avLst/>
                      </a:prstGeom>
                      <a:noFill/>
                    </p:spPr>
                  </p:pic>
                </p:oleObj>
              </mc:Fallback>
            </mc:AlternateContent>
          </a:graphicData>
        </a:graphic>
      </p:graphicFrame>
      <p:sp>
        <p:nvSpPr>
          <p:cNvPr id="2" name="Title 1"/>
          <p:cNvSpPr>
            <a:spLocks noGrp="1"/>
          </p:cNvSpPr>
          <p:nvPr>
            <p:ph type="title" idx="4294967295"/>
          </p:nvPr>
        </p:nvSpPr>
        <p:spPr>
          <a:xfrm>
            <a:off x="406400" y="113167"/>
            <a:ext cx="10615386" cy="971550"/>
          </a:xfrm>
        </p:spPr>
        <p:txBody>
          <a:bodyPr>
            <a:normAutofit/>
          </a:bodyPr>
          <a:lstStyle/>
          <a:p>
            <a:r>
              <a:rPr lang="en-US" dirty="0" smtClean="0"/>
              <a:t>Search </a:t>
            </a:r>
            <a:r>
              <a:rPr lang="en-US" dirty="0" smtClean="0"/>
              <a:t>in</a:t>
            </a:r>
            <a:r>
              <a:rPr lang="en-US" dirty="0"/>
              <a:t> </a:t>
            </a:r>
            <a:r>
              <a:rPr lang="en-US" dirty="0" smtClean="0"/>
              <a:t>BST </a:t>
            </a:r>
            <a:r>
              <a:rPr lang="en-US" dirty="0" smtClean="0"/>
              <a:t>:</a:t>
            </a:r>
            <a:endParaRPr lang="en-US" dirty="0"/>
          </a:p>
        </p:txBody>
      </p:sp>
      <p:graphicFrame>
        <p:nvGraphicFramePr>
          <p:cNvPr id="4" name="Object 2"/>
          <p:cNvGraphicFramePr>
            <a:graphicFrameLocks noChangeAspect="1"/>
          </p:cNvGraphicFramePr>
          <p:nvPr>
            <p:extLst>
              <p:ext uri="{D42A27DB-BD31-4B8C-83A1-F6EECF244321}">
                <p14:modId xmlns:p14="http://schemas.microsoft.com/office/powerpoint/2010/main" val="3692149050"/>
              </p:ext>
            </p:extLst>
          </p:nvPr>
        </p:nvGraphicFramePr>
        <p:xfrm>
          <a:off x="659040" y="1291091"/>
          <a:ext cx="4857750" cy="4592637"/>
        </p:xfrm>
        <a:graphic>
          <a:graphicData uri="http://schemas.openxmlformats.org/presentationml/2006/ole">
            <mc:AlternateContent xmlns:mc="http://schemas.openxmlformats.org/markup-compatibility/2006">
              <mc:Choice xmlns:v="urn:schemas-microsoft-com:vml" Requires="v">
                <p:oleObj spid="_x0000_s2071" name="Bitmap Image" r:id="rId5" imgW="2638440" imgH="2905200" progId="Paint.Picture">
                  <p:embed/>
                </p:oleObj>
              </mc:Choice>
              <mc:Fallback>
                <p:oleObj name="Bitmap Image" r:id="rId5" imgW="2638440" imgH="2905200" progId="Paint.Picture">
                  <p:embed/>
                  <p:pic>
                    <p:nvPicPr>
                      <p:cNvPr id="0" name="Picture 20"/>
                      <p:cNvPicPr>
                        <a:picLocks noChangeAspect="1" noChangeArrowheads="1"/>
                      </p:cNvPicPr>
                      <p:nvPr/>
                    </p:nvPicPr>
                    <p:blipFill>
                      <a:blip r:embed="rId6"/>
                      <a:srcRect/>
                      <a:stretch>
                        <a:fillRect/>
                      </a:stretch>
                    </p:blipFill>
                    <p:spPr bwMode="auto">
                      <a:xfrm>
                        <a:off x="659040" y="1291091"/>
                        <a:ext cx="4857750" cy="4592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12754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Search in BST :</a:t>
            </a:r>
            <a:endParaRPr lang="en-US" dirty="0"/>
          </a:p>
        </p:txBody>
      </p:sp>
      <p:sp>
        <p:nvSpPr>
          <p:cNvPr id="3" name="Content Placeholder 2"/>
          <p:cNvSpPr>
            <a:spLocks noGrp="1"/>
          </p:cNvSpPr>
          <p:nvPr>
            <p:ph idx="1"/>
          </p:nvPr>
        </p:nvSpPr>
        <p:spPr/>
        <p:txBody>
          <a:bodyPr>
            <a:normAutofit lnSpcReduction="10000"/>
          </a:bodyPr>
          <a:lstStyle/>
          <a:p>
            <a:r>
              <a:rPr lang="en-US" sz="3600" dirty="0" smtClean="0"/>
              <a:t>In </a:t>
            </a:r>
            <a:r>
              <a:rPr lang="en-US" sz="3600" dirty="0"/>
              <a:t>the worst case </a:t>
            </a:r>
            <a:r>
              <a:rPr lang="en-US" sz="3600" dirty="0" smtClean="0"/>
              <a:t>,</a:t>
            </a:r>
          </a:p>
          <a:p>
            <a:r>
              <a:rPr lang="en-US" sz="3600" dirty="0" smtClean="0"/>
              <a:t>this </a:t>
            </a:r>
            <a:r>
              <a:rPr lang="en-US" sz="3600" dirty="0"/>
              <a:t>algorithm must search from the root of the tree to the leaf farthest from the </a:t>
            </a:r>
            <a:r>
              <a:rPr lang="en-US" sz="3600" dirty="0" smtClean="0"/>
              <a:t>root.</a:t>
            </a:r>
          </a:p>
          <a:p>
            <a:r>
              <a:rPr lang="en-US" sz="3600" dirty="0" smtClean="0"/>
              <a:t> The </a:t>
            </a:r>
            <a:r>
              <a:rPr lang="en-US" sz="3600" dirty="0"/>
              <a:t>search operation takes time proportional to the tree's </a:t>
            </a:r>
            <a:r>
              <a:rPr lang="en-US" sz="3600" i="1" dirty="0"/>
              <a:t>height</a:t>
            </a:r>
            <a:r>
              <a:rPr lang="en-US" sz="3600" dirty="0"/>
              <a:t> .</a:t>
            </a:r>
            <a:r>
              <a:rPr lang="en-US" sz="3600" dirty="0" smtClean="0"/>
              <a:t> </a:t>
            </a:r>
          </a:p>
          <a:p>
            <a:r>
              <a:rPr lang="en-US" sz="3600" dirty="0" smtClean="0"/>
              <a:t>On </a:t>
            </a:r>
            <a:r>
              <a:rPr lang="en-US" sz="3600" dirty="0"/>
              <a:t>average, binary search trees with </a:t>
            </a:r>
            <a:r>
              <a:rPr lang="en-US" sz="3600" i="1" dirty="0"/>
              <a:t>n</a:t>
            </a:r>
            <a:r>
              <a:rPr lang="en-US" sz="3600" dirty="0"/>
              <a:t> nodes have O(log </a:t>
            </a:r>
            <a:r>
              <a:rPr lang="en-US" sz="3600" i="1" dirty="0"/>
              <a:t>n</a:t>
            </a:r>
            <a:r>
              <a:rPr lang="en-US" sz="3600" dirty="0"/>
              <a:t>) height.</a:t>
            </a:r>
          </a:p>
        </p:txBody>
      </p:sp>
    </p:spTree>
    <p:extLst>
      <p:ext uri="{BB962C8B-B14F-4D97-AF65-F5344CB8AC3E}">
        <p14:creationId xmlns:p14="http://schemas.microsoft.com/office/powerpoint/2010/main" val="888530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82388" y="2796988"/>
            <a:ext cx="11604812" cy="4376364"/>
          </a:xfrm>
        </p:spPr>
        <p:txBody>
          <a:bodyPr>
            <a:normAutofit/>
          </a:bodyPr>
          <a:lstStyle/>
          <a:p>
            <a:pPr marL="566928" lvl="3" indent="0">
              <a:buNone/>
            </a:pPr>
            <a:r>
              <a:rPr lang="bn-BD" sz="4800" dirty="0" smtClean="0"/>
              <a:t>Deleting a node from a Binary Search Tree</a:t>
            </a:r>
            <a:endParaRPr lang="en-US" sz="4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342" y="286604"/>
            <a:ext cx="10045337" cy="1045808"/>
          </a:xfrm>
        </p:spPr>
        <p:txBody>
          <a:bodyPr/>
          <a:lstStyle/>
          <a:p>
            <a:r>
              <a:rPr lang="bn-BD" dirty="0" smtClean="0"/>
              <a:t>Date:14.05.2017</a:t>
            </a:r>
            <a:endParaRPr lang="en-US" dirty="0"/>
          </a:p>
        </p:txBody>
      </p:sp>
      <p:sp>
        <p:nvSpPr>
          <p:cNvPr id="3" name="Content Placeholder 2"/>
          <p:cNvSpPr>
            <a:spLocks noGrp="1"/>
          </p:cNvSpPr>
          <p:nvPr>
            <p:ph idx="1"/>
          </p:nvPr>
        </p:nvSpPr>
        <p:spPr/>
        <p:txBody>
          <a:bodyPr>
            <a:normAutofit/>
          </a:bodyPr>
          <a:lstStyle/>
          <a:p>
            <a:r>
              <a:rPr lang="bn-BD" sz="2400" dirty="0" smtClean="0"/>
              <a:t>1507101:Fahim Ahmed</a:t>
            </a:r>
          </a:p>
          <a:p>
            <a:r>
              <a:rPr lang="bn-BD" sz="2400" dirty="0" smtClean="0"/>
              <a:t>1507102:Tanzim Tamanna Shitu</a:t>
            </a:r>
          </a:p>
          <a:p>
            <a:r>
              <a:rPr lang="bn-BD" sz="2400" dirty="0" smtClean="0"/>
              <a:t>1507103:Anik Pramanik</a:t>
            </a:r>
          </a:p>
          <a:p>
            <a:r>
              <a:rPr lang="bn-BD" sz="2400" dirty="0" smtClean="0"/>
              <a:t>1507104:Mubasshir Hossain Kanon</a:t>
            </a:r>
          </a:p>
          <a:p>
            <a:r>
              <a:rPr lang="bn-BD" sz="2400" dirty="0" smtClean="0"/>
              <a:t>1507105:Indronil Bhattacharjee</a:t>
            </a:r>
            <a:endParaRPr lang="en-US" sz="2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Node :</a:t>
            </a:r>
            <a:endParaRPr lang="en-US" dirty="0"/>
          </a:p>
        </p:txBody>
      </p:sp>
      <p:sp>
        <p:nvSpPr>
          <p:cNvPr id="3" name="Content Placeholder 2"/>
          <p:cNvSpPr>
            <a:spLocks noGrp="1"/>
          </p:cNvSpPr>
          <p:nvPr>
            <p:ph idx="1"/>
          </p:nvPr>
        </p:nvSpPr>
        <p:spPr/>
        <p:txBody>
          <a:bodyPr>
            <a:normAutofit/>
          </a:bodyPr>
          <a:lstStyle/>
          <a:p>
            <a:pPr>
              <a:buNone/>
            </a:pPr>
            <a:r>
              <a:rPr lang="en-US" sz="2800" dirty="0"/>
              <a:t>Removing a node in binary search tree is little complex. But it’s algorithm is easy to understand. Basically, it can be divided into two stages:</a:t>
            </a:r>
          </a:p>
          <a:p>
            <a:pPr>
              <a:buNone/>
            </a:pPr>
            <a:r>
              <a:rPr lang="en-US" sz="2800" dirty="0"/>
              <a:t>     </a:t>
            </a:r>
            <a:r>
              <a:rPr lang="en-US" sz="2800" dirty="0">
                <a:solidFill>
                  <a:schemeClr val="accent2">
                    <a:lumMod val="75000"/>
                  </a:schemeClr>
                </a:solidFill>
              </a:rPr>
              <a:t>1</a:t>
            </a:r>
            <a:r>
              <a:rPr lang="en-US" sz="2800" dirty="0"/>
              <a:t>.search for a node to remove</a:t>
            </a:r>
            <a:r>
              <a:rPr lang="en-US" sz="2800" dirty="0" smtClean="0"/>
              <a:t>.</a:t>
            </a:r>
            <a:endParaRPr lang="en-US" sz="2800" dirty="0"/>
          </a:p>
          <a:p>
            <a:pPr>
              <a:buNone/>
            </a:pPr>
            <a:r>
              <a:rPr lang="en-US" sz="2800" dirty="0"/>
              <a:t>     </a:t>
            </a:r>
            <a:r>
              <a:rPr lang="en-US" sz="2800" dirty="0">
                <a:solidFill>
                  <a:schemeClr val="accent2">
                    <a:lumMod val="75000"/>
                  </a:schemeClr>
                </a:solidFill>
              </a:rPr>
              <a:t>2</a:t>
            </a:r>
            <a:r>
              <a:rPr lang="en-US" sz="2800" dirty="0"/>
              <a:t>.if the node is found, run remove algorithm</a:t>
            </a:r>
            <a:r>
              <a:rPr lang="en-US" sz="2800" dirty="0" smtClean="0"/>
              <a:t>.</a:t>
            </a:r>
          </a:p>
          <a:p>
            <a:pPr>
              <a:buNone/>
            </a:pPr>
            <a:endParaRPr lang="en-US" sz="2800" dirty="0"/>
          </a:p>
          <a:p>
            <a:pPr>
              <a:buNone/>
            </a:pPr>
            <a:r>
              <a:rPr lang="en-US" sz="2800" dirty="0"/>
              <a:t> It depends primarily on the number of child of the node.</a:t>
            </a:r>
          </a:p>
        </p:txBody>
      </p:sp>
    </p:spTree>
    <p:extLst>
      <p:ext uri="{BB962C8B-B14F-4D97-AF65-F5344CB8AC3E}">
        <p14:creationId xmlns:p14="http://schemas.microsoft.com/office/powerpoint/2010/main" val="27039060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Node :</a:t>
            </a:r>
            <a:endParaRPr lang="en-US" dirty="0"/>
          </a:p>
        </p:txBody>
      </p:sp>
      <p:sp>
        <p:nvSpPr>
          <p:cNvPr id="3" name="Content Placeholder 2"/>
          <p:cNvSpPr>
            <a:spLocks noGrp="1"/>
          </p:cNvSpPr>
          <p:nvPr>
            <p:ph idx="1"/>
          </p:nvPr>
        </p:nvSpPr>
        <p:spPr/>
        <p:txBody>
          <a:bodyPr/>
          <a:lstStyle/>
          <a:p>
            <a:r>
              <a:rPr lang="bn-BD" dirty="0" smtClean="0"/>
              <a:t>.</a:t>
            </a:r>
            <a:endParaRPr lang="en-US" dirty="0"/>
          </a:p>
        </p:txBody>
      </p:sp>
      <p:graphicFrame>
        <p:nvGraphicFramePr>
          <p:cNvPr id="4" name="Content Placeholder 4"/>
          <p:cNvGraphicFramePr>
            <a:graphicFrameLocks noGrp="1"/>
          </p:cNvGraphicFramePr>
          <p:nvPr>
            <p:extLst>
              <p:ext uri="{D42A27DB-BD31-4B8C-83A1-F6EECF244321}">
                <p14:modId xmlns:p14="http://schemas.microsoft.com/office/powerpoint/2010/main" val="198901699"/>
              </p:ext>
            </p:extLst>
          </p:nvPr>
        </p:nvGraphicFramePr>
        <p:xfrm>
          <a:off x="1981200" y="1845734"/>
          <a:ext cx="7291589" cy="3431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206676890"/>
              </p:ext>
            </p:extLst>
          </p:nvPr>
        </p:nvGraphicFramePr>
        <p:xfrm>
          <a:off x="1523999" y="1733755"/>
          <a:ext cx="8152087" cy="43241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60796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Deleting a Node :</a:t>
            </a:r>
            <a:endParaRPr lang="en-US" dirty="0"/>
          </a:p>
        </p:txBody>
      </p:sp>
      <p:sp>
        <p:nvSpPr>
          <p:cNvPr id="3" name="Content Placeholder 2"/>
          <p:cNvSpPr>
            <a:spLocks noGrp="1"/>
          </p:cNvSpPr>
          <p:nvPr>
            <p:ph idx="1"/>
          </p:nvPr>
        </p:nvSpPr>
        <p:spPr>
          <a:xfrm>
            <a:off x="618186" y="1737360"/>
            <a:ext cx="10537494" cy="4040294"/>
          </a:xfrm>
        </p:spPr>
        <p:txBody>
          <a:bodyPr/>
          <a:lstStyle/>
          <a:p>
            <a:endParaRPr lang="en-US" dirty="0" smtClean="0"/>
          </a:p>
          <a:p>
            <a:endParaRPr lang="en-US" dirty="0"/>
          </a:p>
        </p:txBody>
      </p:sp>
      <p:sp>
        <p:nvSpPr>
          <p:cNvPr id="4" name="Rectangle 3"/>
          <p:cNvSpPr/>
          <p:nvPr/>
        </p:nvSpPr>
        <p:spPr>
          <a:xfrm>
            <a:off x="1097280" y="1988541"/>
            <a:ext cx="10197492" cy="1846659"/>
          </a:xfrm>
          <a:prstGeom prst="rect">
            <a:avLst/>
          </a:prstGeom>
        </p:spPr>
        <p:txBody>
          <a:bodyPr wrap="square">
            <a:spAutoFit/>
          </a:bodyPr>
          <a:lstStyle/>
          <a:p>
            <a:pPr>
              <a:buNone/>
            </a:pPr>
            <a:r>
              <a:rPr lang="en-US" sz="4000" dirty="0" smtClean="0"/>
              <a:t>CASE 1 :</a:t>
            </a:r>
          </a:p>
          <a:p>
            <a:pPr>
              <a:buNone/>
            </a:pPr>
            <a:r>
              <a:rPr lang="en-US" sz="2800" dirty="0" smtClean="0"/>
              <a:t>Algorithm </a:t>
            </a:r>
            <a:r>
              <a:rPr lang="en-US" sz="2800" dirty="0"/>
              <a:t>sets corresponding link of the parent to NULL and disposes the node to be removed.</a:t>
            </a:r>
          </a:p>
          <a:p>
            <a:pPr>
              <a:buNone/>
            </a:pPr>
            <a:r>
              <a:rPr lang="en-US" dirty="0">
                <a:solidFill>
                  <a:srgbClr val="92D050"/>
                </a:solidFill>
              </a:rPr>
              <a:t> </a:t>
            </a:r>
            <a:endParaRPr lang="en-US" dirty="0"/>
          </a:p>
        </p:txBody>
      </p:sp>
    </p:spTree>
    <p:extLst>
      <p:ext uri="{BB962C8B-B14F-4D97-AF65-F5344CB8AC3E}">
        <p14:creationId xmlns:p14="http://schemas.microsoft.com/office/powerpoint/2010/main" val="1304603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8602"/>
            <a:ext cx="7772400" cy="914399"/>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mtClean="0"/>
              <a:t>Case 1 </a:t>
            </a:r>
            <a:endParaRPr lang="en-US" dirty="0"/>
          </a:p>
        </p:txBody>
      </p:sp>
      <p:sp>
        <p:nvSpPr>
          <p:cNvPr id="3" name="Subtitle 2"/>
          <p:cNvSpPr txBox="1">
            <a:spLocks/>
          </p:cNvSpPr>
          <p:nvPr/>
        </p:nvSpPr>
        <p:spPr>
          <a:xfrm>
            <a:off x="2286000" y="1219200"/>
            <a:ext cx="7696200" cy="53340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solidFill>
                  <a:schemeClr val="tx1"/>
                </a:solidFill>
              </a:rPr>
              <a:t>Example:</a:t>
            </a:r>
          </a:p>
          <a:p>
            <a:endParaRPr lang="en-US" dirty="0"/>
          </a:p>
        </p:txBody>
      </p:sp>
      <p:sp>
        <p:nvSpPr>
          <p:cNvPr id="4" name="Rectangle 3"/>
          <p:cNvSpPr/>
          <p:nvPr/>
        </p:nvSpPr>
        <p:spPr>
          <a:xfrm>
            <a:off x="5105400" y="25908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 name="Rectangle 4"/>
          <p:cNvSpPr/>
          <p:nvPr/>
        </p:nvSpPr>
        <p:spPr>
          <a:xfrm>
            <a:off x="3886200" y="35052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6" name="Rectangle 5"/>
          <p:cNvSpPr/>
          <p:nvPr/>
        </p:nvSpPr>
        <p:spPr>
          <a:xfrm>
            <a:off x="6324600" y="35052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18</a:t>
            </a:r>
          </a:p>
        </p:txBody>
      </p:sp>
      <p:sp>
        <p:nvSpPr>
          <p:cNvPr id="7" name="Rectangle 6"/>
          <p:cNvSpPr/>
          <p:nvPr/>
        </p:nvSpPr>
        <p:spPr>
          <a:xfrm>
            <a:off x="3124200" y="4343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n-BD" sz="2400" dirty="0" smtClean="0">
                <a:solidFill>
                  <a:schemeClr val="bg1"/>
                </a:solidFill>
              </a:rPr>
              <a:t>1</a:t>
            </a:r>
            <a:endParaRPr lang="en-US" sz="2400" dirty="0">
              <a:solidFill>
                <a:schemeClr val="bg1"/>
              </a:solidFill>
            </a:endParaRPr>
          </a:p>
        </p:txBody>
      </p:sp>
      <p:sp>
        <p:nvSpPr>
          <p:cNvPr id="8" name="Rectangle 7"/>
          <p:cNvSpPr/>
          <p:nvPr/>
        </p:nvSpPr>
        <p:spPr>
          <a:xfrm>
            <a:off x="4627098" y="433519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stCxn id="5" idx="0"/>
          </p:cNvCxnSpPr>
          <p:nvPr/>
        </p:nvCxnSpPr>
        <p:spPr>
          <a:xfrm flipV="1">
            <a:off x="4267200" y="3124200"/>
            <a:ext cx="838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0"/>
          </p:cNvCxnSpPr>
          <p:nvPr/>
        </p:nvCxnSpPr>
        <p:spPr>
          <a:xfrm flipV="1">
            <a:off x="3505200" y="4038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p:cNvCxnSpPr>
          <p:nvPr/>
        </p:nvCxnSpPr>
        <p:spPr>
          <a:xfrm flipH="1" flipV="1">
            <a:off x="4648200" y="4038600"/>
            <a:ext cx="359898" cy="296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0"/>
          </p:cNvCxnSpPr>
          <p:nvPr/>
        </p:nvCxnSpPr>
        <p:spPr>
          <a:xfrm flipH="1" flipV="1">
            <a:off x="5867400" y="3124200"/>
            <a:ext cx="838200" cy="381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58693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09800" y="228602"/>
            <a:ext cx="7772400" cy="914399"/>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mtClean="0"/>
              <a:t>Case 1 </a:t>
            </a:r>
            <a:endParaRPr lang="en-US" dirty="0"/>
          </a:p>
        </p:txBody>
      </p:sp>
      <p:sp>
        <p:nvSpPr>
          <p:cNvPr id="3" name="Subtitle 2"/>
          <p:cNvSpPr txBox="1">
            <a:spLocks/>
          </p:cNvSpPr>
          <p:nvPr/>
        </p:nvSpPr>
        <p:spPr>
          <a:xfrm>
            <a:off x="2286000" y="1219200"/>
            <a:ext cx="7696200" cy="5334000"/>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smtClean="0">
                <a:solidFill>
                  <a:schemeClr val="tx1"/>
                </a:solidFill>
              </a:rPr>
              <a:t>Example: Removing 1 </a:t>
            </a:r>
          </a:p>
          <a:p>
            <a:endParaRPr lang="en-US" dirty="0"/>
          </a:p>
        </p:txBody>
      </p:sp>
      <p:sp>
        <p:nvSpPr>
          <p:cNvPr id="4" name="Rectangle 3"/>
          <p:cNvSpPr/>
          <p:nvPr/>
        </p:nvSpPr>
        <p:spPr>
          <a:xfrm>
            <a:off x="5105400" y="25908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 name="Rectangle 4"/>
          <p:cNvSpPr/>
          <p:nvPr/>
        </p:nvSpPr>
        <p:spPr>
          <a:xfrm>
            <a:off x="3886200" y="35052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6" name="Rectangle 5"/>
          <p:cNvSpPr/>
          <p:nvPr/>
        </p:nvSpPr>
        <p:spPr>
          <a:xfrm>
            <a:off x="6324600" y="35052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18</a:t>
            </a:r>
          </a:p>
        </p:txBody>
      </p:sp>
      <p:sp>
        <p:nvSpPr>
          <p:cNvPr id="7" name="Rectangle 6"/>
          <p:cNvSpPr/>
          <p:nvPr/>
        </p:nvSpPr>
        <p:spPr>
          <a:xfrm>
            <a:off x="3124200" y="4343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bn-BD" sz="2400" dirty="0" smtClean="0">
                <a:solidFill>
                  <a:srgbClr val="FF0000"/>
                </a:solidFill>
              </a:rPr>
              <a:t>1</a:t>
            </a:r>
            <a:endParaRPr lang="en-US" sz="2400" dirty="0">
              <a:solidFill>
                <a:srgbClr val="FF0000"/>
              </a:solidFill>
            </a:endParaRPr>
          </a:p>
        </p:txBody>
      </p:sp>
      <p:sp>
        <p:nvSpPr>
          <p:cNvPr id="8" name="Rectangle 7"/>
          <p:cNvSpPr/>
          <p:nvPr/>
        </p:nvSpPr>
        <p:spPr>
          <a:xfrm>
            <a:off x="4627098" y="433519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9" name="Straight Connector 8"/>
          <p:cNvCxnSpPr>
            <a:stCxn id="5" idx="0"/>
          </p:cNvCxnSpPr>
          <p:nvPr/>
        </p:nvCxnSpPr>
        <p:spPr>
          <a:xfrm flipV="1">
            <a:off x="4267200" y="3124200"/>
            <a:ext cx="838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0"/>
          </p:cNvCxnSpPr>
          <p:nvPr/>
        </p:nvCxnSpPr>
        <p:spPr>
          <a:xfrm flipV="1">
            <a:off x="3505200" y="4038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8" idx="0"/>
          </p:cNvCxnSpPr>
          <p:nvPr/>
        </p:nvCxnSpPr>
        <p:spPr>
          <a:xfrm flipH="1" flipV="1">
            <a:off x="4648200" y="4038600"/>
            <a:ext cx="359898" cy="296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6" idx="0"/>
          </p:cNvCxnSpPr>
          <p:nvPr/>
        </p:nvCxnSpPr>
        <p:spPr>
          <a:xfrm flipH="1" flipV="1">
            <a:off x="5867400" y="3124200"/>
            <a:ext cx="838200" cy="381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0482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926267" y="348337"/>
            <a:ext cx="8979733" cy="947064"/>
          </a:xfrm>
          <a:prstGeom prst="rect">
            <a:avLst/>
          </a:prstGeom>
        </p:spPr>
        <p:txBody>
          <a:bodyPr>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mtClean="0"/>
              <a:t>Case 1</a:t>
            </a:r>
            <a:endParaRPr lang="en-US" dirty="0"/>
          </a:p>
        </p:txBody>
      </p:sp>
      <p:sp>
        <p:nvSpPr>
          <p:cNvPr id="3" name="Subtitle 2"/>
          <p:cNvSpPr txBox="1">
            <a:spLocks/>
          </p:cNvSpPr>
          <p:nvPr/>
        </p:nvSpPr>
        <p:spPr>
          <a:xfrm>
            <a:off x="978794" y="1107583"/>
            <a:ext cx="9155806" cy="5445617"/>
          </a:xfrm>
          <a:prstGeom prst="rect">
            <a:avLst/>
          </a:prstGeom>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mtClean="0"/>
              <a:t>After removing:</a:t>
            </a:r>
            <a:endParaRPr lang="en-US" dirty="0"/>
          </a:p>
        </p:txBody>
      </p:sp>
      <p:sp>
        <p:nvSpPr>
          <p:cNvPr id="4" name="Rectangle 3"/>
          <p:cNvSpPr/>
          <p:nvPr/>
        </p:nvSpPr>
        <p:spPr>
          <a:xfrm>
            <a:off x="4987034" y="2571746"/>
            <a:ext cx="880366" cy="55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 name="Rectangle 4"/>
          <p:cNvSpPr/>
          <p:nvPr/>
        </p:nvSpPr>
        <p:spPr>
          <a:xfrm>
            <a:off x="3767834" y="3486146"/>
            <a:ext cx="880366" cy="55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6" name="Rectangle 5"/>
          <p:cNvSpPr/>
          <p:nvPr/>
        </p:nvSpPr>
        <p:spPr>
          <a:xfrm>
            <a:off x="6206234" y="3486146"/>
            <a:ext cx="880366" cy="55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18</a:t>
            </a:r>
          </a:p>
        </p:txBody>
      </p:sp>
      <p:sp>
        <p:nvSpPr>
          <p:cNvPr id="7" name="Rectangle 6"/>
          <p:cNvSpPr/>
          <p:nvPr/>
        </p:nvSpPr>
        <p:spPr>
          <a:xfrm>
            <a:off x="4508732" y="4316140"/>
            <a:ext cx="880366" cy="5524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 name="Straight Connector 7"/>
          <p:cNvCxnSpPr>
            <a:stCxn id="5" idx="0"/>
          </p:cNvCxnSpPr>
          <p:nvPr/>
        </p:nvCxnSpPr>
        <p:spPr>
          <a:xfrm flipV="1">
            <a:off x="4208017" y="3124200"/>
            <a:ext cx="897383" cy="36194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7" idx="0"/>
          </p:cNvCxnSpPr>
          <p:nvPr/>
        </p:nvCxnSpPr>
        <p:spPr>
          <a:xfrm flipH="1" flipV="1">
            <a:off x="4648200" y="4038600"/>
            <a:ext cx="300715" cy="277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6" idx="0"/>
          </p:cNvCxnSpPr>
          <p:nvPr/>
        </p:nvCxnSpPr>
        <p:spPr>
          <a:xfrm flipH="1" flipV="1">
            <a:off x="5867400" y="3124200"/>
            <a:ext cx="779017" cy="36194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496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dirty="0"/>
              <a:t>Case 2:</a:t>
            </a:r>
            <a:endParaRPr lang="en-US" dirty="0"/>
          </a:p>
        </p:txBody>
      </p:sp>
      <p:sp>
        <p:nvSpPr>
          <p:cNvPr id="3" name="Content Placeholder 2"/>
          <p:cNvSpPr>
            <a:spLocks noGrp="1"/>
          </p:cNvSpPr>
          <p:nvPr>
            <p:ph idx="1"/>
          </p:nvPr>
        </p:nvSpPr>
        <p:spPr/>
        <p:txBody>
          <a:bodyPr>
            <a:normAutofit/>
          </a:bodyPr>
          <a:lstStyle/>
          <a:p>
            <a:r>
              <a:rPr lang="bn-BD" sz="3600" dirty="0" smtClean="0"/>
              <a:t>In this case node is cut from th</a:t>
            </a:r>
            <a:r>
              <a:rPr lang="en-US" sz="3600" dirty="0" smtClean="0"/>
              <a:t>e</a:t>
            </a:r>
            <a:r>
              <a:rPr lang="bn-BD" sz="3600" dirty="0" smtClean="0"/>
              <a:t> tree and algorithm links single child directly to the parent of the removed node tree</a:t>
            </a:r>
            <a:r>
              <a:rPr lang="en-US" sz="3600" dirty="0" smtClean="0"/>
              <a:t>.</a:t>
            </a:r>
            <a:endParaRPr lang="en-US" sz="3600" dirty="0"/>
          </a:p>
        </p:txBody>
      </p:sp>
    </p:spTree>
    <p:extLst>
      <p:ext uri="{BB962C8B-B14F-4D97-AF65-F5344CB8AC3E}">
        <p14:creationId xmlns:p14="http://schemas.microsoft.com/office/powerpoint/2010/main" val="6378749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
            <a:ext cx="7772400" cy="914400"/>
          </a:xfrm>
        </p:spPr>
        <p:txBody>
          <a:bodyPr>
            <a:noAutofit/>
          </a:bodyPr>
          <a:lstStyle/>
          <a:p>
            <a:r>
              <a:rPr lang="en-US" sz="5400" dirty="0" smtClean="0"/>
              <a:t>Case 2</a:t>
            </a:r>
            <a:endParaRPr lang="en-US" sz="5400" dirty="0"/>
          </a:p>
        </p:txBody>
      </p:sp>
      <p:sp>
        <p:nvSpPr>
          <p:cNvPr id="3" name="Subtitle 2"/>
          <p:cNvSpPr>
            <a:spLocks noGrp="1"/>
          </p:cNvSpPr>
          <p:nvPr>
            <p:ph type="subTitle" idx="1"/>
          </p:nvPr>
        </p:nvSpPr>
        <p:spPr>
          <a:xfrm>
            <a:off x="2057400" y="1143000"/>
            <a:ext cx="8305800" cy="5486400"/>
          </a:xfrm>
        </p:spPr>
        <p:txBody>
          <a:bodyPr/>
          <a:lstStyle/>
          <a:p>
            <a:r>
              <a:rPr lang="en-US" dirty="0" smtClean="0">
                <a:solidFill>
                  <a:schemeClr val="tx1"/>
                </a:solidFill>
              </a:rPr>
              <a:t>Example:</a:t>
            </a:r>
            <a:endParaRPr lang="en-US" dirty="0">
              <a:solidFill>
                <a:schemeClr val="tx1"/>
              </a:solidFill>
            </a:endParaRPr>
          </a:p>
        </p:txBody>
      </p:sp>
      <p:sp>
        <p:nvSpPr>
          <p:cNvPr id="4" name="Rectangle 3"/>
          <p:cNvSpPr/>
          <p:nvPr/>
        </p:nvSpPr>
        <p:spPr>
          <a:xfrm>
            <a:off x="4724400" y="25908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 name="Rectangle 4"/>
          <p:cNvSpPr/>
          <p:nvPr/>
        </p:nvSpPr>
        <p:spPr>
          <a:xfrm>
            <a:off x="3505200" y="35052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6" name="Rectangle 5"/>
          <p:cNvSpPr/>
          <p:nvPr/>
        </p:nvSpPr>
        <p:spPr>
          <a:xfrm>
            <a:off x="5943600" y="35052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18</a:t>
            </a:r>
          </a:p>
        </p:txBody>
      </p:sp>
      <p:sp>
        <p:nvSpPr>
          <p:cNvPr id="7" name="Rectangle 6"/>
          <p:cNvSpPr/>
          <p:nvPr/>
        </p:nvSpPr>
        <p:spPr>
          <a:xfrm>
            <a:off x="2743200" y="4343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8" name="Rectangle 7"/>
          <p:cNvSpPr/>
          <p:nvPr/>
        </p:nvSpPr>
        <p:spPr>
          <a:xfrm>
            <a:off x="4246098" y="433519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sp>
        <p:nvSpPr>
          <p:cNvPr id="38" name="Rectangle 37"/>
          <p:cNvSpPr/>
          <p:nvPr/>
        </p:nvSpPr>
        <p:spPr>
          <a:xfrm>
            <a:off x="6705600" y="4343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21</a:t>
            </a:r>
          </a:p>
        </p:txBody>
      </p:sp>
      <p:sp>
        <p:nvSpPr>
          <p:cNvPr id="39" name="Rectangle 38"/>
          <p:cNvSpPr/>
          <p:nvPr/>
        </p:nvSpPr>
        <p:spPr>
          <a:xfrm>
            <a:off x="7543800" y="51816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25</a:t>
            </a:r>
          </a:p>
        </p:txBody>
      </p:sp>
      <p:sp>
        <p:nvSpPr>
          <p:cNvPr id="40" name="Rectangle 39"/>
          <p:cNvSpPr/>
          <p:nvPr/>
        </p:nvSpPr>
        <p:spPr>
          <a:xfrm>
            <a:off x="5943600" y="51816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19</a:t>
            </a:r>
          </a:p>
        </p:txBody>
      </p:sp>
      <p:cxnSp>
        <p:nvCxnSpPr>
          <p:cNvPr id="42" name="Straight Connector 41"/>
          <p:cNvCxnSpPr>
            <a:stCxn id="5" idx="0"/>
          </p:cNvCxnSpPr>
          <p:nvPr/>
        </p:nvCxnSpPr>
        <p:spPr>
          <a:xfrm flipV="1">
            <a:off x="3886200" y="3124200"/>
            <a:ext cx="838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7" idx="0"/>
          </p:cNvCxnSpPr>
          <p:nvPr/>
        </p:nvCxnSpPr>
        <p:spPr>
          <a:xfrm flipV="1">
            <a:off x="3124200" y="4038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8" idx="0"/>
          </p:cNvCxnSpPr>
          <p:nvPr/>
        </p:nvCxnSpPr>
        <p:spPr>
          <a:xfrm flipH="1" flipV="1">
            <a:off x="4267200" y="4038600"/>
            <a:ext cx="359898" cy="296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6" idx="0"/>
          </p:cNvCxnSpPr>
          <p:nvPr/>
        </p:nvCxnSpPr>
        <p:spPr>
          <a:xfrm flipH="1" flipV="1">
            <a:off x="5486400" y="3124200"/>
            <a:ext cx="838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8" idx="0"/>
          </p:cNvCxnSpPr>
          <p:nvPr/>
        </p:nvCxnSpPr>
        <p:spPr>
          <a:xfrm flipH="1" flipV="1">
            <a:off x="6705600" y="4038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40" idx="0"/>
          </p:cNvCxnSpPr>
          <p:nvPr/>
        </p:nvCxnSpPr>
        <p:spPr>
          <a:xfrm flipV="1">
            <a:off x="6324600" y="4876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9" idx="0"/>
          </p:cNvCxnSpPr>
          <p:nvPr/>
        </p:nvCxnSpPr>
        <p:spPr>
          <a:xfrm flipH="1" flipV="1">
            <a:off x="7467600" y="4876800"/>
            <a:ext cx="457200" cy="304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67839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smtClean="0"/>
              <a:t>Case 2</a:t>
            </a:r>
            <a:endParaRPr lang="en-US" dirty="0"/>
          </a:p>
        </p:txBody>
      </p:sp>
      <p:sp>
        <p:nvSpPr>
          <p:cNvPr id="3" name="Content Placeholder 2"/>
          <p:cNvSpPr>
            <a:spLocks noGrp="1"/>
          </p:cNvSpPr>
          <p:nvPr>
            <p:ph idx="1"/>
          </p:nvPr>
        </p:nvSpPr>
        <p:spPr>
          <a:xfrm>
            <a:off x="1981200" y="1295401"/>
            <a:ext cx="8229600" cy="4830763"/>
          </a:xfrm>
        </p:spPr>
        <p:txBody>
          <a:bodyPr/>
          <a:lstStyle/>
          <a:p>
            <a:r>
              <a:rPr lang="en-US" dirty="0" smtClean="0"/>
              <a:t>Removing 18:</a:t>
            </a:r>
            <a:endParaRPr lang="en-US" dirty="0"/>
          </a:p>
        </p:txBody>
      </p:sp>
      <p:sp>
        <p:nvSpPr>
          <p:cNvPr id="4" name="Rectangle 3"/>
          <p:cNvSpPr/>
          <p:nvPr/>
        </p:nvSpPr>
        <p:spPr>
          <a:xfrm>
            <a:off x="4724400" y="25908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 name="Rectangle 4"/>
          <p:cNvSpPr/>
          <p:nvPr/>
        </p:nvSpPr>
        <p:spPr>
          <a:xfrm>
            <a:off x="3505200" y="35052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6" name="Rectangle 5"/>
          <p:cNvSpPr/>
          <p:nvPr/>
        </p:nvSpPr>
        <p:spPr>
          <a:xfrm>
            <a:off x="5943600" y="35052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rgbClr val="FF0000"/>
                </a:solidFill>
              </a:rPr>
              <a:t>18</a:t>
            </a:r>
          </a:p>
        </p:txBody>
      </p:sp>
      <p:sp>
        <p:nvSpPr>
          <p:cNvPr id="7" name="Rectangle 6"/>
          <p:cNvSpPr/>
          <p:nvPr/>
        </p:nvSpPr>
        <p:spPr>
          <a:xfrm>
            <a:off x="2743200" y="4343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8" name="Rectangle 7"/>
          <p:cNvSpPr/>
          <p:nvPr/>
        </p:nvSpPr>
        <p:spPr>
          <a:xfrm>
            <a:off x="4246098" y="433519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sp>
        <p:nvSpPr>
          <p:cNvPr id="9" name="Rectangle 8"/>
          <p:cNvSpPr/>
          <p:nvPr/>
        </p:nvSpPr>
        <p:spPr>
          <a:xfrm>
            <a:off x="6705600" y="4343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21</a:t>
            </a:r>
          </a:p>
        </p:txBody>
      </p:sp>
      <p:sp>
        <p:nvSpPr>
          <p:cNvPr id="10" name="Rectangle 9"/>
          <p:cNvSpPr/>
          <p:nvPr/>
        </p:nvSpPr>
        <p:spPr>
          <a:xfrm>
            <a:off x="7543800" y="51816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25</a:t>
            </a:r>
          </a:p>
        </p:txBody>
      </p:sp>
      <p:sp>
        <p:nvSpPr>
          <p:cNvPr id="11" name="Rectangle 10"/>
          <p:cNvSpPr/>
          <p:nvPr/>
        </p:nvSpPr>
        <p:spPr>
          <a:xfrm>
            <a:off x="5943600" y="51816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19</a:t>
            </a:r>
          </a:p>
        </p:txBody>
      </p:sp>
      <p:cxnSp>
        <p:nvCxnSpPr>
          <p:cNvPr id="12" name="Straight Connector 11"/>
          <p:cNvCxnSpPr>
            <a:stCxn id="5" idx="0"/>
          </p:cNvCxnSpPr>
          <p:nvPr/>
        </p:nvCxnSpPr>
        <p:spPr>
          <a:xfrm flipV="1">
            <a:off x="3886200" y="3124200"/>
            <a:ext cx="838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0"/>
          </p:cNvCxnSpPr>
          <p:nvPr/>
        </p:nvCxnSpPr>
        <p:spPr>
          <a:xfrm flipV="1">
            <a:off x="3124200" y="4038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p:cNvCxnSpPr>
          <p:nvPr/>
        </p:nvCxnSpPr>
        <p:spPr>
          <a:xfrm flipH="1" flipV="1">
            <a:off x="4267200" y="4038600"/>
            <a:ext cx="359898" cy="296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0"/>
          </p:cNvCxnSpPr>
          <p:nvPr/>
        </p:nvCxnSpPr>
        <p:spPr>
          <a:xfrm flipH="1" flipV="1">
            <a:off x="5486400" y="3124200"/>
            <a:ext cx="838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0"/>
          </p:cNvCxnSpPr>
          <p:nvPr/>
        </p:nvCxnSpPr>
        <p:spPr>
          <a:xfrm flipH="1" flipV="1">
            <a:off x="6705600" y="4038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0"/>
          </p:cNvCxnSpPr>
          <p:nvPr/>
        </p:nvCxnSpPr>
        <p:spPr>
          <a:xfrm flipV="1">
            <a:off x="6324600" y="4876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0"/>
          </p:cNvCxnSpPr>
          <p:nvPr/>
        </p:nvCxnSpPr>
        <p:spPr>
          <a:xfrm flipH="1" flipV="1">
            <a:off x="7467600" y="4876800"/>
            <a:ext cx="457200" cy="304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9468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lstStyle/>
          <a:p>
            <a:r>
              <a:rPr lang="en-US" dirty="0" smtClean="0"/>
              <a:t>Case 3</a:t>
            </a:r>
            <a:endParaRPr lang="en-US" dirty="0"/>
          </a:p>
        </p:txBody>
      </p:sp>
      <p:sp>
        <p:nvSpPr>
          <p:cNvPr id="3" name="Content Placeholder 2"/>
          <p:cNvSpPr>
            <a:spLocks noGrp="1"/>
          </p:cNvSpPr>
          <p:nvPr>
            <p:ph idx="1"/>
          </p:nvPr>
        </p:nvSpPr>
        <p:spPr>
          <a:xfrm>
            <a:off x="1981200" y="1066801"/>
            <a:ext cx="8229600" cy="5059363"/>
          </a:xfrm>
        </p:spPr>
        <p:txBody>
          <a:bodyPr/>
          <a:lstStyle/>
          <a:p>
            <a:r>
              <a:rPr lang="en-US" dirty="0" smtClean="0"/>
              <a:t>:</a:t>
            </a:r>
            <a:endParaRPr lang="en-US" dirty="0"/>
          </a:p>
        </p:txBody>
      </p:sp>
      <p:sp>
        <p:nvSpPr>
          <p:cNvPr id="4" name="Rectangle 3"/>
          <p:cNvSpPr/>
          <p:nvPr/>
        </p:nvSpPr>
        <p:spPr>
          <a:xfrm>
            <a:off x="4724400" y="25908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 name="Rectangle 4"/>
          <p:cNvSpPr/>
          <p:nvPr/>
        </p:nvSpPr>
        <p:spPr>
          <a:xfrm>
            <a:off x="3505200" y="35052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6" name="Rectangle 5"/>
          <p:cNvSpPr/>
          <p:nvPr/>
        </p:nvSpPr>
        <p:spPr>
          <a:xfrm>
            <a:off x="5943600" y="35052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18</a:t>
            </a:r>
          </a:p>
        </p:txBody>
      </p:sp>
      <p:sp>
        <p:nvSpPr>
          <p:cNvPr id="7" name="Rectangle 6"/>
          <p:cNvSpPr/>
          <p:nvPr/>
        </p:nvSpPr>
        <p:spPr>
          <a:xfrm>
            <a:off x="2743200" y="4343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8" name="Rectangle 7"/>
          <p:cNvSpPr/>
          <p:nvPr/>
        </p:nvSpPr>
        <p:spPr>
          <a:xfrm>
            <a:off x="4246098" y="433519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sp>
        <p:nvSpPr>
          <p:cNvPr id="9" name="Rectangle 8"/>
          <p:cNvSpPr/>
          <p:nvPr/>
        </p:nvSpPr>
        <p:spPr>
          <a:xfrm>
            <a:off x="6705600" y="4343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21</a:t>
            </a:r>
          </a:p>
        </p:txBody>
      </p:sp>
      <p:sp>
        <p:nvSpPr>
          <p:cNvPr id="10" name="Rectangle 9"/>
          <p:cNvSpPr/>
          <p:nvPr/>
        </p:nvSpPr>
        <p:spPr>
          <a:xfrm>
            <a:off x="7543800" y="51816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25</a:t>
            </a:r>
          </a:p>
        </p:txBody>
      </p:sp>
      <p:sp>
        <p:nvSpPr>
          <p:cNvPr id="11" name="Rectangle 10"/>
          <p:cNvSpPr/>
          <p:nvPr/>
        </p:nvSpPr>
        <p:spPr>
          <a:xfrm>
            <a:off x="5943600" y="51816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19</a:t>
            </a:r>
          </a:p>
        </p:txBody>
      </p:sp>
      <p:cxnSp>
        <p:nvCxnSpPr>
          <p:cNvPr id="12" name="Straight Connector 11"/>
          <p:cNvCxnSpPr>
            <a:stCxn id="5" idx="0"/>
          </p:cNvCxnSpPr>
          <p:nvPr/>
        </p:nvCxnSpPr>
        <p:spPr>
          <a:xfrm flipV="1">
            <a:off x="3886200" y="3124200"/>
            <a:ext cx="838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7" idx="0"/>
          </p:cNvCxnSpPr>
          <p:nvPr/>
        </p:nvCxnSpPr>
        <p:spPr>
          <a:xfrm flipV="1">
            <a:off x="3124200" y="4038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0"/>
          </p:cNvCxnSpPr>
          <p:nvPr/>
        </p:nvCxnSpPr>
        <p:spPr>
          <a:xfrm flipH="1" flipV="1">
            <a:off x="4267200" y="4038600"/>
            <a:ext cx="359898" cy="296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6" idx="0"/>
          </p:cNvCxnSpPr>
          <p:nvPr/>
        </p:nvCxnSpPr>
        <p:spPr>
          <a:xfrm flipH="1" flipV="1">
            <a:off x="5486400" y="3124200"/>
            <a:ext cx="838200" cy="3810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9" idx="0"/>
          </p:cNvCxnSpPr>
          <p:nvPr/>
        </p:nvCxnSpPr>
        <p:spPr>
          <a:xfrm flipH="1" flipV="1">
            <a:off x="6705600" y="4038600"/>
            <a:ext cx="3810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1" idx="0"/>
          </p:cNvCxnSpPr>
          <p:nvPr/>
        </p:nvCxnSpPr>
        <p:spPr>
          <a:xfrm flipV="1">
            <a:off x="6324600" y="48768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0"/>
          </p:cNvCxnSpPr>
          <p:nvPr/>
        </p:nvCxnSpPr>
        <p:spPr>
          <a:xfrm flipH="1" flipV="1">
            <a:off x="7467600" y="4876800"/>
            <a:ext cx="4572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2" name="Arc 21"/>
          <p:cNvSpPr/>
          <p:nvPr/>
        </p:nvSpPr>
        <p:spPr>
          <a:xfrm>
            <a:off x="3733800" y="2819400"/>
            <a:ext cx="3505200" cy="3048000"/>
          </a:xfrm>
          <a:prstGeom prst="arc">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878079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48953" y="2622176"/>
            <a:ext cx="10058400" cy="956796"/>
          </a:xfrm>
        </p:spPr>
        <p:txBody>
          <a:bodyPr>
            <a:normAutofit fontScale="90000"/>
          </a:bodyPr>
          <a:lstStyle/>
          <a:p>
            <a:r>
              <a:rPr lang="bn-IN" dirty="0" smtClean="0"/>
              <a:t/>
            </a:r>
            <a:br>
              <a:rPr lang="bn-IN" dirty="0" smtClean="0"/>
            </a:br>
            <a:r>
              <a:rPr lang="bn-BD" dirty="0" smtClean="0"/>
              <a:t> </a:t>
            </a:r>
            <a:r>
              <a:rPr lang="en-US" dirty="0"/>
              <a:t/>
            </a:r>
            <a:br>
              <a:rPr lang="en-US" dirty="0"/>
            </a:br>
            <a:r>
              <a:rPr lang="bn-BD" sz="6000" b="1" dirty="0"/>
              <a:t>Introduction...</a:t>
            </a:r>
            <a:endParaRPr lang="en-US" sz="60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944562"/>
          </a:xfrm>
        </p:spPr>
        <p:txBody>
          <a:bodyPr/>
          <a:lstStyle/>
          <a:p>
            <a:r>
              <a:rPr lang="en-US" dirty="0" smtClean="0"/>
              <a:t>Case 2</a:t>
            </a:r>
            <a:endParaRPr lang="en-US" dirty="0"/>
          </a:p>
        </p:txBody>
      </p:sp>
      <p:sp>
        <p:nvSpPr>
          <p:cNvPr id="3" name="Content Placeholder 2"/>
          <p:cNvSpPr>
            <a:spLocks noGrp="1"/>
          </p:cNvSpPr>
          <p:nvPr>
            <p:ph idx="1"/>
          </p:nvPr>
        </p:nvSpPr>
        <p:spPr>
          <a:xfrm>
            <a:off x="1981200" y="1219201"/>
            <a:ext cx="8229600" cy="4906963"/>
          </a:xfrm>
        </p:spPr>
        <p:txBody>
          <a:bodyPr/>
          <a:lstStyle/>
          <a:p>
            <a:r>
              <a:rPr lang="en-US" dirty="0" smtClean="0"/>
              <a:t>After removing:</a:t>
            </a:r>
            <a:endParaRPr lang="en-US" dirty="0"/>
          </a:p>
        </p:txBody>
      </p:sp>
      <p:sp>
        <p:nvSpPr>
          <p:cNvPr id="4" name="Rectangle 3"/>
          <p:cNvSpPr/>
          <p:nvPr/>
        </p:nvSpPr>
        <p:spPr>
          <a:xfrm>
            <a:off x="4724400" y="25908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5</a:t>
            </a:r>
          </a:p>
        </p:txBody>
      </p:sp>
      <p:sp>
        <p:nvSpPr>
          <p:cNvPr id="5" name="Rectangle 4"/>
          <p:cNvSpPr/>
          <p:nvPr/>
        </p:nvSpPr>
        <p:spPr>
          <a:xfrm>
            <a:off x="3505200" y="35052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3</a:t>
            </a:r>
          </a:p>
        </p:txBody>
      </p:sp>
      <p:sp>
        <p:nvSpPr>
          <p:cNvPr id="6" name="Rectangle 5"/>
          <p:cNvSpPr/>
          <p:nvPr/>
        </p:nvSpPr>
        <p:spPr>
          <a:xfrm>
            <a:off x="2743200" y="4343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a:t>
            </a:r>
          </a:p>
        </p:txBody>
      </p:sp>
      <p:sp>
        <p:nvSpPr>
          <p:cNvPr id="7" name="Rectangle 6"/>
          <p:cNvSpPr/>
          <p:nvPr/>
        </p:nvSpPr>
        <p:spPr>
          <a:xfrm>
            <a:off x="4246098" y="433519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a:t>
            </a:r>
          </a:p>
        </p:txBody>
      </p:sp>
      <p:cxnSp>
        <p:nvCxnSpPr>
          <p:cNvPr id="8" name="Straight Connector 7"/>
          <p:cNvCxnSpPr>
            <a:stCxn id="5" idx="0"/>
          </p:cNvCxnSpPr>
          <p:nvPr/>
        </p:nvCxnSpPr>
        <p:spPr>
          <a:xfrm flipV="1">
            <a:off x="3886200" y="3124200"/>
            <a:ext cx="838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0"/>
          </p:cNvCxnSpPr>
          <p:nvPr/>
        </p:nvCxnSpPr>
        <p:spPr>
          <a:xfrm flipV="1">
            <a:off x="3124200" y="4038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0"/>
          </p:cNvCxnSpPr>
          <p:nvPr/>
        </p:nvCxnSpPr>
        <p:spPr>
          <a:xfrm flipH="1" flipV="1">
            <a:off x="4267200" y="4038600"/>
            <a:ext cx="359898" cy="296594"/>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72200" y="35052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21</a:t>
            </a:r>
          </a:p>
        </p:txBody>
      </p:sp>
      <p:sp>
        <p:nvSpPr>
          <p:cNvPr id="12" name="Rectangle 11"/>
          <p:cNvSpPr/>
          <p:nvPr/>
        </p:nvSpPr>
        <p:spPr>
          <a:xfrm>
            <a:off x="7010400" y="4343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25</a:t>
            </a:r>
          </a:p>
        </p:txBody>
      </p:sp>
      <p:sp>
        <p:nvSpPr>
          <p:cNvPr id="13" name="Rectangle 12"/>
          <p:cNvSpPr/>
          <p:nvPr/>
        </p:nvSpPr>
        <p:spPr>
          <a:xfrm>
            <a:off x="5410200" y="4343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19</a:t>
            </a:r>
          </a:p>
        </p:txBody>
      </p:sp>
      <p:cxnSp>
        <p:nvCxnSpPr>
          <p:cNvPr id="14" name="Straight Connector 13"/>
          <p:cNvCxnSpPr>
            <a:stCxn id="13" idx="0"/>
          </p:cNvCxnSpPr>
          <p:nvPr/>
        </p:nvCxnSpPr>
        <p:spPr>
          <a:xfrm flipV="1">
            <a:off x="5791200" y="40386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2" idx="0"/>
          </p:cNvCxnSpPr>
          <p:nvPr/>
        </p:nvCxnSpPr>
        <p:spPr>
          <a:xfrm flipH="1" flipV="1">
            <a:off x="6934200" y="4038600"/>
            <a:ext cx="4572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1" idx="0"/>
          </p:cNvCxnSpPr>
          <p:nvPr/>
        </p:nvCxnSpPr>
        <p:spPr>
          <a:xfrm flipH="1" flipV="1">
            <a:off x="5486400" y="3124200"/>
            <a:ext cx="1066800" cy="381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29030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2133600" y="2"/>
            <a:ext cx="8229600" cy="990599"/>
          </a:xfrm>
        </p:spPr>
        <p:txBody>
          <a:bodyPr>
            <a:normAutofit fontScale="90000"/>
          </a:bodyPr>
          <a:lstStyle/>
          <a:p>
            <a:r>
              <a:rPr lang="en-US" dirty="0" smtClean="0"/>
              <a:t>Case 3</a:t>
            </a:r>
            <a:endParaRPr lang="en-US" dirty="0"/>
          </a:p>
        </p:txBody>
      </p:sp>
      <p:sp>
        <p:nvSpPr>
          <p:cNvPr id="6" name="Subtitle 5"/>
          <p:cNvSpPr>
            <a:spLocks noGrp="1"/>
          </p:cNvSpPr>
          <p:nvPr>
            <p:ph type="subTitle" idx="1"/>
          </p:nvPr>
        </p:nvSpPr>
        <p:spPr>
          <a:xfrm>
            <a:off x="1905000" y="1143000"/>
            <a:ext cx="8001000" cy="3581400"/>
          </a:xfrm>
        </p:spPr>
        <p:txBody>
          <a:bodyPr/>
          <a:lstStyle/>
          <a:p>
            <a:r>
              <a:rPr lang="en-US" sz="3200" dirty="0" smtClean="0">
                <a:solidFill>
                  <a:schemeClr val="tx1"/>
                </a:solidFill>
              </a:rPr>
              <a:t>In this case we need to know the concept of in order traversing. After applying that traversing, the element after the node to be removed have to be inserted in that place. </a:t>
            </a:r>
          </a:p>
          <a:p>
            <a:endParaRPr lang="en-US" dirty="0"/>
          </a:p>
        </p:txBody>
      </p:sp>
    </p:spTree>
    <p:extLst>
      <p:ext uri="{BB962C8B-B14F-4D97-AF65-F5344CB8AC3E}">
        <p14:creationId xmlns:p14="http://schemas.microsoft.com/office/powerpoint/2010/main" val="25276930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     In Order Traverse</a:t>
            </a:r>
            <a:endParaRPr lang="en-US" dirty="0"/>
          </a:p>
        </p:txBody>
      </p:sp>
      <p:sp>
        <p:nvSpPr>
          <p:cNvPr id="2" name="Content Placeholder 1"/>
          <p:cNvSpPr>
            <a:spLocks noGrp="1"/>
          </p:cNvSpPr>
          <p:nvPr>
            <p:ph idx="1"/>
          </p:nvPr>
        </p:nvSpPr>
        <p:spPr>
          <a:xfrm>
            <a:off x="1981200" y="1295401"/>
            <a:ext cx="8229600" cy="4711891"/>
          </a:xfrm>
        </p:spPr>
        <p:txBody>
          <a:bodyPr/>
          <a:lstStyle/>
          <a:p>
            <a:pPr>
              <a:buNone/>
            </a:pPr>
            <a:endParaRPr lang="en-US" sz="2800" dirty="0"/>
          </a:p>
          <a:p>
            <a:r>
              <a:rPr lang="en-US" dirty="0" smtClean="0"/>
              <a:t> </a:t>
            </a:r>
            <a:r>
              <a:rPr lang="en-US" sz="3200" dirty="0" smtClean="0"/>
              <a:t>to traverse the left sub-tree by recursively calling the in-order function.</a:t>
            </a:r>
          </a:p>
          <a:p>
            <a:r>
              <a:rPr lang="en-US" sz="3200" dirty="0" smtClean="0"/>
              <a:t> to display the data part of the root (or current node).</a:t>
            </a:r>
          </a:p>
          <a:p>
            <a:r>
              <a:rPr lang="en-US" sz="3200" dirty="0" smtClean="0"/>
              <a:t> to traverse the right sub-tree by recursively calling the in-order function.</a:t>
            </a:r>
          </a:p>
          <a:p>
            <a:endParaRPr lang="en-US" dirty="0"/>
          </a:p>
        </p:txBody>
      </p:sp>
    </p:spTree>
    <p:extLst>
      <p:ext uri="{BB962C8B-B14F-4D97-AF65-F5344CB8AC3E}">
        <p14:creationId xmlns:p14="http://schemas.microsoft.com/office/powerpoint/2010/main" val="32329948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228600"/>
            <a:ext cx="8229600" cy="914400"/>
          </a:xfrm>
        </p:spPr>
        <p:txBody>
          <a:bodyPr/>
          <a:lstStyle/>
          <a:p>
            <a:r>
              <a:rPr lang="en-US" dirty="0" smtClean="0"/>
              <a:t>Case 3:</a:t>
            </a:r>
            <a:endParaRPr lang="en-US" dirty="0"/>
          </a:p>
        </p:txBody>
      </p:sp>
      <p:sp>
        <p:nvSpPr>
          <p:cNvPr id="2" name="Content Placeholder 1"/>
          <p:cNvSpPr>
            <a:spLocks noGrp="1"/>
          </p:cNvSpPr>
          <p:nvPr>
            <p:ph idx="1"/>
          </p:nvPr>
        </p:nvSpPr>
        <p:spPr>
          <a:xfrm>
            <a:off x="2057400" y="1295401"/>
            <a:ext cx="8229600" cy="4830763"/>
          </a:xfrm>
        </p:spPr>
        <p:txBody>
          <a:bodyPr/>
          <a:lstStyle/>
          <a:p>
            <a:r>
              <a:rPr lang="en-US" dirty="0" smtClean="0"/>
              <a:t>Example:</a:t>
            </a:r>
            <a:endParaRPr lang="en-US" dirty="0"/>
          </a:p>
        </p:txBody>
      </p:sp>
      <p:sp>
        <p:nvSpPr>
          <p:cNvPr id="5" name="Rectangle 4"/>
          <p:cNvSpPr/>
          <p:nvPr/>
        </p:nvSpPr>
        <p:spPr>
          <a:xfrm>
            <a:off x="5638800" y="2362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6" name="Rectangle 5"/>
          <p:cNvSpPr/>
          <p:nvPr/>
        </p:nvSpPr>
        <p:spPr>
          <a:xfrm>
            <a:off x="2895600" y="4343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7" name="Rectangle 6"/>
          <p:cNvSpPr/>
          <p:nvPr/>
        </p:nvSpPr>
        <p:spPr>
          <a:xfrm>
            <a:off x="35814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2</a:t>
            </a:r>
          </a:p>
        </p:txBody>
      </p:sp>
      <p:sp>
        <p:nvSpPr>
          <p:cNvPr id="8" name="Rectangle 7"/>
          <p:cNvSpPr/>
          <p:nvPr/>
        </p:nvSpPr>
        <p:spPr>
          <a:xfrm>
            <a:off x="6858000" y="4343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9</a:t>
            </a:r>
          </a:p>
        </p:txBody>
      </p:sp>
      <p:sp>
        <p:nvSpPr>
          <p:cNvPr id="9" name="Rectangle 8"/>
          <p:cNvSpPr/>
          <p:nvPr/>
        </p:nvSpPr>
        <p:spPr>
          <a:xfrm>
            <a:off x="4267200" y="4343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10" name="Rectangle 9"/>
          <p:cNvSpPr/>
          <p:nvPr/>
        </p:nvSpPr>
        <p:spPr>
          <a:xfrm>
            <a:off x="7696200" y="33528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12</a:t>
            </a:r>
          </a:p>
        </p:txBody>
      </p:sp>
      <p:sp>
        <p:nvSpPr>
          <p:cNvPr id="11" name="Rectangle 10"/>
          <p:cNvSpPr/>
          <p:nvPr/>
        </p:nvSpPr>
        <p:spPr>
          <a:xfrm>
            <a:off x="8382000" y="4343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21</a:t>
            </a:r>
          </a:p>
        </p:txBody>
      </p:sp>
      <p:sp>
        <p:nvSpPr>
          <p:cNvPr id="12" name="Rectangle 11"/>
          <p:cNvSpPr/>
          <p:nvPr/>
        </p:nvSpPr>
        <p:spPr>
          <a:xfrm>
            <a:off x="9220200" y="533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p>
        </p:txBody>
      </p:sp>
      <p:sp>
        <p:nvSpPr>
          <p:cNvPr id="13" name="Rectangle 12"/>
          <p:cNvSpPr/>
          <p:nvPr/>
        </p:nvSpPr>
        <p:spPr>
          <a:xfrm>
            <a:off x="7696200" y="533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19</a:t>
            </a:r>
          </a:p>
        </p:txBody>
      </p:sp>
      <p:cxnSp>
        <p:nvCxnSpPr>
          <p:cNvPr id="15" name="Straight Connector 14"/>
          <p:cNvCxnSpPr/>
          <p:nvPr/>
        </p:nvCxnSpPr>
        <p:spPr>
          <a:xfrm flipV="1">
            <a:off x="4191000" y="2895600"/>
            <a:ext cx="1447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0"/>
          </p:cNvCxnSpPr>
          <p:nvPr/>
        </p:nvCxnSpPr>
        <p:spPr>
          <a:xfrm flipV="1">
            <a:off x="3200400" y="3581400"/>
            <a:ext cx="3810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9" idx="0"/>
          </p:cNvCxnSpPr>
          <p:nvPr/>
        </p:nvCxnSpPr>
        <p:spPr>
          <a:xfrm flipH="1" flipV="1">
            <a:off x="4191000" y="3657600"/>
            <a:ext cx="381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flipV="1">
            <a:off x="6248400" y="2895600"/>
            <a:ext cx="1447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8" idx="0"/>
          </p:cNvCxnSpPr>
          <p:nvPr/>
        </p:nvCxnSpPr>
        <p:spPr>
          <a:xfrm flipV="1">
            <a:off x="7162800" y="3886200"/>
            <a:ext cx="533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0"/>
          </p:cNvCxnSpPr>
          <p:nvPr/>
        </p:nvCxnSpPr>
        <p:spPr>
          <a:xfrm flipH="1" flipV="1">
            <a:off x="8305800" y="3886200"/>
            <a:ext cx="381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13" idx="0"/>
          </p:cNvCxnSpPr>
          <p:nvPr/>
        </p:nvCxnSpPr>
        <p:spPr>
          <a:xfrm flipV="1">
            <a:off x="8001000" y="4876800"/>
            <a:ext cx="381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2" idx="0"/>
          </p:cNvCxnSpPr>
          <p:nvPr/>
        </p:nvCxnSpPr>
        <p:spPr>
          <a:xfrm flipH="1" flipV="1">
            <a:off x="8991600" y="4876800"/>
            <a:ext cx="533400" cy="457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6880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Case 3:</a:t>
            </a:r>
            <a:endParaRPr lang="en-US" dirty="0"/>
          </a:p>
        </p:txBody>
      </p:sp>
      <p:sp>
        <p:nvSpPr>
          <p:cNvPr id="2" name="Content Placeholder 1"/>
          <p:cNvSpPr>
            <a:spLocks noGrp="1"/>
          </p:cNvSpPr>
          <p:nvPr>
            <p:ph idx="1"/>
          </p:nvPr>
        </p:nvSpPr>
        <p:spPr/>
        <p:txBody>
          <a:bodyPr/>
          <a:lstStyle/>
          <a:p>
            <a:r>
              <a:rPr lang="en-US" dirty="0" smtClean="0"/>
              <a:t>Removing 12:</a:t>
            </a:r>
            <a:endParaRPr lang="en-US" dirty="0"/>
          </a:p>
        </p:txBody>
      </p:sp>
      <p:sp>
        <p:nvSpPr>
          <p:cNvPr id="4" name="Rectangle 3"/>
          <p:cNvSpPr/>
          <p:nvPr/>
        </p:nvSpPr>
        <p:spPr>
          <a:xfrm>
            <a:off x="5638800" y="2362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5" name="Rectangle 4"/>
          <p:cNvSpPr/>
          <p:nvPr/>
        </p:nvSpPr>
        <p:spPr>
          <a:xfrm>
            <a:off x="2895600" y="4343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6" name="Rectangle 5"/>
          <p:cNvSpPr/>
          <p:nvPr/>
        </p:nvSpPr>
        <p:spPr>
          <a:xfrm>
            <a:off x="35814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2</a:t>
            </a:r>
          </a:p>
        </p:txBody>
      </p:sp>
      <p:sp>
        <p:nvSpPr>
          <p:cNvPr id="7" name="Rectangle 6"/>
          <p:cNvSpPr/>
          <p:nvPr/>
        </p:nvSpPr>
        <p:spPr>
          <a:xfrm>
            <a:off x="6858000" y="4343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9</a:t>
            </a:r>
          </a:p>
        </p:txBody>
      </p:sp>
      <p:sp>
        <p:nvSpPr>
          <p:cNvPr id="8" name="Rectangle 7"/>
          <p:cNvSpPr/>
          <p:nvPr/>
        </p:nvSpPr>
        <p:spPr>
          <a:xfrm>
            <a:off x="4267200" y="4343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9" name="Rectangle 8"/>
          <p:cNvSpPr/>
          <p:nvPr/>
        </p:nvSpPr>
        <p:spPr>
          <a:xfrm>
            <a:off x="7696200" y="33528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12</a:t>
            </a:r>
          </a:p>
        </p:txBody>
      </p:sp>
      <p:sp>
        <p:nvSpPr>
          <p:cNvPr id="10" name="Rectangle 9"/>
          <p:cNvSpPr/>
          <p:nvPr/>
        </p:nvSpPr>
        <p:spPr>
          <a:xfrm>
            <a:off x="8382000" y="4343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21</a:t>
            </a:r>
          </a:p>
        </p:txBody>
      </p:sp>
      <p:sp>
        <p:nvSpPr>
          <p:cNvPr id="11" name="Rectangle 10"/>
          <p:cNvSpPr/>
          <p:nvPr/>
        </p:nvSpPr>
        <p:spPr>
          <a:xfrm>
            <a:off x="9220200" y="533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p>
        </p:txBody>
      </p:sp>
      <p:sp>
        <p:nvSpPr>
          <p:cNvPr id="12" name="Rectangle 11"/>
          <p:cNvSpPr/>
          <p:nvPr/>
        </p:nvSpPr>
        <p:spPr>
          <a:xfrm>
            <a:off x="7696200" y="533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19</a:t>
            </a:r>
          </a:p>
        </p:txBody>
      </p:sp>
      <p:cxnSp>
        <p:nvCxnSpPr>
          <p:cNvPr id="13" name="Straight Connector 12"/>
          <p:cNvCxnSpPr/>
          <p:nvPr/>
        </p:nvCxnSpPr>
        <p:spPr>
          <a:xfrm flipV="1">
            <a:off x="4191000" y="2895600"/>
            <a:ext cx="1447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0"/>
          </p:cNvCxnSpPr>
          <p:nvPr/>
        </p:nvCxnSpPr>
        <p:spPr>
          <a:xfrm flipV="1">
            <a:off x="3200400" y="3581400"/>
            <a:ext cx="3810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8" idx="0"/>
          </p:cNvCxnSpPr>
          <p:nvPr/>
        </p:nvCxnSpPr>
        <p:spPr>
          <a:xfrm flipH="1" flipV="1">
            <a:off x="4191000" y="3657600"/>
            <a:ext cx="381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flipV="1">
            <a:off x="6248400" y="2895600"/>
            <a:ext cx="1447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7" idx="0"/>
          </p:cNvCxnSpPr>
          <p:nvPr/>
        </p:nvCxnSpPr>
        <p:spPr>
          <a:xfrm flipV="1">
            <a:off x="7162800" y="3886200"/>
            <a:ext cx="533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0"/>
          </p:cNvCxnSpPr>
          <p:nvPr/>
        </p:nvCxnSpPr>
        <p:spPr>
          <a:xfrm flipH="1" flipV="1">
            <a:off x="8305800" y="3886200"/>
            <a:ext cx="381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2" idx="0"/>
          </p:cNvCxnSpPr>
          <p:nvPr/>
        </p:nvCxnSpPr>
        <p:spPr>
          <a:xfrm flipV="1">
            <a:off x="8001000" y="4876800"/>
            <a:ext cx="381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1" idx="0"/>
          </p:cNvCxnSpPr>
          <p:nvPr/>
        </p:nvCxnSpPr>
        <p:spPr>
          <a:xfrm flipH="1" flipV="1">
            <a:off x="8991600" y="4876800"/>
            <a:ext cx="533400" cy="457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345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1448671"/>
          </a:xfrm>
        </p:spPr>
        <p:txBody>
          <a:bodyPr/>
          <a:lstStyle/>
          <a:p>
            <a:r>
              <a:rPr lang="bn-BD" dirty="0" smtClean="0"/>
              <a:t>In order traversing:</a:t>
            </a:r>
            <a:endParaRPr lang="en-US" dirty="0"/>
          </a:p>
        </p:txBody>
      </p:sp>
      <p:sp>
        <p:nvSpPr>
          <p:cNvPr id="3" name="Subtitle 2"/>
          <p:cNvSpPr>
            <a:spLocks noGrp="1"/>
          </p:cNvSpPr>
          <p:nvPr>
            <p:ph type="subTitle" idx="1"/>
          </p:nvPr>
        </p:nvSpPr>
        <p:spPr>
          <a:xfrm>
            <a:off x="982485" y="2483130"/>
            <a:ext cx="10058400" cy="1143000"/>
          </a:xfrm>
        </p:spPr>
        <p:txBody>
          <a:bodyPr/>
          <a:lstStyle/>
          <a:p>
            <a:r>
              <a:rPr lang="bn-BD" dirty="0" smtClean="0"/>
              <a:t> 1 2 3 5 9 </a:t>
            </a:r>
            <a:r>
              <a:rPr lang="bn-BD" dirty="0" smtClean="0">
                <a:solidFill>
                  <a:srgbClr val="FF0000"/>
                </a:solidFill>
              </a:rPr>
              <a:t>12</a:t>
            </a:r>
            <a:r>
              <a:rPr lang="bn-BD" dirty="0" smtClean="0"/>
              <a:t> </a:t>
            </a:r>
            <a:r>
              <a:rPr lang="bn-BD" dirty="0" smtClean="0">
                <a:solidFill>
                  <a:srgbClr val="FFC000"/>
                </a:solidFill>
              </a:rPr>
              <a:t>19</a:t>
            </a:r>
            <a:r>
              <a:rPr lang="bn-BD" dirty="0" smtClean="0"/>
              <a:t> 21 25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8601"/>
            <a:ext cx="7772400" cy="685800"/>
          </a:xfrm>
        </p:spPr>
        <p:txBody>
          <a:bodyPr>
            <a:noAutofit/>
          </a:bodyPr>
          <a:lstStyle/>
          <a:p>
            <a:r>
              <a:rPr lang="en-US" sz="5400" dirty="0" smtClean="0"/>
              <a:t>Case 3:</a:t>
            </a:r>
            <a:endParaRPr lang="en-US" sz="5400" dirty="0"/>
          </a:p>
        </p:txBody>
      </p:sp>
      <p:sp>
        <p:nvSpPr>
          <p:cNvPr id="3" name="Subtitle 2"/>
          <p:cNvSpPr>
            <a:spLocks noGrp="1"/>
          </p:cNvSpPr>
          <p:nvPr>
            <p:ph type="subTitle" idx="1"/>
          </p:nvPr>
        </p:nvSpPr>
        <p:spPr>
          <a:xfrm>
            <a:off x="2057400" y="1295400"/>
            <a:ext cx="8153400" cy="5257800"/>
          </a:xfrm>
        </p:spPr>
        <p:txBody>
          <a:bodyPr/>
          <a:lstStyle/>
          <a:p>
            <a:r>
              <a:rPr lang="en-US" dirty="0" smtClean="0"/>
              <a:t>After removing:</a:t>
            </a:r>
            <a:endParaRPr lang="en-US" dirty="0"/>
          </a:p>
        </p:txBody>
      </p:sp>
      <p:sp>
        <p:nvSpPr>
          <p:cNvPr id="21" name="Rectangle 20"/>
          <p:cNvSpPr/>
          <p:nvPr/>
        </p:nvSpPr>
        <p:spPr>
          <a:xfrm>
            <a:off x="5638800" y="2362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22" name="Rectangle 21"/>
          <p:cNvSpPr/>
          <p:nvPr/>
        </p:nvSpPr>
        <p:spPr>
          <a:xfrm>
            <a:off x="2895600" y="4343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23" name="Rectangle 22"/>
          <p:cNvSpPr/>
          <p:nvPr/>
        </p:nvSpPr>
        <p:spPr>
          <a:xfrm>
            <a:off x="35814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2</a:t>
            </a:r>
          </a:p>
        </p:txBody>
      </p:sp>
      <p:sp>
        <p:nvSpPr>
          <p:cNvPr id="24" name="Rectangle 23"/>
          <p:cNvSpPr/>
          <p:nvPr/>
        </p:nvSpPr>
        <p:spPr>
          <a:xfrm>
            <a:off x="6858000" y="4343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9</a:t>
            </a:r>
          </a:p>
        </p:txBody>
      </p:sp>
      <p:sp>
        <p:nvSpPr>
          <p:cNvPr id="25" name="Rectangle 24"/>
          <p:cNvSpPr/>
          <p:nvPr/>
        </p:nvSpPr>
        <p:spPr>
          <a:xfrm>
            <a:off x="4267200" y="4343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26" name="Rectangle 25"/>
          <p:cNvSpPr/>
          <p:nvPr/>
        </p:nvSpPr>
        <p:spPr>
          <a:xfrm>
            <a:off x="7696200" y="33528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19</a:t>
            </a:r>
          </a:p>
        </p:txBody>
      </p:sp>
      <p:sp>
        <p:nvSpPr>
          <p:cNvPr id="27" name="Rectangle 26"/>
          <p:cNvSpPr/>
          <p:nvPr/>
        </p:nvSpPr>
        <p:spPr>
          <a:xfrm>
            <a:off x="8382000" y="4343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21</a:t>
            </a:r>
          </a:p>
        </p:txBody>
      </p:sp>
      <p:sp>
        <p:nvSpPr>
          <p:cNvPr id="28" name="Rectangle 27"/>
          <p:cNvSpPr/>
          <p:nvPr/>
        </p:nvSpPr>
        <p:spPr>
          <a:xfrm>
            <a:off x="9220200" y="533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p>
        </p:txBody>
      </p:sp>
      <p:sp>
        <p:nvSpPr>
          <p:cNvPr id="29" name="Rectangle 28"/>
          <p:cNvSpPr/>
          <p:nvPr/>
        </p:nvSpPr>
        <p:spPr>
          <a:xfrm>
            <a:off x="7696200" y="533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accent6">
                    <a:lumMod val="75000"/>
                  </a:schemeClr>
                </a:solidFill>
              </a:rPr>
              <a:t>19</a:t>
            </a:r>
          </a:p>
        </p:txBody>
      </p:sp>
      <p:cxnSp>
        <p:nvCxnSpPr>
          <p:cNvPr id="30" name="Straight Connector 29"/>
          <p:cNvCxnSpPr/>
          <p:nvPr/>
        </p:nvCxnSpPr>
        <p:spPr>
          <a:xfrm flipV="1">
            <a:off x="4191000" y="2895600"/>
            <a:ext cx="1447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2" idx="0"/>
          </p:cNvCxnSpPr>
          <p:nvPr/>
        </p:nvCxnSpPr>
        <p:spPr>
          <a:xfrm flipV="1">
            <a:off x="3200400" y="3581400"/>
            <a:ext cx="3810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25" idx="0"/>
          </p:cNvCxnSpPr>
          <p:nvPr/>
        </p:nvCxnSpPr>
        <p:spPr>
          <a:xfrm flipH="1" flipV="1">
            <a:off x="4191000" y="3657600"/>
            <a:ext cx="381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flipV="1">
            <a:off x="6248400" y="2895600"/>
            <a:ext cx="1447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4" idx="0"/>
          </p:cNvCxnSpPr>
          <p:nvPr/>
        </p:nvCxnSpPr>
        <p:spPr>
          <a:xfrm flipV="1">
            <a:off x="7162800" y="3886200"/>
            <a:ext cx="533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7" idx="0"/>
          </p:cNvCxnSpPr>
          <p:nvPr/>
        </p:nvCxnSpPr>
        <p:spPr>
          <a:xfrm flipH="1" flipV="1">
            <a:off x="8305800" y="3886200"/>
            <a:ext cx="381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9" idx="0"/>
          </p:cNvCxnSpPr>
          <p:nvPr/>
        </p:nvCxnSpPr>
        <p:spPr>
          <a:xfrm flipV="1">
            <a:off x="8001000" y="4876800"/>
            <a:ext cx="381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28" idx="0"/>
          </p:cNvCxnSpPr>
          <p:nvPr/>
        </p:nvCxnSpPr>
        <p:spPr>
          <a:xfrm flipH="1" flipV="1">
            <a:off x="8991600" y="4876800"/>
            <a:ext cx="533400" cy="457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5362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3</a:t>
            </a:r>
            <a:endParaRPr lang="en-US" dirty="0"/>
          </a:p>
        </p:txBody>
      </p:sp>
      <p:sp>
        <p:nvSpPr>
          <p:cNvPr id="3" name="Content Placeholder 2"/>
          <p:cNvSpPr>
            <a:spLocks noGrp="1"/>
          </p:cNvSpPr>
          <p:nvPr>
            <p:ph idx="1"/>
          </p:nvPr>
        </p:nvSpPr>
        <p:spPr>
          <a:xfrm>
            <a:off x="1905000" y="1219200"/>
            <a:ext cx="8229600" cy="5410200"/>
          </a:xfrm>
        </p:spPr>
        <p:txBody>
          <a:bodyPr/>
          <a:lstStyle/>
          <a:p>
            <a:r>
              <a:rPr lang="en-US" dirty="0" smtClean="0"/>
              <a:t>:</a:t>
            </a:r>
            <a:endParaRPr lang="en-US" dirty="0"/>
          </a:p>
        </p:txBody>
      </p:sp>
      <p:sp>
        <p:nvSpPr>
          <p:cNvPr id="6" name="Rectangle 5"/>
          <p:cNvSpPr/>
          <p:nvPr/>
        </p:nvSpPr>
        <p:spPr>
          <a:xfrm>
            <a:off x="5638800" y="2362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5</a:t>
            </a:r>
          </a:p>
        </p:txBody>
      </p:sp>
      <p:sp>
        <p:nvSpPr>
          <p:cNvPr id="7" name="Rectangle 6"/>
          <p:cNvSpPr/>
          <p:nvPr/>
        </p:nvSpPr>
        <p:spPr>
          <a:xfrm>
            <a:off x="2895600" y="4343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8" name="Rectangle 7"/>
          <p:cNvSpPr/>
          <p:nvPr/>
        </p:nvSpPr>
        <p:spPr>
          <a:xfrm>
            <a:off x="3581400" y="31242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2</a:t>
            </a:r>
          </a:p>
        </p:txBody>
      </p:sp>
      <p:sp>
        <p:nvSpPr>
          <p:cNvPr id="9" name="Rectangle 8"/>
          <p:cNvSpPr/>
          <p:nvPr/>
        </p:nvSpPr>
        <p:spPr>
          <a:xfrm>
            <a:off x="6858000" y="4343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9</a:t>
            </a:r>
          </a:p>
        </p:txBody>
      </p:sp>
      <p:sp>
        <p:nvSpPr>
          <p:cNvPr id="10" name="Rectangle 9"/>
          <p:cNvSpPr/>
          <p:nvPr/>
        </p:nvSpPr>
        <p:spPr>
          <a:xfrm>
            <a:off x="4267200" y="4343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11" name="Rectangle 10"/>
          <p:cNvSpPr/>
          <p:nvPr/>
        </p:nvSpPr>
        <p:spPr>
          <a:xfrm>
            <a:off x="7696200" y="33528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19</a:t>
            </a:r>
          </a:p>
        </p:txBody>
      </p:sp>
      <p:sp>
        <p:nvSpPr>
          <p:cNvPr id="12" name="Rectangle 11"/>
          <p:cNvSpPr/>
          <p:nvPr/>
        </p:nvSpPr>
        <p:spPr>
          <a:xfrm>
            <a:off x="8382000" y="43434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21</a:t>
            </a:r>
          </a:p>
        </p:txBody>
      </p:sp>
      <p:sp>
        <p:nvSpPr>
          <p:cNvPr id="13" name="Rectangle 12"/>
          <p:cNvSpPr/>
          <p:nvPr/>
        </p:nvSpPr>
        <p:spPr>
          <a:xfrm>
            <a:off x="9220200" y="533400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25</a:t>
            </a:r>
          </a:p>
        </p:txBody>
      </p:sp>
      <p:cxnSp>
        <p:nvCxnSpPr>
          <p:cNvPr id="15" name="Straight Connector 14"/>
          <p:cNvCxnSpPr/>
          <p:nvPr/>
        </p:nvCxnSpPr>
        <p:spPr>
          <a:xfrm flipV="1">
            <a:off x="4191000" y="2895600"/>
            <a:ext cx="1447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0"/>
          </p:cNvCxnSpPr>
          <p:nvPr/>
        </p:nvCxnSpPr>
        <p:spPr>
          <a:xfrm flipV="1">
            <a:off x="3200400" y="3581400"/>
            <a:ext cx="3810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0" idx="0"/>
          </p:cNvCxnSpPr>
          <p:nvPr/>
        </p:nvCxnSpPr>
        <p:spPr>
          <a:xfrm flipH="1" flipV="1">
            <a:off x="4191000" y="3657600"/>
            <a:ext cx="381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flipV="1">
            <a:off x="6248400" y="2895600"/>
            <a:ext cx="14478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9" idx="0"/>
          </p:cNvCxnSpPr>
          <p:nvPr/>
        </p:nvCxnSpPr>
        <p:spPr>
          <a:xfrm flipV="1">
            <a:off x="7162800" y="3886200"/>
            <a:ext cx="5334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2" idx="0"/>
          </p:cNvCxnSpPr>
          <p:nvPr/>
        </p:nvCxnSpPr>
        <p:spPr>
          <a:xfrm flipH="1" flipV="1">
            <a:off x="8305800" y="3886200"/>
            <a:ext cx="3810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3" idx="0"/>
          </p:cNvCxnSpPr>
          <p:nvPr/>
        </p:nvCxnSpPr>
        <p:spPr>
          <a:xfrm flipH="1" flipV="1">
            <a:off x="8991600" y="4876800"/>
            <a:ext cx="533400" cy="4572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91656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98576" y="2608294"/>
            <a:ext cx="6096000" cy="1200329"/>
          </a:xfrm>
          <a:prstGeom prst="rect">
            <a:avLst/>
          </a:prstGeom>
        </p:spPr>
        <p:txBody>
          <a:bodyPr>
            <a:spAutoFit/>
          </a:bodyPr>
          <a:lstStyle/>
          <a:p>
            <a:r>
              <a:rPr lang="bn-BD" sz="5400" dirty="0"/>
              <a:t> Complexity</a:t>
            </a:r>
            <a:r>
              <a:rPr lang="en-US" dirty="0"/>
              <a:t/>
            </a:r>
            <a:br>
              <a:rPr lang="en-US" dirty="0"/>
            </a:b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COMPLEXITY OF BINARY SEARCH TREE</a:t>
            </a:r>
            <a:br>
              <a:rPr lang="en-US" dirty="0" smtClean="0"/>
            </a:br>
            <a:endParaRPr lang="en-US" dirty="0"/>
          </a:p>
        </p:txBody>
      </p:sp>
      <p:sp>
        <p:nvSpPr>
          <p:cNvPr id="3" name="Subtitle 2"/>
          <p:cNvSpPr>
            <a:spLocks noGrp="1"/>
          </p:cNvSpPr>
          <p:nvPr>
            <p:ph idx="1"/>
          </p:nvPr>
        </p:nvSpPr>
        <p:spPr>
          <a:xfrm>
            <a:off x="1097280" y="1845734"/>
            <a:ext cx="10058400" cy="2697237"/>
          </a:xfrm>
        </p:spPr>
        <p:txBody>
          <a:bodyPr>
            <a:normAutofit fontScale="40000" lnSpcReduction="20000"/>
          </a:bodyPr>
          <a:lstStyle/>
          <a:p>
            <a:pPr marL="514350" indent="-514350">
              <a:buFont typeface="+mj-lt"/>
              <a:buAutoNum type="arabicPeriod"/>
            </a:pPr>
            <a:endParaRPr lang="en-US" sz="1300" dirty="0" smtClean="0"/>
          </a:p>
          <a:p>
            <a:pPr marL="1371600" indent="-1371600">
              <a:buFont typeface="+mj-lt"/>
              <a:buAutoNum type="arabicPeriod"/>
            </a:pPr>
            <a:r>
              <a:rPr lang="en-US" sz="13900" dirty="0"/>
              <a:t>Best case</a:t>
            </a:r>
          </a:p>
          <a:p>
            <a:pPr marL="1371600" indent="-1371600">
              <a:buFont typeface="+mj-lt"/>
              <a:buAutoNum type="arabicPeriod"/>
            </a:pPr>
            <a:r>
              <a:rPr lang="en-US" sz="13900" dirty="0"/>
              <a:t>Worst case</a:t>
            </a:r>
          </a:p>
          <a:p>
            <a:pPr marL="1371600" indent="-1371600">
              <a:buFont typeface="+mj-lt"/>
              <a:buAutoNum type="arabicPeriod"/>
            </a:pPr>
            <a:r>
              <a:rPr lang="en-US" sz="13900" dirty="0"/>
              <a:t>Random/average case</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1020191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36563"/>
            <a:ext cx="10058400" cy="1450976"/>
          </a:xfrm>
        </p:spPr>
        <p:txBody>
          <a:bodyPr/>
          <a:lstStyle/>
          <a:p>
            <a:r>
              <a:rPr lang="bn-IN" dirty="0"/>
              <a:t> </a:t>
            </a:r>
            <a:r>
              <a:rPr lang="en-US" dirty="0" smtClean="0"/>
              <a:t>Introduction :</a:t>
            </a:r>
            <a:endParaRPr lang="en-US" dirty="0"/>
          </a:p>
        </p:txBody>
      </p:sp>
      <p:sp>
        <p:nvSpPr>
          <p:cNvPr id="3" name="Content Placeholder 2"/>
          <p:cNvSpPr>
            <a:spLocks noGrp="1"/>
          </p:cNvSpPr>
          <p:nvPr>
            <p:ph idx="4294967295"/>
          </p:nvPr>
        </p:nvSpPr>
        <p:spPr>
          <a:xfrm>
            <a:off x="0" y="1131888"/>
            <a:ext cx="10058400" cy="4024312"/>
          </a:xfrm>
        </p:spPr>
        <p:txBody>
          <a:bodyPr>
            <a:noAutofit/>
          </a:bodyPr>
          <a:lstStyle/>
          <a:p>
            <a:pPr lvl="1"/>
            <a:r>
              <a:rPr lang="en-US" sz="2200" dirty="0">
                <a:solidFill>
                  <a:schemeClr val="tx1"/>
                </a:solidFill>
              </a:rPr>
              <a:t>A binary search tree (BST), also known as an ordered binary tree, is a node-based data structure in which each node has no more than two child nodes. Each child must either be a leaf node or the root of another binary search tree. The left sub-tree contains only nodes with keys less than the parent node; the right sub-tree contains only nodes with keys greater than the parent node.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110" y="2969680"/>
            <a:ext cx="3219512" cy="2688293"/>
          </a:xfrm>
          <a:prstGeom prst="rect">
            <a:avLst/>
          </a:prstGeom>
        </p:spPr>
      </p:pic>
      <p:sp>
        <p:nvSpPr>
          <p:cNvPr id="6" name="TextBox 5"/>
          <p:cNvSpPr txBox="1"/>
          <p:nvPr/>
        </p:nvSpPr>
        <p:spPr>
          <a:xfrm>
            <a:off x="762743" y="2959070"/>
            <a:ext cx="1993650" cy="369332"/>
          </a:xfrm>
          <a:prstGeom prst="rect">
            <a:avLst/>
          </a:prstGeom>
          <a:noFill/>
        </p:spPr>
        <p:txBody>
          <a:bodyPr wrap="square" rtlCol="0">
            <a:spAutoFit/>
          </a:bodyPr>
          <a:lstStyle/>
          <a:p>
            <a:r>
              <a:rPr lang="en-US" dirty="0" smtClean="0"/>
              <a:t>BST :</a:t>
            </a:r>
            <a:endParaRPr lang="en-US" dirty="0"/>
          </a:p>
        </p:txBody>
      </p:sp>
      <p:sp>
        <p:nvSpPr>
          <p:cNvPr id="7" name="Oval 4"/>
          <p:cNvSpPr>
            <a:spLocks noChangeArrowheads="1"/>
          </p:cNvSpPr>
          <p:nvPr/>
        </p:nvSpPr>
        <p:spPr bwMode="auto">
          <a:xfrm>
            <a:off x="8683389" y="3981573"/>
            <a:ext cx="685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8"/>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8" name="Oval 5"/>
          <p:cNvSpPr>
            <a:spLocks noChangeArrowheads="1"/>
          </p:cNvSpPr>
          <p:nvPr/>
        </p:nvSpPr>
        <p:spPr bwMode="auto">
          <a:xfrm>
            <a:off x="7845189" y="4972173"/>
            <a:ext cx="685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8"/>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9" name="Oval 6"/>
          <p:cNvSpPr>
            <a:spLocks noChangeArrowheads="1"/>
          </p:cNvSpPr>
          <p:nvPr/>
        </p:nvSpPr>
        <p:spPr bwMode="auto">
          <a:xfrm>
            <a:off x="9597789" y="4972173"/>
            <a:ext cx="685800" cy="6858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buChar char="8"/>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endParaRPr lang="en-US" altLang="en-US" sz="2800"/>
          </a:p>
        </p:txBody>
      </p:sp>
      <p:sp>
        <p:nvSpPr>
          <p:cNvPr id="10" name="Text Box 7"/>
          <p:cNvSpPr txBox="1">
            <a:spLocks noChangeArrowheads="1"/>
          </p:cNvSpPr>
          <p:nvPr/>
        </p:nvSpPr>
        <p:spPr bwMode="auto">
          <a:xfrm>
            <a:off x="9429514" y="3818061"/>
            <a:ext cx="11953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buChar char="8"/>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parent</a:t>
            </a:r>
          </a:p>
        </p:txBody>
      </p:sp>
      <p:sp>
        <p:nvSpPr>
          <p:cNvPr id="11" name="Line 8"/>
          <p:cNvSpPr>
            <a:spLocks noChangeShapeType="1"/>
          </p:cNvSpPr>
          <p:nvPr/>
        </p:nvSpPr>
        <p:spPr bwMode="auto">
          <a:xfrm flipH="1">
            <a:off x="8454789" y="4591173"/>
            <a:ext cx="38100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9"/>
          <p:cNvSpPr>
            <a:spLocks noChangeShapeType="1"/>
          </p:cNvSpPr>
          <p:nvPr/>
        </p:nvSpPr>
        <p:spPr bwMode="auto">
          <a:xfrm>
            <a:off x="9216789" y="4591173"/>
            <a:ext cx="457200" cy="4572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Text Box 10"/>
          <p:cNvSpPr txBox="1">
            <a:spLocks noChangeArrowheads="1"/>
          </p:cNvSpPr>
          <p:nvPr/>
        </p:nvSpPr>
        <p:spPr bwMode="auto">
          <a:xfrm>
            <a:off x="6278326" y="5113461"/>
            <a:ext cx="1490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buChar char="8"/>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dirty="0"/>
              <a:t>left child</a:t>
            </a:r>
          </a:p>
        </p:txBody>
      </p:sp>
      <p:sp>
        <p:nvSpPr>
          <p:cNvPr id="14" name="Text Box 11"/>
          <p:cNvSpPr txBox="1">
            <a:spLocks noChangeArrowheads="1"/>
          </p:cNvSpPr>
          <p:nvPr/>
        </p:nvSpPr>
        <p:spPr bwMode="auto">
          <a:xfrm>
            <a:off x="10283589" y="5037261"/>
            <a:ext cx="17097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buChar char="8"/>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dirty="0"/>
              <a:t>right child</a:t>
            </a:r>
          </a:p>
        </p:txBody>
      </p:sp>
      <p:sp>
        <p:nvSpPr>
          <p:cNvPr id="15" name="Line 12"/>
          <p:cNvSpPr>
            <a:spLocks noChangeShapeType="1"/>
          </p:cNvSpPr>
          <p:nvPr/>
        </p:nvSpPr>
        <p:spPr bwMode="auto">
          <a:xfrm flipH="1">
            <a:off x="8988189" y="3600573"/>
            <a:ext cx="338137" cy="38100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13"/>
          <p:cNvSpPr txBox="1">
            <a:spLocks noChangeArrowheads="1"/>
          </p:cNvSpPr>
          <p:nvPr/>
        </p:nvSpPr>
        <p:spPr bwMode="auto">
          <a:xfrm>
            <a:off x="8988189" y="3190867"/>
            <a:ext cx="798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buChar char="8"/>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dirty="0"/>
              <a:t>root</a:t>
            </a:r>
          </a:p>
        </p:txBody>
      </p:sp>
      <p:sp>
        <p:nvSpPr>
          <p:cNvPr id="17" name="Text Box 14"/>
          <p:cNvSpPr txBox="1">
            <a:spLocks noChangeArrowheads="1"/>
          </p:cNvSpPr>
          <p:nvPr/>
        </p:nvSpPr>
        <p:spPr bwMode="auto">
          <a:xfrm>
            <a:off x="8745301" y="4064917"/>
            <a:ext cx="581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buChar char="8"/>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17</a:t>
            </a:r>
          </a:p>
        </p:txBody>
      </p:sp>
      <p:sp>
        <p:nvSpPr>
          <p:cNvPr id="18" name="Text Box 15"/>
          <p:cNvSpPr txBox="1">
            <a:spLocks noChangeArrowheads="1"/>
          </p:cNvSpPr>
          <p:nvPr/>
        </p:nvSpPr>
        <p:spPr bwMode="auto">
          <a:xfrm>
            <a:off x="7878526" y="5048373"/>
            <a:ext cx="581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buChar char="8"/>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11</a:t>
            </a:r>
          </a:p>
        </p:txBody>
      </p:sp>
      <p:sp>
        <p:nvSpPr>
          <p:cNvPr id="19" name="Text Box 16"/>
          <p:cNvSpPr txBox="1">
            <a:spLocks noChangeArrowheads="1"/>
          </p:cNvSpPr>
          <p:nvPr/>
        </p:nvSpPr>
        <p:spPr bwMode="auto">
          <a:xfrm>
            <a:off x="9631126" y="5048373"/>
            <a:ext cx="581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buChar char="8"/>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a:t>19</a:t>
            </a:r>
          </a:p>
        </p:txBody>
      </p:sp>
      <p:sp>
        <p:nvSpPr>
          <p:cNvPr id="20" name="Text Box 17"/>
          <p:cNvSpPr txBox="1">
            <a:spLocks noChangeArrowheads="1"/>
          </p:cNvSpPr>
          <p:nvPr/>
        </p:nvSpPr>
        <p:spPr bwMode="auto">
          <a:xfrm>
            <a:off x="8120588" y="4362573"/>
            <a:ext cx="37865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Char char="8"/>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dirty="0">
                <a:solidFill>
                  <a:schemeClr val="folHlink"/>
                </a:solidFill>
              </a:rPr>
              <a:t>&lt;</a:t>
            </a:r>
          </a:p>
        </p:txBody>
      </p:sp>
      <p:sp>
        <p:nvSpPr>
          <p:cNvPr id="21" name="Text Box 18"/>
          <p:cNvSpPr txBox="1">
            <a:spLocks noChangeArrowheads="1"/>
          </p:cNvSpPr>
          <p:nvPr/>
        </p:nvSpPr>
        <p:spPr bwMode="auto">
          <a:xfrm>
            <a:off x="9554926" y="4362573"/>
            <a:ext cx="392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8"/>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dirty="0">
                <a:solidFill>
                  <a:schemeClr val="folHlink"/>
                </a:solidFill>
              </a:rPr>
              <a:t>&gt;</a:t>
            </a:r>
          </a:p>
        </p:txBody>
      </p:sp>
      <p:sp>
        <p:nvSpPr>
          <p:cNvPr id="5" name="TextBox 4"/>
          <p:cNvSpPr txBox="1"/>
          <p:nvPr/>
        </p:nvSpPr>
        <p:spPr>
          <a:xfrm flipH="1">
            <a:off x="3196504" y="5790416"/>
            <a:ext cx="6750535" cy="369332"/>
          </a:xfrm>
          <a:prstGeom prst="rect">
            <a:avLst/>
          </a:prstGeom>
          <a:noFill/>
        </p:spPr>
        <p:txBody>
          <a:bodyPr wrap="square" rtlCol="0">
            <a:spAutoFit/>
          </a:bodyPr>
          <a:lstStyle/>
          <a:p>
            <a:r>
              <a:rPr lang="en-US" dirty="0" smtClean="0"/>
              <a:t>Fig 1 : BST                                                                         Fig 2 : BST</a:t>
            </a:r>
            <a:endParaRPr lang="en-US" dirty="0"/>
          </a:p>
        </p:txBody>
      </p:sp>
    </p:spTree>
    <p:extLst>
      <p:ext uri="{BB962C8B-B14F-4D97-AF65-F5344CB8AC3E}">
        <p14:creationId xmlns:p14="http://schemas.microsoft.com/office/powerpoint/2010/main" val="3393999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animBg="1"/>
      <p:bldP spid="12" grpId="0" animBg="1"/>
      <p:bldP spid="13" grpId="0"/>
      <p:bldP spid="14" grpId="0"/>
      <p:bldP spid="15" grpId="0" animBg="1"/>
      <p:bldP spid="16" grpId="0"/>
      <p:bldP spid="17" grpId="0"/>
      <p:bldP spid="18" grpId="0"/>
      <p:bldP spid="19" grpId="0"/>
      <p:bldP spid="20" grpId="0"/>
      <p:bldP spid="2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a:t>Complexity in </a:t>
            </a:r>
          </a:p>
        </p:txBody>
      </p:sp>
      <p:sp>
        <p:nvSpPr>
          <p:cNvPr id="3" name="Content Placeholder 2"/>
          <p:cNvSpPr>
            <a:spLocks noGrp="1"/>
          </p:cNvSpPr>
          <p:nvPr>
            <p:ph idx="1"/>
          </p:nvPr>
        </p:nvSpPr>
        <p:spPr/>
        <p:txBody>
          <a:bodyPr>
            <a:normAutofit/>
          </a:bodyPr>
          <a:lstStyle/>
          <a:p>
            <a:pPr>
              <a:buFont typeface="Arial" pitchFamily="34" charset="0"/>
              <a:buChar char="•"/>
            </a:pPr>
            <a:r>
              <a:rPr lang="en-US" sz="5400" dirty="0" smtClean="0"/>
              <a:t> Search </a:t>
            </a:r>
            <a:r>
              <a:rPr lang="en-US" sz="5400" dirty="0"/>
              <a:t>operation</a:t>
            </a:r>
          </a:p>
          <a:p>
            <a:pPr>
              <a:buFont typeface="Arial" pitchFamily="34" charset="0"/>
              <a:buChar char="•"/>
            </a:pPr>
            <a:r>
              <a:rPr lang="en-US" sz="5400" dirty="0" smtClean="0"/>
              <a:t> Insertion </a:t>
            </a:r>
            <a:r>
              <a:rPr lang="en-US" sz="5400" dirty="0"/>
              <a:t>operation</a:t>
            </a:r>
          </a:p>
          <a:p>
            <a:pPr>
              <a:buFont typeface="Arial" pitchFamily="34" charset="0"/>
              <a:buChar char="•"/>
            </a:pPr>
            <a:r>
              <a:rPr lang="en-US" sz="5400" dirty="0" smtClean="0"/>
              <a:t> Deletion </a:t>
            </a:r>
            <a:r>
              <a:rPr lang="en-US" sz="5400" dirty="0"/>
              <a:t>operation</a:t>
            </a:r>
          </a:p>
        </p:txBody>
      </p:sp>
    </p:spTree>
    <p:extLst>
      <p:ext uri="{BB962C8B-B14F-4D97-AF65-F5344CB8AC3E}">
        <p14:creationId xmlns:p14="http://schemas.microsoft.com/office/powerpoint/2010/main" val="363975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itchFamily="34" charset="0"/>
              <a:buChar char="•"/>
            </a:pPr>
            <a:r>
              <a:rPr lang="en-US" dirty="0" smtClean="0"/>
              <a:t>Searching</a:t>
            </a:r>
            <a:endParaRPr lang="en-US" dirty="0"/>
          </a:p>
        </p:txBody>
      </p:sp>
      <p:sp>
        <p:nvSpPr>
          <p:cNvPr id="3" name="Content Placeholder 2"/>
          <p:cNvSpPr>
            <a:spLocks noGrp="1"/>
          </p:cNvSpPr>
          <p:nvPr>
            <p:ph idx="1"/>
          </p:nvPr>
        </p:nvSpPr>
        <p:spPr>
          <a:xfrm>
            <a:off x="1097280" y="1737360"/>
            <a:ext cx="8229600" cy="5943600"/>
          </a:xfrm>
        </p:spPr>
        <p:txBody>
          <a:bodyPr>
            <a:normAutofit/>
          </a:bodyPr>
          <a:lstStyle/>
          <a:p>
            <a:r>
              <a:rPr lang="en-US" sz="2800" dirty="0" smtClean="0"/>
              <a:t>Searching in a BST always starts at the </a:t>
            </a:r>
            <a:r>
              <a:rPr lang="en-US" sz="2800" dirty="0" err="1" smtClean="0"/>
              <a:t>root.We</a:t>
            </a:r>
            <a:r>
              <a:rPr lang="en-US" sz="2800" dirty="0" smtClean="0"/>
              <a:t> compare a data stored at the root with the key we are searching </a:t>
            </a:r>
            <a:r>
              <a:rPr lang="en-US" sz="2800" dirty="0" err="1" smtClean="0"/>
              <a:t>for.If</a:t>
            </a:r>
            <a:r>
              <a:rPr lang="en-US" sz="2800" dirty="0" smtClean="0"/>
              <a:t> the node does not contain the key we proceed either to the left or right child depending upon comparison.</a:t>
            </a:r>
          </a:p>
          <a:p>
            <a:endParaRPr lang="en-US" sz="2800" dirty="0"/>
          </a:p>
          <a:p>
            <a:r>
              <a:rPr lang="en-US" sz="2800" dirty="0" smtClean="0"/>
              <a:t>It has O(h) worst-case runtime </a:t>
            </a:r>
            <a:r>
              <a:rPr lang="en-US" sz="2800" dirty="0" err="1" smtClean="0"/>
              <a:t>complexity,where</a:t>
            </a:r>
            <a:r>
              <a:rPr lang="en-US" sz="2800" dirty="0" smtClean="0"/>
              <a:t> h is the height of the </a:t>
            </a:r>
            <a:r>
              <a:rPr lang="en-US" sz="2800" dirty="0" err="1" smtClean="0"/>
              <a:t>tree.Since</a:t>
            </a:r>
            <a:r>
              <a:rPr lang="en-US" sz="2800" dirty="0" smtClean="0"/>
              <a:t> a binary search tree with n nodes has a minimum of O(log n) comparisons to find a particular node.</a:t>
            </a:r>
            <a:endParaRPr lang="en-US" sz="2800" dirty="0"/>
          </a:p>
        </p:txBody>
      </p:sp>
    </p:spTree>
    <p:extLst>
      <p:ext uri="{BB962C8B-B14F-4D97-AF65-F5344CB8AC3E}">
        <p14:creationId xmlns:p14="http://schemas.microsoft.com/office/powerpoint/2010/main" val="1429989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257" y="0"/>
            <a:ext cx="11045372" cy="1088571"/>
          </a:xfrm>
        </p:spPr>
        <p:txBody>
          <a:bodyPr>
            <a:normAutofit/>
          </a:bodyPr>
          <a:lstStyle/>
          <a:p>
            <a:r>
              <a:rPr lang="en-US" dirty="0" smtClean="0"/>
              <a:t>Now , we can understand it easily by a chart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9272760"/>
              </p:ext>
            </p:extLst>
          </p:nvPr>
        </p:nvGraphicFramePr>
        <p:xfrm>
          <a:off x="1059543" y="1324099"/>
          <a:ext cx="10189029" cy="4922155"/>
        </p:xfrm>
        <a:graphic>
          <a:graphicData uri="http://schemas.openxmlformats.org/drawingml/2006/table">
            <a:tbl>
              <a:tblPr firstRow="1" bandRow="1">
                <a:tableStyleId>{F5AB1C69-6EDB-4FF4-983F-18BD219EF322}</a:tableStyleId>
              </a:tblPr>
              <a:tblGrid>
                <a:gridCol w="2517318"/>
                <a:gridCol w="2517318"/>
                <a:gridCol w="2517318"/>
                <a:gridCol w="2637075"/>
              </a:tblGrid>
              <a:tr h="1308214">
                <a:tc>
                  <a:txBody>
                    <a:bodyPr/>
                    <a:lstStyle/>
                    <a:p>
                      <a:pPr algn="l"/>
                      <a:r>
                        <a:rPr lang="en-US" sz="4000" dirty="0" smtClean="0"/>
                        <a:t>Operation</a:t>
                      </a:r>
                      <a:endParaRPr lang="en-US" sz="4000" dirty="0"/>
                    </a:p>
                  </a:txBody>
                  <a:tcPr/>
                </a:tc>
                <a:tc>
                  <a:txBody>
                    <a:bodyPr/>
                    <a:lstStyle/>
                    <a:p>
                      <a:r>
                        <a:rPr lang="en-US" sz="4000" dirty="0" smtClean="0"/>
                        <a:t>Average</a:t>
                      </a:r>
                      <a:endParaRPr lang="en-US" sz="4000" dirty="0"/>
                    </a:p>
                  </a:txBody>
                  <a:tcPr/>
                </a:tc>
                <a:tc>
                  <a:txBody>
                    <a:bodyPr/>
                    <a:lstStyle/>
                    <a:p>
                      <a:r>
                        <a:rPr lang="en-US" sz="3600" dirty="0" smtClean="0">
                          <a:latin typeface="+mn-lt"/>
                        </a:rPr>
                        <a:t>Worst case</a:t>
                      </a:r>
                      <a:endParaRPr lang="en-US" sz="3600" dirty="0">
                        <a:latin typeface="+mn-lt"/>
                      </a:endParaRPr>
                    </a:p>
                  </a:txBody>
                  <a:tcPr/>
                </a:tc>
                <a:tc>
                  <a:txBody>
                    <a:bodyPr/>
                    <a:lstStyle/>
                    <a:p>
                      <a:r>
                        <a:rPr lang="en-US" sz="3600" dirty="0" smtClean="0"/>
                        <a:t>Best case</a:t>
                      </a:r>
                      <a:endParaRPr lang="en-US" sz="3600" dirty="0"/>
                    </a:p>
                  </a:txBody>
                  <a:tcPr/>
                </a:tc>
              </a:tr>
              <a:tr h="1088063">
                <a:tc>
                  <a:txBody>
                    <a:bodyPr/>
                    <a:lstStyle/>
                    <a:p>
                      <a:r>
                        <a:rPr lang="en-US" sz="4000" dirty="0" smtClean="0"/>
                        <a:t>Search</a:t>
                      </a:r>
                      <a:endParaRPr lang="en-US" sz="4000" dirty="0"/>
                    </a:p>
                  </a:txBody>
                  <a:tcPr/>
                </a:tc>
                <a:tc>
                  <a:txBody>
                    <a:bodyPr/>
                    <a:lstStyle/>
                    <a:p>
                      <a:r>
                        <a:rPr lang="en-US" sz="4000" dirty="0" smtClean="0"/>
                        <a:t>O(log n)</a:t>
                      </a:r>
                      <a:endParaRPr lang="en-US" sz="4000" dirty="0"/>
                    </a:p>
                  </a:txBody>
                  <a:tcPr/>
                </a:tc>
                <a:tc>
                  <a:txBody>
                    <a:bodyPr/>
                    <a:lstStyle/>
                    <a:p>
                      <a:r>
                        <a:rPr lang="en-US" sz="4000" dirty="0" smtClean="0"/>
                        <a:t>O(n)</a:t>
                      </a:r>
                      <a:endParaRPr lang="en-US" sz="4000" dirty="0"/>
                    </a:p>
                  </a:txBody>
                  <a:tcPr/>
                </a:tc>
                <a:tc>
                  <a:txBody>
                    <a:bodyPr/>
                    <a:lstStyle/>
                    <a:p>
                      <a:r>
                        <a:rPr lang="en-US" sz="4000" dirty="0" smtClean="0"/>
                        <a:t>O(1)</a:t>
                      </a:r>
                      <a:endParaRPr lang="en-US" sz="4000" dirty="0"/>
                    </a:p>
                  </a:txBody>
                  <a:tcPr/>
                </a:tc>
              </a:tr>
              <a:tr h="1215238">
                <a:tc>
                  <a:txBody>
                    <a:bodyPr/>
                    <a:lstStyle/>
                    <a:p>
                      <a:r>
                        <a:rPr lang="en-US" sz="4000" dirty="0" smtClean="0"/>
                        <a:t>Insertion</a:t>
                      </a:r>
                      <a:endParaRPr lang="en-US" sz="4000" dirty="0"/>
                    </a:p>
                  </a:txBody>
                  <a:tcPr/>
                </a:tc>
                <a:tc>
                  <a:txBody>
                    <a:bodyPr/>
                    <a:lstStyle/>
                    <a:p>
                      <a:r>
                        <a:rPr lang="en-US" sz="4000" dirty="0" smtClean="0"/>
                        <a:t>O(log n)</a:t>
                      </a:r>
                      <a:endParaRPr lang="en-US" sz="4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4000" dirty="0" smtClean="0"/>
                        <a:t>O(n)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4000" dirty="0" smtClean="0"/>
                        <a:t>O(1)</a:t>
                      </a:r>
                    </a:p>
                    <a:p>
                      <a:endParaRPr lang="en-US" dirty="0"/>
                    </a:p>
                  </a:txBody>
                  <a:tcPr/>
                </a:tc>
              </a:tr>
              <a:tr h="1308214">
                <a:tc>
                  <a:txBody>
                    <a:bodyPr/>
                    <a:lstStyle/>
                    <a:p>
                      <a:r>
                        <a:rPr lang="en-US" sz="4000" dirty="0" smtClean="0"/>
                        <a:t>Deletion</a:t>
                      </a:r>
                      <a:endParaRPr lang="en-US" sz="4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4000" dirty="0" smtClean="0"/>
                        <a:t>O(log n)</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4000" dirty="0" smtClean="0"/>
                        <a:t>O(n)</a:t>
                      </a:r>
                    </a:p>
                    <a:p>
                      <a:endParaRPr lang="en-US" sz="4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4000" dirty="0" smtClean="0"/>
                        <a:t>O(1)</a:t>
                      </a:r>
                    </a:p>
                    <a:p>
                      <a:endParaRPr lang="en-US" dirty="0"/>
                    </a:p>
                  </a:txBody>
                  <a:tcPr/>
                </a:tc>
              </a:tr>
            </a:tbl>
          </a:graphicData>
        </a:graphic>
      </p:graphicFrame>
    </p:spTree>
    <p:extLst>
      <p:ext uri="{BB962C8B-B14F-4D97-AF65-F5344CB8AC3E}">
        <p14:creationId xmlns:p14="http://schemas.microsoft.com/office/powerpoint/2010/main" val="3754239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a:t>
            </a:r>
            <a:endParaRPr lang="en-US" dirty="0"/>
          </a:p>
        </p:txBody>
      </p:sp>
      <p:sp>
        <p:nvSpPr>
          <p:cNvPr id="3" name="Content Placeholder 2"/>
          <p:cNvSpPr>
            <a:spLocks noGrp="1"/>
          </p:cNvSpPr>
          <p:nvPr>
            <p:ph idx="1"/>
          </p:nvPr>
        </p:nvSpPr>
        <p:spPr/>
        <p:txBody>
          <a:bodyPr/>
          <a:lstStyle/>
          <a:p>
            <a:r>
              <a:rPr lang="en-US" sz="3600" dirty="0"/>
              <a:t>I</a:t>
            </a:r>
            <a:r>
              <a:rPr lang="en-US" sz="3600" dirty="0" smtClean="0"/>
              <a:t>n </a:t>
            </a:r>
            <a:r>
              <a:rPr lang="en-US" sz="3600" dirty="0"/>
              <a:t>insertion and deletion both cases are same as searching.</a:t>
            </a:r>
          </a:p>
          <a:p>
            <a:r>
              <a:rPr lang="en-US" sz="3600" dirty="0"/>
              <a:t>Average case O(log n),worst case O(n),best case O(1)</a:t>
            </a:r>
          </a:p>
          <a:p>
            <a:r>
              <a:rPr lang="en-US" sz="3600" dirty="0"/>
              <a:t>Best case stands for if we find it at root node in first comparison.</a:t>
            </a:r>
            <a:endParaRPr lang="en-US" dirty="0"/>
          </a:p>
        </p:txBody>
      </p:sp>
    </p:spTree>
    <p:extLst>
      <p:ext uri="{BB962C8B-B14F-4D97-AF65-F5344CB8AC3E}">
        <p14:creationId xmlns:p14="http://schemas.microsoft.com/office/powerpoint/2010/main" val="296736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4294967295"/>
          </p:nvPr>
        </p:nvPicPr>
        <p:blipFill rotWithShape="1">
          <a:blip r:embed="rId2" cstate="print">
            <a:extLst>
              <a:ext uri="{28A0092B-C50C-407E-A947-70E740481C1C}">
                <a14:useLocalDpi xmlns:a14="http://schemas.microsoft.com/office/drawing/2010/main" val="0"/>
              </a:ext>
            </a:extLst>
          </a:blip>
          <a:srcRect t="8991" b="3617"/>
          <a:stretch/>
        </p:blipFill>
        <p:spPr>
          <a:xfrm>
            <a:off x="-2490135" y="-94129"/>
            <a:ext cx="18608675" cy="6387353"/>
          </a:xfrm>
        </p:spPr>
      </p:pic>
      <p:sp>
        <p:nvSpPr>
          <p:cNvPr id="2" name="TextBox 1"/>
          <p:cNvSpPr txBox="1"/>
          <p:nvPr/>
        </p:nvSpPr>
        <p:spPr>
          <a:xfrm flipH="1">
            <a:off x="875217" y="180584"/>
            <a:ext cx="4319633" cy="1014735"/>
          </a:xfrm>
          <a:prstGeom prst="rect">
            <a:avLst/>
          </a:prstGeom>
          <a:noFill/>
        </p:spPr>
        <p:txBody>
          <a:bodyPr wrap="square" rtlCol="0">
            <a:spAutoFit/>
          </a:bodyPr>
          <a:lstStyle/>
          <a:p>
            <a:r>
              <a:rPr lang="en-US" sz="6000" dirty="0" smtClean="0"/>
              <a:t>Complexity : </a:t>
            </a:r>
            <a:endParaRPr lang="en-US" sz="6000" dirty="0"/>
          </a:p>
        </p:txBody>
      </p:sp>
    </p:spTree>
    <p:extLst>
      <p:ext uri="{BB962C8B-B14F-4D97-AF65-F5344CB8AC3E}">
        <p14:creationId xmlns:p14="http://schemas.microsoft.com/office/powerpoint/2010/main" val="190823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n-BD" dirty="0" smtClean="0"/>
              <a:t>The End...</a:t>
            </a:r>
            <a:endParaRPr lang="en-US" dirty="0"/>
          </a:p>
        </p:txBody>
      </p:sp>
      <p:sp>
        <p:nvSpPr>
          <p:cNvPr id="3" name="Subtitle 2"/>
          <p:cNvSpPr>
            <a:spLocks noGrp="1"/>
          </p:cNvSpPr>
          <p:nvPr>
            <p:ph type="subTitle" idx="1"/>
          </p:nvPr>
        </p:nvSpPr>
        <p:spPr/>
        <p:txBody>
          <a:bodyPr/>
          <a:lstStyle/>
          <a:p>
            <a:r>
              <a:rPr lang="bn-BD" dirty="0" smtClean="0"/>
              <a: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133600" y="314325"/>
            <a:ext cx="10058400" cy="684213"/>
          </a:xfrm>
        </p:spPr>
        <p:txBody>
          <a:bodyPr>
            <a:normAutofit fontScale="90000"/>
          </a:bodyPr>
          <a:lstStyle/>
          <a:p>
            <a:r>
              <a:rPr lang="en-US" dirty="0" smtClean="0"/>
              <a:t>Introduction :</a:t>
            </a:r>
            <a:endParaRPr lang="en-US" dirty="0"/>
          </a:p>
        </p:txBody>
      </p:sp>
      <p:sp>
        <p:nvSpPr>
          <p:cNvPr id="3" name="Content Placeholder 2"/>
          <p:cNvSpPr>
            <a:spLocks noGrp="1"/>
          </p:cNvSpPr>
          <p:nvPr>
            <p:ph idx="4294967295"/>
          </p:nvPr>
        </p:nvSpPr>
        <p:spPr>
          <a:xfrm>
            <a:off x="2133600" y="1271588"/>
            <a:ext cx="10058400" cy="4897437"/>
          </a:xfrm>
        </p:spPr>
        <p:txBody>
          <a:bodyPr>
            <a:normAutofit lnSpcReduction="10000"/>
          </a:bodyPr>
          <a:lstStyle/>
          <a:p>
            <a:pPr marL="0" indent="0">
              <a:buNone/>
            </a:pPr>
            <a:r>
              <a:rPr lang="en-US" dirty="0" smtClean="0"/>
              <a:t>A Binary </a:t>
            </a:r>
            <a:r>
              <a:rPr lang="en-US" sz="2400" dirty="0" smtClean="0"/>
              <a:t>Search Tree </a:t>
            </a:r>
            <a:r>
              <a:rPr lang="en-US" dirty="0" smtClean="0"/>
              <a:t>:</a:t>
            </a:r>
          </a:p>
          <a:p>
            <a:r>
              <a:rPr lang="en-US" dirty="0" smtClean="0"/>
              <a:t>-&gt; A Binary Tree</a:t>
            </a:r>
          </a:p>
          <a:p>
            <a:r>
              <a:rPr lang="en-US" dirty="0" smtClean="0"/>
              <a:t>-&gt; A node based data structure </a:t>
            </a:r>
          </a:p>
          <a:p>
            <a:r>
              <a:rPr lang="en-US" dirty="0" smtClean="0"/>
              <a:t>-&gt; Each node has no more than two child</a:t>
            </a:r>
            <a:r>
              <a:rPr lang="en-US" dirty="0">
                <a:solidFill>
                  <a:srgbClr val="B701BB"/>
                </a:solidFill>
              </a:rPr>
              <a:t> </a:t>
            </a:r>
            <a:endParaRPr lang="en-US" dirty="0" smtClean="0">
              <a:solidFill>
                <a:srgbClr val="B701BB"/>
              </a:solidFill>
            </a:endParaRPr>
          </a:p>
          <a:p>
            <a:pPr marL="91440" lvl="1" indent="-91440">
              <a:spcBef>
                <a:spcPts val="1200"/>
              </a:spcBef>
              <a:spcAft>
                <a:spcPts val="200"/>
              </a:spcAft>
              <a:buSzPct val="100000"/>
              <a:buFont typeface="Calibri" panose="020F0502020204030204" pitchFamily="34" charset="0"/>
              <a:buChar char=" "/>
            </a:pPr>
            <a:r>
              <a:rPr lang="en-US" dirty="0"/>
              <a:t>-&gt; </a:t>
            </a:r>
            <a:r>
              <a:rPr lang="en-US" altLang="zh-TW" sz="2200" dirty="0">
                <a:ea typeface="PMingLiU" pitchFamily="18" charset="-120"/>
              </a:rPr>
              <a:t>Every element has a unique key</a:t>
            </a:r>
            <a:r>
              <a:rPr lang="en-US" altLang="zh-TW" sz="2200" dirty="0" smtClean="0">
                <a:ea typeface="PMingLiU" pitchFamily="18" charset="-120"/>
              </a:rPr>
              <a:t>.</a:t>
            </a:r>
            <a:endParaRPr lang="en-US" sz="2200" dirty="0" smtClean="0"/>
          </a:p>
          <a:p>
            <a:r>
              <a:rPr lang="en-US" dirty="0">
                <a:solidFill>
                  <a:schemeClr val="tx1"/>
                </a:solidFill>
              </a:rPr>
              <a:t> </a:t>
            </a:r>
            <a:r>
              <a:rPr lang="en-US" dirty="0" smtClean="0">
                <a:solidFill>
                  <a:schemeClr val="tx1"/>
                </a:solidFill>
              </a:rPr>
              <a:t>    The </a:t>
            </a:r>
            <a:r>
              <a:rPr lang="en-US" dirty="0">
                <a:solidFill>
                  <a:schemeClr val="tx1"/>
                </a:solidFill>
              </a:rPr>
              <a:t>left sub-tree contains only nodes with keys less                                                   </a:t>
            </a:r>
            <a:r>
              <a:rPr lang="en-US" dirty="0" smtClean="0">
                <a:solidFill>
                  <a:schemeClr val="tx1"/>
                </a:solidFill>
              </a:rPr>
              <a:t>    </a:t>
            </a:r>
            <a:endParaRPr lang="en-US" sz="1400" dirty="0">
              <a:solidFill>
                <a:schemeClr val="tx1"/>
              </a:solidFill>
            </a:endParaRPr>
          </a:p>
          <a:p>
            <a:r>
              <a:rPr lang="en-US" dirty="0">
                <a:solidFill>
                  <a:schemeClr val="tx1"/>
                </a:solidFill>
              </a:rPr>
              <a:t>     than the parent node</a:t>
            </a:r>
          </a:p>
          <a:p>
            <a:r>
              <a:rPr lang="en-US" dirty="0">
                <a:solidFill>
                  <a:schemeClr val="tx1"/>
                </a:solidFill>
              </a:rPr>
              <a:t>-&gt; right sub-tree contains only nodes with keys greater than</a:t>
            </a:r>
          </a:p>
          <a:p>
            <a:pPr marL="0" indent="0">
              <a:buNone/>
            </a:pPr>
            <a:r>
              <a:rPr lang="en-US" dirty="0">
                <a:solidFill>
                  <a:schemeClr val="tx1"/>
                </a:solidFill>
              </a:rPr>
              <a:t>     the parent node</a:t>
            </a:r>
            <a:r>
              <a:rPr lang="en-US" dirty="0" smtClean="0">
                <a:solidFill>
                  <a:schemeClr val="tx1"/>
                </a:solidFill>
              </a:rPr>
              <a:t>.</a:t>
            </a:r>
            <a:endParaRPr lang="en-US" dirty="0" smtClean="0">
              <a:solidFill>
                <a:srgbClr val="B701BB"/>
              </a:solidFill>
            </a:endParaRPr>
          </a:p>
          <a:p>
            <a:r>
              <a:rPr lang="en-US" dirty="0" smtClean="0"/>
              <a:t>-&gt; Each child must be leaf node or root of another binary </a:t>
            </a:r>
          </a:p>
          <a:p>
            <a:r>
              <a:rPr lang="en-US" dirty="0"/>
              <a:t> </a:t>
            </a:r>
            <a:r>
              <a:rPr lang="en-US" dirty="0" smtClean="0"/>
              <a:t>   search tree.</a:t>
            </a:r>
          </a:p>
        </p:txBody>
      </p:sp>
      <p:sp>
        <p:nvSpPr>
          <p:cNvPr id="4" name="TextBox 3"/>
          <p:cNvSpPr txBox="1"/>
          <p:nvPr/>
        </p:nvSpPr>
        <p:spPr>
          <a:xfrm>
            <a:off x="10099737" y="1414194"/>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3600" dirty="0" smtClean="0">
                <a:solidFill>
                  <a:srgbClr val="0070C0"/>
                </a:solidFill>
              </a:rPr>
              <a:t>40</a:t>
            </a:r>
            <a:endParaRPr lang="en-US" sz="3600" dirty="0">
              <a:solidFill>
                <a:srgbClr val="0070C0"/>
              </a:solidFill>
            </a:endParaRPr>
          </a:p>
        </p:txBody>
      </p:sp>
      <p:sp>
        <p:nvSpPr>
          <p:cNvPr id="5" name="TextBox 4"/>
          <p:cNvSpPr txBox="1"/>
          <p:nvPr/>
        </p:nvSpPr>
        <p:spPr>
          <a:xfrm>
            <a:off x="9325937" y="2386366"/>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3600" dirty="0" smtClean="0">
                <a:solidFill>
                  <a:srgbClr val="0070C0"/>
                </a:solidFill>
              </a:rPr>
              <a:t>20</a:t>
            </a:r>
            <a:endParaRPr lang="en-US" sz="3600" dirty="0">
              <a:solidFill>
                <a:srgbClr val="0070C0"/>
              </a:solidFill>
            </a:endParaRPr>
          </a:p>
        </p:txBody>
      </p:sp>
      <p:cxnSp>
        <p:nvCxnSpPr>
          <p:cNvPr id="6" name="Straight Connector 5"/>
          <p:cNvCxnSpPr/>
          <p:nvPr/>
        </p:nvCxnSpPr>
        <p:spPr>
          <a:xfrm flipH="1">
            <a:off x="9623313" y="2034375"/>
            <a:ext cx="469501" cy="351991"/>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899663" y="2386366"/>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3600" dirty="0" smtClean="0">
                <a:solidFill>
                  <a:srgbClr val="0070C0"/>
                </a:solidFill>
              </a:rPr>
              <a:t>60</a:t>
            </a:r>
            <a:endParaRPr lang="en-US" sz="3600" dirty="0">
              <a:solidFill>
                <a:srgbClr val="0070C0"/>
              </a:solidFill>
            </a:endParaRPr>
          </a:p>
        </p:txBody>
      </p:sp>
      <p:cxnSp>
        <p:nvCxnSpPr>
          <p:cNvPr id="8" name="Straight Connector 7"/>
          <p:cNvCxnSpPr>
            <a:endCxn id="7" idx="0"/>
          </p:cNvCxnSpPr>
          <p:nvPr/>
        </p:nvCxnSpPr>
        <p:spPr>
          <a:xfrm>
            <a:off x="10516224" y="2034375"/>
            <a:ext cx="709811" cy="351991"/>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664717" y="3261931"/>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3600" dirty="0" smtClean="0">
                <a:solidFill>
                  <a:srgbClr val="0070C0"/>
                </a:solidFill>
              </a:rPr>
              <a:t>10</a:t>
            </a:r>
            <a:endParaRPr lang="en-US" sz="3600" dirty="0">
              <a:solidFill>
                <a:srgbClr val="0070C0"/>
              </a:solidFill>
            </a:endParaRPr>
          </a:p>
        </p:txBody>
      </p:sp>
      <p:sp>
        <p:nvSpPr>
          <p:cNvPr id="10" name="TextBox 9"/>
          <p:cNvSpPr txBox="1"/>
          <p:nvPr/>
        </p:nvSpPr>
        <p:spPr>
          <a:xfrm>
            <a:off x="9888532" y="3261931"/>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3600" dirty="0" smtClean="0">
                <a:solidFill>
                  <a:srgbClr val="0070C0"/>
                </a:solidFill>
              </a:rPr>
              <a:t>30</a:t>
            </a:r>
            <a:endParaRPr lang="en-US" sz="3600" dirty="0">
              <a:solidFill>
                <a:srgbClr val="0070C0"/>
              </a:solidFill>
            </a:endParaRPr>
          </a:p>
        </p:txBody>
      </p:sp>
      <p:cxnSp>
        <p:nvCxnSpPr>
          <p:cNvPr id="11" name="Straight Connector 10"/>
          <p:cNvCxnSpPr/>
          <p:nvPr/>
        </p:nvCxnSpPr>
        <p:spPr>
          <a:xfrm flipH="1">
            <a:off x="8856436" y="2909586"/>
            <a:ext cx="469501" cy="351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795438" y="3032697"/>
            <a:ext cx="304299" cy="228527"/>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0571524" y="3261224"/>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3600" dirty="0" smtClean="0">
                <a:solidFill>
                  <a:srgbClr val="0070C0"/>
                </a:solidFill>
              </a:rPr>
              <a:t>50</a:t>
            </a:r>
            <a:endParaRPr lang="en-US" sz="3600" dirty="0">
              <a:solidFill>
                <a:srgbClr val="0070C0"/>
              </a:solidFill>
            </a:endParaRPr>
          </a:p>
        </p:txBody>
      </p:sp>
      <p:sp>
        <p:nvSpPr>
          <p:cNvPr id="14" name="TextBox 13"/>
          <p:cNvSpPr txBox="1"/>
          <p:nvPr/>
        </p:nvSpPr>
        <p:spPr>
          <a:xfrm>
            <a:off x="11411901" y="3261224"/>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sz="3600" dirty="0" smtClean="0">
                <a:solidFill>
                  <a:srgbClr val="0070C0"/>
                </a:solidFill>
              </a:rPr>
              <a:t>70</a:t>
            </a:r>
            <a:endParaRPr lang="en-US" sz="3600" dirty="0">
              <a:solidFill>
                <a:srgbClr val="0070C0"/>
              </a:solidFill>
            </a:endParaRPr>
          </a:p>
        </p:txBody>
      </p:sp>
      <p:cxnSp>
        <p:nvCxnSpPr>
          <p:cNvPr id="15" name="Straight Connector 14"/>
          <p:cNvCxnSpPr/>
          <p:nvPr/>
        </p:nvCxnSpPr>
        <p:spPr>
          <a:xfrm flipH="1">
            <a:off x="10626672" y="3032697"/>
            <a:ext cx="255734" cy="228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4" idx="0"/>
          </p:cNvCxnSpPr>
          <p:nvPr/>
        </p:nvCxnSpPr>
        <p:spPr>
          <a:xfrm>
            <a:off x="11340809" y="3032697"/>
            <a:ext cx="397464" cy="228527"/>
          </a:xfrm>
          <a:prstGeom prst="line">
            <a:avLst/>
          </a:prstGeom>
        </p:spPr>
        <p:style>
          <a:lnRef idx="1">
            <a:schemeClr val="accent1"/>
          </a:lnRef>
          <a:fillRef idx="0">
            <a:schemeClr val="accent1"/>
          </a:fillRef>
          <a:effectRef idx="0">
            <a:schemeClr val="accent1"/>
          </a:effectRef>
          <a:fontRef idx="minor">
            <a:schemeClr val="tx1"/>
          </a:fontRef>
        </p:style>
      </p:cxnSp>
      <p:grpSp>
        <p:nvGrpSpPr>
          <p:cNvPr id="45" name="Group 23"/>
          <p:cNvGrpSpPr>
            <a:grpSpLocks/>
          </p:cNvGrpSpPr>
          <p:nvPr/>
        </p:nvGrpSpPr>
        <p:grpSpPr bwMode="auto">
          <a:xfrm>
            <a:off x="9641579" y="247981"/>
            <a:ext cx="985093" cy="897905"/>
            <a:chOff x="2256" y="3408"/>
            <a:chExt cx="768" cy="672"/>
          </a:xfrm>
        </p:grpSpPr>
        <p:sp>
          <p:nvSpPr>
            <p:cNvPr id="46" name="Rectangle 24"/>
            <p:cNvSpPr>
              <a:spLocks noChangeArrowheads="1"/>
            </p:cNvSpPr>
            <p:nvPr/>
          </p:nvSpPr>
          <p:spPr bwMode="auto">
            <a:xfrm>
              <a:off x="2256" y="3408"/>
              <a:ext cx="76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2400" dirty="0">
                  <a:solidFill>
                    <a:schemeClr val="tx1"/>
                  </a:solidFill>
                  <a:latin typeface="Times New Roman" panose="02020603050405020304" pitchFamily="18" charset="0"/>
                </a:rPr>
                <a:t>Data</a:t>
              </a:r>
            </a:p>
          </p:txBody>
        </p:sp>
        <p:sp>
          <p:nvSpPr>
            <p:cNvPr id="47" name="Rectangle 25"/>
            <p:cNvSpPr>
              <a:spLocks noChangeArrowheads="1"/>
            </p:cNvSpPr>
            <p:nvPr/>
          </p:nvSpPr>
          <p:spPr bwMode="auto">
            <a:xfrm>
              <a:off x="2640" y="3744"/>
              <a:ext cx="384"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solidFill>
                    <a:schemeClr val="tx1"/>
                  </a:solidFill>
                  <a:latin typeface="Times New Roman" panose="02020603050405020304" pitchFamily="18" charset="0"/>
                </a:rPr>
                <a:t>right </a:t>
              </a:r>
            </a:p>
            <a:p>
              <a:pPr algn="ctr" eaLnBrk="0" hangingPunct="0"/>
              <a:r>
                <a:rPr lang="en-US" altLang="en-US" sz="1600" dirty="0" smtClean="0">
                  <a:latin typeface="Times New Roman" panose="02020603050405020304" pitchFamily="18" charset="0"/>
                </a:rPr>
                <a:t>child</a:t>
              </a:r>
              <a:endParaRPr lang="en-US" altLang="en-US" sz="1600" dirty="0">
                <a:solidFill>
                  <a:schemeClr val="tx1"/>
                </a:solidFill>
                <a:latin typeface="Times New Roman" panose="02020603050405020304" pitchFamily="18" charset="0"/>
              </a:endParaRPr>
            </a:p>
          </p:txBody>
        </p:sp>
        <p:sp>
          <p:nvSpPr>
            <p:cNvPr id="48" name="Rectangle 26"/>
            <p:cNvSpPr>
              <a:spLocks noChangeArrowheads="1"/>
            </p:cNvSpPr>
            <p:nvPr/>
          </p:nvSpPr>
          <p:spPr bwMode="auto">
            <a:xfrm>
              <a:off x="2256" y="3744"/>
              <a:ext cx="384"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solidFill>
                    <a:schemeClr val="tx1"/>
                  </a:solidFill>
                  <a:latin typeface="Times New Roman" panose="02020603050405020304" pitchFamily="18" charset="0"/>
                </a:rPr>
                <a:t>left</a:t>
              </a:r>
            </a:p>
            <a:p>
              <a:pPr algn="ctr" eaLnBrk="0" hangingPunct="0"/>
              <a:r>
                <a:rPr lang="en-US" altLang="en-US" sz="1600" dirty="0" smtClean="0">
                  <a:latin typeface="Times New Roman" panose="02020603050405020304" pitchFamily="18" charset="0"/>
                </a:rPr>
                <a:t>child</a:t>
              </a:r>
              <a:endParaRPr lang="en-US" altLang="en-US" sz="1600" dirty="0">
                <a:solidFill>
                  <a:schemeClr val="tx1"/>
                </a:solidFill>
                <a:latin typeface="Times New Roman" panose="02020603050405020304" pitchFamily="18" charset="0"/>
              </a:endParaRPr>
            </a:p>
          </p:txBody>
        </p:sp>
      </p:grpSp>
      <p:cxnSp>
        <p:nvCxnSpPr>
          <p:cNvPr id="56" name="Straight Arrow Connector 55"/>
          <p:cNvCxnSpPr/>
          <p:nvPr/>
        </p:nvCxnSpPr>
        <p:spPr>
          <a:xfrm flipH="1">
            <a:off x="9546510" y="1809899"/>
            <a:ext cx="401077" cy="400471"/>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58" name="Straight Arrow Connector 57"/>
          <p:cNvCxnSpPr/>
          <p:nvPr/>
        </p:nvCxnSpPr>
        <p:spPr>
          <a:xfrm>
            <a:off x="10754539" y="1762294"/>
            <a:ext cx="503481" cy="490868"/>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sp>
        <p:nvSpPr>
          <p:cNvPr id="59" name="TextBox 58"/>
          <p:cNvSpPr txBox="1"/>
          <p:nvPr/>
        </p:nvSpPr>
        <p:spPr>
          <a:xfrm>
            <a:off x="8814929" y="2247328"/>
            <a:ext cx="3010761" cy="369332"/>
          </a:xfrm>
          <a:prstGeom prst="rect">
            <a:avLst/>
          </a:prstGeom>
          <a:noFill/>
        </p:spPr>
        <p:txBody>
          <a:bodyPr wrap="none" rtlCol="0">
            <a:spAutoFit/>
          </a:bodyPr>
          <a:lstStyle/>
          <a:p>
            <a:r>
              <a:rPr lang="en-US" dirty="0" smtClean="0">
                <a:solidFill>
                  <a:srgbClr val="FF0000"/>
                </a:solidFill>
              </a:rPr>
              <a:t>1                                                 2</a:t>
            </a:r>
            <a:endParaRPr lang="en-US" dirty="0">
              <a:solidFill>
                <a:srgbClr val="FF0000"/>
              </a:solidFill>
            </a:endParaRPr>
          </a:p>
        </p:txBody>
      </p:sp>
      <p:sp>
        <p:nvSpPr>
          <p:cNvPr id="63" name="Freeform 62"/>
          <p:cNvSpPr/>
          <p:nvPr/>
        </p:nvSpPr>
        <p:spPr>
          <a:xfrm>
            <a:off x="8311352" y="1267865"/>
            <a:ext cx="3880648" cy="3190951"/>
          </a:xfrm>
          <a:custGeom>
            <a:avLst/>
            <a:gdLst>
              <a:gd name="connsiteX0" fmla="*/ 1776549 w 3880648"/>
              <a:gd name="connsiteY0" fmla="*/ 16677 h 3190951"/>
              <a:gd name="connsiteX1" fmla="*/ 1018903 w 3880648"/>
              <a:gd name="connsiteY1" fmla="*/ 330185 h 3190951"/>
              <a:gd name="connsiteX2" fmla="*/ 770709 w 3880648"/>
              <a:gd name="connsiteY2" fmla="*/ 578379 h 3190951"/>
              <a:gd name="connsiteX3" fmla="*/ 705394 w 3880648"/>
              <a:gd name="connsiteY3" fmla="*/ 617568 h 3190951"/>
              <a:gd name="connsiteX4" fmla="*/ 613954 w 3880648"/>
              <a:gd name="connsiteY4" fmla="*/ 761259 h 3190951"/>
              <a:gd name="connsiteX5" fmla="*/ 444137 w 3880648"/>
              <a:gd name="connsiteY5" fmla="*/ 1100894 h 3190951"/>
              <a:gd name="connsiteX6" fmla="*/ 313509 w 3880648"/>
              <a:gd name="connsiteY6" fmla="*/ 1440528 h 3190951"/>
              <a:gd name="connsiteX7" fmla="*/ 182880 w 3880648"/>
              <a:gd name="connsiteY7" fmla="*/ 1662597 h 3190951"/>
              <a:gd name="connsiteX8" fmla="*/ 130629 w 3880648"/>
              <a:gd name="connsiteY8" fmla="*/ 1793225 h 3190951"/>
              <a:gd name="connsiteX9" fmla="*/ 39189 w 3880648"/>
              <a:gd name="connsiteY9" fmla="*/ 1976105 h 3190951"/>
              <a:gd name="connsiteX10" fmla="*/ 13063 w 3880648"/>
              <a:gd name="connsiteY10" fmla="*/ 2093671 h 3190951"/>
              <a:gd name="connsiteX11" fmla="*/ 0 w 3880648"/>
              <a:gd name="connsiteY11" fmla="*/ 2132859 h 3190951"/>
              <a:gd name="connsiteX12" fmla="*/ 26126 w 3880648"/>
              <a:gd name="connsiteY12" fmla="*/ 2616185 h 3190951"/>
              <a:gd name="connsiteX13" fmla="*/ 39189 w 3880648"/>
              <a:gd name="connsiteY13" fmla="*/ 2694562 h 3190951"/>
              <a:gd name="connsiteX14" fmla="*/ 222069 w 3880648"/>
              <a:gd name="connsiteY14" fmla="*/ 2851317 h 3190951"/>
              <a:gd name="connsiteX15" fmla="*/ 300446 w 3880648"/>
              <a:gd name="connsiteY15" fmla="*/ 2955819 h 3190951"/>
              <a:gd name="connsiteX16" fmla="*/ 418011 w 3880648"/>
              <a:gd name="connsiteY16" fmla="*/ 3021134 h 3190951"/>
              <a:gd name="connsiteX17" fmla="*/ 875211 w 3880648"/>
              <a:gd name="connsiteY17" fmla="*/ 3190951 h 3190951"/>
              <a:gd name="connsiteX18" fmla="*/ 1515291 w 3880648"/>
              <a:gd name="connsiteY18" fmla="*/ 3177888 h 3190951"/>
              <a:gd name="connsiteX19" fmla="*/ 1685109 w 3880648"/>
              <a:gd name="connsiteY19" fmla="*/ 3164825 h 3190951"/>
              <a:gd name="connsiteX20" fmla="*/ 2103120 w 3880648"/>
              <a:gd name="connsiteY20" fmla="*/ 3125637 h 3190951"/>
              <a:gd name="connsiteX21" fmla="*/ 2808514 w 3880648"/>
              <a:gd name="connsiteY21" fmla="*/ 3125637 h 3190951"/>
              <a:gd name="connsiteX22" fmla="*/ 3174274 w 3880648"/>
              <a:gd name="connsiteY22" fmla="*/ 3164825 h 3190951"/>
              <a:gd name="connsiteX23" fmla="*/ 3422469 w 3880648"/>
              <a:gd name="connsiteY23" fmla="*/ 3138699 h 3190951"/>
              <a:gd name="connsiteX24" fmla="*/ 3553097 w 3880648"/>
              <a:gd name="connsiteY24" fmla="*/ 3112574 h 3190951"/>
              <a:gd name="connsiteX25" fmla="*/ 3814354 w 3880648"/>
              <a:gd name="connsiteY25" fmla="*/ 2929694 h 3190951"/>
              <a:gd name="connsiteX26" fmla="*/ 3866606 w 3880648"/>
              <a:gd name="connsiteY26" fmla="*/ 2864379 h 3190951"/>
              <a:gd name="connsiteX27" fmla="*/ 3879669 w 3880648"/>
              <a:gd name="connsiteY27" fmla="*/ 2772939 h 3190951"/>
              <a:gd name="connsiteX28" fmla="*/ 3840480 w 3880648"/>
              <a:gd name="connsiteY28" fmla="*/ 2694562 h 3190951"/>
              <a:gd name="connsiteX29" fmla="*/ 3801291 w 3880648"/>
              <a:gd name="connsiteY29" fmla="*/ 2524745 h 3190951"/>
              <a:gd name="connsiteX30" fmla="*/ 3762103 w 3880648"/>
              <a:gd name="connsiteY30" fmla="*/ 2341865 h 3190951"/>
              <a:gd name="connsiteX31" fmla="*/ 3709851 w 3880648"/>
              <a:gd name="connsiteY31" fmla="*/ 2145922 h 3190951"/>
              <a:gd name="connsiteX32" fmla="*/ 3670663 w 3880648"/>
              <a:gd name="connsiteY32" fmla="*/ 2067545 h 3190951"/>
              <a:gd name="connsiteX33" fmla="*/ 3566160 w 3880648"/>
              <a:gd name="connsiteY33" fmla="*/ 1767099 h 3190951"/>
              <a:gd name="connsiteX34" fmla="*/ 3553097 w 3880648"/>
              <a:gd name="connsiteY34" fmla="*/ 1675659 h 3190951"/>
              <a:gd name="connsiteX35" fmla="*/ 3500846 w 3880648"/>
              <a:gd name="connsiteY35" fmla="*/ 1558094 h 3190951"/>
              <a:gd name="connsiteX36" fmla="*/ 3474720 w 3880648"/>
              <a:gd name="connsiteY36" fmla="*/ 1466654 h 3190951"/>
              <a:gd name="connsiteX37" fmla="*/ 3448594 w 3880648"/>
              <a:gd name="connsiteY37" fmla="*/ 1257648 h 3190951"/>
              <a:gd name="connsiteX38" fmla="*/ 3422469 w 3880648"/>
              <a:gd name="connsiteY38" fmla="*/ 1205397 h 3190951"/>
              <a:gd name="connsiteX39" fmla="*/ 3409406 w 3880648"/>
              <a:gd name="connsiteY39" fmla="*/ 1127019 h 3190951"/>
              <a:gd name="connsiteX40" fmla="*/ 3174274 w 3880648"/>
              <a:gd name="connsiteY40" fmla="*/ 800448 h 3190951"/>
              <a:gd name="connsiteX41" fmla="*/ 3122023 w 3880648"/>
              <a:gd name="connsiteY41" fmla="*/ 722071 h 3190951"/>
              <a:gd name="connsiteX42" fmla="*/ 3095897 w 3880648"/>
              <a:gd name="connsiteY42" fmla="*/ 669819 h 3190951"/>
              <a:gd name="connsiteX43" fmla="*/ 3017520 w 3880648"/>
              <a:gd name="connsiteY43" fmla="*/ 565317 h 3190951"/>
              <a:gd name="connsiteX44" fmla="*/ 2991394 w 3880648"/>
              <a:gd name="connsiteY44" fmla="*/ 500002 h 3190951"/>
              <a:gd name="connsiteX45" fmla="*/ 2926080 w 3880648"/>
              <a:gd name="connsiteY45" fmla="*/ 460814 h 3190951"/>
              <a:gd name="connsiteX46" fmla="*/ 2756263 w 3880648"/>
              <a:gd name="connsiteY46" fmla="*/ 343248 h 3190951"/>
              <a:gd name="connsiteX47" fmla="*/ 2651760 w 3880648"/>
              <a:gd name="connsiteY47" fmla="*/ 290997 h 3190951"/>
              <a:gd name="connsiteX48" fmla="*/ 2481943 w 3880648"/>
              <a:gd name="connsiteY48" fmla="*/ 225682 h 3190951"/>
              <a:gd name="connsiteX49" fmla="*/ 2390503 w 3880648"/>
              <a:gd name="connsiteY49" fmla="*/ 160368 h 3190951"/>
              <a:gd name="connsiteX50" fmla="*/ 2194560 w 3880648"/>
              <a:gd name="connsiteY50" fmla="*/ 55865 h 3190951"/>
              <a:gd name="connsiteX51" fmla="*/ 2155371 w 3880648"/>
              <a:gd name="connsiteY51" fmla="*/ 42802 h 3190951"/>
              <a:gd name="connsiteX52" fmla="*/ 1776549 w 3880648"/>
              <a:gd name="connsiteY52" fmla="*/ 16677 h 3190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880648" h="3190951">
                <a:moveTo>
                  <a:pt x="1776549" y="16677"/>
                </a:moveTo>
                <a:cubicBezTo>
                  <a:pt x="1587138" y="64574"/>
                  <a:pt x="1412560" y="51047"/>
                  <a:pt x="1018903" y="330185"/>
                </a:cubicBezTo>
                <a:cubicBezTo>
                  <a:pt x="923462" y="397861"/>
                  <a:pt x="853440" y="495648"/>
                  <a:pt x="770709" y="578379"/>
                </a:cubicBezTo>
                <a:cubicBezTo>
                  <a:pt x="752756" y="596332"/>
                  <a:pt x="727166" y="604505"/>
                  <a:pt x="705394" y="617568"/>
                </a:cubicBezTo>
                <a:cubicBezTo>
                  <a:pt x="674914" y="665465"/>
                  <a:pt x="639344" y="710480"/>
                  <a:pt x="613954" y="761259"/>
                </a:cubicBezTo>
                <a:cubicBezTo>
                  <a:pt x="420515" y="1148137"/>
                  <a:pt x="592672" y="892945"/>
                  <a:pt x="444137" y="1100894"/>
                </a:cubicBezTo>
                <a:cubicBezTo>
                  <a:pt x="396958" y="1235691"/>
                  <a:pt x="376892" y="1328388"/>
                  <a:pt x="313509" y="1440528"/>
                </a:cubicBezTo>
                <a:cubicBezTo>
                  <a:pt x="271251" y="1515292"/>
                  <a:pt x="214775" y="1582859"/>
                  <a:pt x="182880" y="1662597"/>
                </a:cubicBezTo>
                <a:cubicBezTo>
                  <a:pt x="165463" y="1706140"/>
                  <a:pt x="150598" y="1750792"/>
                  <a:pt x="130629" y="1793225"/>
                </a:cubicBezTo>
                <a:cubicBezTo>
                  <a:pt x="83204" y="1894004"/>
                  <a:pt x="72105" y="1870774"/>
                  <a:pt x="39189" y="1976105"/>
                </a:cubicBezTo>
                <a:cubicBezTo>
                  <a:pt x="27215" y="2014422"/>
                  <a:pt x="22800" y="2054725"/>
                  <a:pt x="13063" y="2093671"/>
                </a:cubicBezTo>
                <a:cubicBezTo>
                  <a:pt x="9723" y="2107029"/>
                  <a:pt x="4354" y="2119796"/>
                  <a:pt x="0" y="2132859"/>
                </a:cubicBezTo>
                <a:cubicBezTo>
                  <a:pt x="8709" y="2293968"/>
                  <a:pt x="14897" y="2455232"/>
                  <a:pt x="26126" y="2616185"/>
                </a:cubicBezTo>
                <a:cubicBezTo>
                  <a:pt x="27969" y="2642607"/>
                  <a:pt x="31578" y="2669193"/>
                  <a:pt x="39189" y="2694562"/>
                </a:cubicBezTo>
                <a:cubicBezTo>
                  <a:pt x="68706" y="2792953"/>
                  <a:pt x="128740" y="2768358"/>
                  <a:pt x="222069" y="2851317"/>
                </a:cubicBezTo>
                <a:cubicBezTo>
                  <a:pt x="254613" y="2880245"/>
                  <a:pt x="267541" y="2927302"/>
                  <a:pt x="300446" y="2955819"/>
                </a:cubicBezTo>
                <a:cubicBezTo>
                  <a:pt x="334324" y="2985180"/>
                  <a:pt x="376940" y="3003165"/>
                  <a:pt x="418011" y="3021134"/>
                </a:cubicBezTo>
                <a:cubicBezTo>
                  <a:pt x="613744" y="3106767"/>
                  <a:pt x="696330" y="3131323"/>
                  <a:pt x="875211" y="3190951"/>
                </a:cubicBezTo>
                <a:lnTo>
                  <a:pt x="1515291" y="3177888"/>
                </a:lnTo>
                <a:cubicBezTo>
                  <a:pt x="1572035" y="3176058"/>
                  <a:pt x="1628559" y="3169852"/>
                  <a:pt x="1685109" y="3164825"/>
                </a:cubicBezTo>
                <a:lnTo>
                  <a:pt x="2103120" y="3125637"/>
                </a:lnTo>
                <a:cubicBezTo>
                  <a:pt x="2490281" y="3168652"/>
                  <a:pt x="1809452" y="3098265"/>
                  <a:pt x="2808514" y="3125637"/>
                </a:cubicBezTo>
                <a:cubicBezTo>
                  <a:pt x="2931086" y="3128995"/>
                  <a:pt x="3174274" y="3164825"/>
                  <a:pt x="3174274" y="3164825"/>
                </a:cubicBezTo>
                <a:cubicBezTo>
                  <a:pt x="3257006" y="3156116"/>
                  <a:pt x="3340060" y="3150066"/>
                  <a:pt x="3422469" y="3138699"/>
                </a:cubicBezTo>
                <a:cubicBezTo>
                  <a:pt x="3466457" y="3132632"/>
                  <a:pt x="3553097" y="3112574"/>
                  <a:pt x="3553097" y="3112574"/>
                </a:cubicBezTo>
                <a:cubicBezTo>
                  <a:pt x="3711350" y="3017622"/>
                  <a:pt x="3721088" y="3033323"/>
                  <a:pt x="3814354" y="2929694"/>
                </a:cubicBezTo>
                <a:cubicBezTo>
                  <a:pt x="3833006" y="2908970"/>
                  <a:pt x="3849189" y="2886151"/>
                  <a:pt x="3866606" y="2864379"/>
                </a:cubicBezTo>
                <a:cubicBezTo>
                  <a:pt x="3870960" y="2833899"/>
                  <a:pt x="3884351" y="2803370"/>
                  <a:pt x="3879669" y="2772939"/>
                </a:cubicBezTo>
                <a:cubicBezTo>
                  <a:pt x="3875227" y="2744069"/>
                  <a:pt x="3849276" y="2722416"/>
                  <a:pt x="3840480" y="2694562"/>
                </a:cubicBezTo>
                <a:cubicBezTo>
                  <a:pt x="3822986" y="2639165"/>
                  <a:pt x="3814354" y="2581351"/>
                  <a:pt x="3801291" y="2524745"/>
                </a:cubicBezTo>
                <a:cubicBezTo>
                  <a:pt x="3767277" y="2184588"/>
                  <a:pt x="3816260" y="2517875"/>
                  <a:pt x="3762103" y="2341865"/>
                </a:cubicBezTo>
                <a:cubicBezTo>
                  <a:pt x="3722741" y="2213940"/>
                  <a:pt x="3753654" y="2251048"/>
                  <a:pt x="3709851" y="2145922"/>
                </a:cubicBezTo>
                <a:cubicBezTo>
                  <a:pt x="3698617" y="2118960"/>
                  <a:pt x="3680312" y="2095114"/>
                  <a:pt x="3670663" y="2067545"/>
                </a:cubicBezTo>
                <a:cubicBezTo>
                  <a:pt x="3538830" y="1690881"/>
                  <a:pt x="3690021" y="2045788"/>
                  <a:pt x="3566160" y="1767099"/>
                </a:cubicBezTo>
                <a:cubicBezTo>
                  <a:pt x="3561806" y="1736619"/>
                  <a:pt x="3562281" y="1705047"/>
                  <a:pt x="3553097" y="1675659"/>
                </a:cubicBezTo>
                <a:cubicBezTo>
                  <a:pt x="3540306" y="1634727"/>
                  <a:pt x="3517340" y="1597680"/>
                  <a:pt x="3500846" y="1558094"/>
                </a:cubicBezTo>
                <a:cubicBezTo>
                  <a:pt x="3489134" y="1529984"/>
                  <a:pt x="3481960" y="1495612"/>
                  <a:pt x="3474720" y="1466654"/>
                </a:cubicBezTo>
                <a:cubicBezTo>
                  <a:pt x="3472409" y="1443542"/>
                  <a:pt x="3460749" y="1298164"/>
                  <a:pt x="3448594" y="1257648"/>
                </a:cubicBezTo>
                <a:cubicBezTo>
                  <a:pt x="3442999" y="1238996"/>
                  <a:pt x="3431177" y="1222814"/>
                  <a:pt x="3422469" y="1205397"/>
                </a:cubicBezTo>
                <a:cubicBezTo>
                  <a:pt x="3418115" y="1179271"/>
                  <a:pt x="3419840" y="1151364"/>
                  <a:pt x="3409406" y="1127019"/>
                </a:cubicBezTo>
                <a:cubicBezTo>
                  <a:pt x="3375832" y="1048679"/>
                  <a:pt x="3185001" y="816539"/>
                  <a:pt x="3174274" y="800448"/>
                </a:cubicBezTo>
                <a:cubicBezTo>
                  <a:pt x="3156857" y="774322"/>
                  <a:pt x="3138178" y="748996"/>
                  <a:pt x="3122023" y="722071"/>
                </a:cubicBezTo>
                <a:cubicBezTo>
                  <a:pt x="3112004" y="705373"/>
                  <a:pt x="3106699" y="686022"/>
                  <a:pt x="3095897" y="669819"/>
                </a:cubicBezTo>
                <a:cubicBezTo>
                  <a:pt x="3071744" y="633589"/>
                  <a:pt x="3040341" y="602400"/>
                  <a:pt x="3017520" y="565317"/>
                </a:cubicBezTo>
                <a:cubicBezTo>
                  <a:pt x="3005231" y="545347"/>
                  <a:pt x="3006835" y="517649"/>
                  <a:pt x="2991394" y="500002"/>
                </a:cubicBezTo>
                <a:cubicBezTo>
                  <a:pt x="2974675" y="480894"/>
                  <a:pt x="2947205" y="474898"/>
                  <a:pt x="2926080" y="460814"/>
                </a:cubicBezTo>
                <a:cubicBezTo>
                  <a:pt x="2868796" y="422624"/>
                  <a:pt x="2817842" y="374037"/>
                  <a:pt x="2756263" y="343248"/>
                </a:cubicBezTo>
                <a:cubicBezTo>
                  <a:pt x="2721429" y="325831"/>
                  <a:pt x="2687349" y="306814"/>
                  <a:pt x="2651760" y="290997"/>
                </a:cubicBezTo>
                <a:cubicBezTo>
                  <a:pt x="2565712" y="252753"/>
                  <a:pt x="2548779" y="247961"/>
                  <a:pt x="2481943" y="225682"/>
                </a:cubicBezTo>
                <a:cubicBezTo>
                  <a:pt x="2451463" y="203911"/>
                  <a:pt x="2421669" y="181145"/>
                  <a:pt x="2390503" y="160368"/>
                </a:cubicBezTo>
                <a:cubicBezTo>
                  <a:pt x="2212481" y="41687"/>
                  <a:pt x="2307955" y="88264"/>
                  <a:pt x="2194560" y="55865"/>
                </a:cubicBezTo>
                <a:cubicBezTo>
                  <a:pt x="2181320" y="52082"/>
                  <a:pt x="2169133" y="43261"/>
                  <a:pt x="2155371" y="42802"/>
                </a:cubicBezTo>
                <a:cubicBezTo>
                  <a:pt x="2037871" y="38885"/>
                  <a:pt x="1965960" y="-31220"/>
                  <a:pt x="1776549" y="16677"/>
                </a:cubicBezTo>
                <a:close/>
              </a:path>
            </a:pathLst>
          </a:cu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4" name="Freeform 63"/>
          <p:cNvSpPr/>
          <p:nvPr/>
        </p:nvSpPr>
        <p:spPr>
          <a:xfrm>
            <a:off x="8451669" y="2325189"/>
            <a:ext cx="2040480" cy="1817924"/>
          </a:xfrm>
          <a:custGeom>
            <a:avLst/>
            <a:gdLst>
              <a:gd name="connsiteX0" fmla="*/ 836022 w 2040480"/>
              <a:gd name="connsiteY0" fmla="*/ 39188 h 1817924"/>
              <a:gd name="connsiteX1" fmla="*/ 718457 w 2040480"/>
              <a:gd name="connsiteY1" fmla="*/ 91440 h 1817924"/>
              <a:gd name="connsiteX2" fmla="*/ 587828 w 2040480"/>
              <a:gd name="connsiteY2" fmla="*/ 248194 h 1817924"/>
              <a:gd name="connsiteX3" fmla="*/ 470262 w 2040480"/>
              <a:gd name="connsiteY3" fmla="*/ 391885 h 1817924"/>
              <a:gd name="connsiteX4" fmla="*/ 404948 w 2040480"/>
              <a:gd name="connsiteY4" fmla="*/ 470262 h 1817924"/>
              <a:gd name="connsiteX5" fmla="*/ 352697 w 2040480"/>
              <a:gd name="connsiteY5" fmla="*/ 561702 h 1817924"/>
              <a:gd name="connsiteX6" fmla="*/ 326571 w 2040480"/>
              <a:gd name="connsiteY6" fmla="*/ 600891 h 1817924"/>
              <a:gd name="connsiteX7" fmla="*/ 287382 w 2040480"/>
              <a:gd name="connsiteY7" fmla="*/ 705394 h 1817924"/>
              <a:gd name="connsiteX8" fmla="*/ 261257 w 2040480"/>
              <a:gd name="connsiteY8" fmla="*/ 796834 h 1817924"/>
              <a:gd name="connsiteX9" fmla="*/ 235131 w 2040480"/>
              <a:gd name="connsiteY9" fmla="*/ 849085 h 1817924"/>
              <a:gd name="connsiteX10" fmla="*/ 222068 w 2040480"/>
              <a:gd name="connsiteY10" fmla="*/ 888274 h 1817924"/>
              <a:gd name="connsiteX11" fmla="*/ 169817 w 2040480"/>
              <a:gd name="connsiteY11" fmla="*/ 966651 h 1817924"/>
              <a:gd name="connsiteX12" fmla="*/ 156754 w 2040480"/>
              <a:gd name="connsiteY12" fmla="*/ 1005840 h 1817924"/>
              <a:gd name="connsiteX13" fmla="*/ 78377 w 2040480"/>
              <a:gd name="connsiteY13" fmla="*/ 1123405 h 1817924"/>
              <a:gd name="connsiteX14" fmla="*/ 26125 w 2040480"/>
              <a:gd name="connsiteY14" fmla="*/ 1240971 h 1817924"/>
              <a:gd name="connsiteX15" fmla="*/ 13062 w 2040480"/>
              <a:gd name="connsiteY15" fmla="*/ 1345474 h 1817924"/>
              <a:gd name="connsiteX16" fmla="*/ 0 w 2040480"/>
              <a:gd name="connsiteY16" fmla="*/ 1410788 h 1817924"/>
              <a:gd name="connsiteX17" fmla="*/ 13062 w 2040480"/>
              <a:gd name="connsiteY17" fmla="*/ 1502228 h 1817924"/>
              <a:gd name="connsiteX18" fmla="*/ 39188 w 2040480"/>
              <a:gd name="connsiteY18" fmla="*/ 1567542 h 1817924"/>
              <a:gd name="connsiteX19" fmla="*/ 209005 w 2040480"/>
              <a:gd name="connsiteY19" fmla="*/ 1698171 h 1817924"/>
              <a:gd name="connsiteX20" fmla="*/ 313508 w 2040480"/>
              <a:gd name="connsiteY20" fmla="*/ 1763485 h 1817924"/>
              <a:gd name="connsiteX21" fmla="*/ 692331 w 2040480"/>
              <a:gd name="connsiteY21" fmla="*/ 1776548 h 1817924"/>
              <a:gd name="connsiteX22" fmla="*/ 731520 w 2040480"/>
              <a:gd name="connsiteY22" fmla="*/ 1789611 h 1817924"/>
              <a:gd name="connsiteX23" fmla="*/ 1358537 w 2040480"/>
              <a:gd name="connsiteY23" fmla="*/ 1789611 h 1817924"/>
              <a:gd name="connsiteX24" fmla="*/ 1436914 w 2040480"/>
              <a:gd name="connsiteY24" fmla="*/ 1776548 h 1817924"/>
              <a:gd name="connsiteX25" fmla="*/ 1515291 w 2040480"/>
              <a:gd name="connsiteY25" fmla="*/ 1750422 h 1817924"/>
              <a:gd name="connsiteX26" fmla="*/ 1737360 w 2040480"/>
              <a:gd name="connsiteY26" fmla="*/ 1763485 h 1817924"/>
              <a:gd name="connsiteX27" fmla="*/ 1802674 w 2040480"/>
              <a:gd name="connsiteY27" fmla="*/ 1776548 h 1817924"/>
              <a:gd name="connsiteX28" fmla="*/ 1854925 w 2040480"/>
              <a:gd name="connsiteY28" fmla="*/ 1763485 h 1817924"/>
              <a:gd name="connsiteX29" fmla="*/ 1920240 w 2040480"/>
              <a:gd name="connsiteY29" fmla="*/ 1750422 h 1817924"/>
              <a:gd name="connsiteX30" fmla="*/ 1972491 w 2040480"/>
              <a:gd name="connsiteY30" fmla="*/ 1711234 h 1817924"/>
              <a:gd name="connsiteX31" fmla="*/ 1985554 w 2040480"/>
              <a:gd name="connsiteY31" fmla="*/ 1672045 h 1817924"/>
              <a:gd name="connsiteX32" fmla="*/ 2024742 w 2040480"/>
              <a:gd name="connsiteY32" fmla="*/ 1632857 h 1817924"/>
              <a:gd name="connsiteX33" fmla="*/ 2024742 w 2040480"/>
              <a:gd name="connsiteY33" fmla="*/ 1358537 h 1817924"/>
              <a:gd name="connsiteX34" fmla="*/ 1998617 w 2040480"/>
              <a:gd name="connsiteY34" fmla="*/ 1306285 h 1817924"/>
              <a:gd name="connsiteX35" fmla="*/ 1972491 w 2040480"/>
              <a:gd name="connsiteY35" fmla="*/ 1031965 h 1817924"/>
              <a:gd name="connsiteX36" fmla="*/ 1933302 w 2040480"/>
              <a:gd name="connsiteY36" fmla="*/ 875211 h 1817924"/>
              <a:gd name="connsiteX37" fmla="*/ 1894114 w 2040480"/>
              <a:gd name="connsiteY37" fmla="*/ 796834 h 1817924"/>
              <a:gd name="connsiteX38" fmla="*/ 1828800 w 2040480"/>
              <a:gd name="connsiteY38" fmla="*/ 627017 h 1817924"/>
              <a:gd name="connsiteX39" fmla="*/ 1724297 w 2040480"/>
              <a:gd name="connsiteY39" fmla="*/ 391885 h 1817924"/>
              <a:gd name="connsiteX40" fmla="*/ 1672045 w 2040480"/>
              <a:gd name="connsiteY40" fmla="*/ 365760 h 1817924"/>
              <a:gd name="connsiteX41" fmla="*/ 1463040 w 2040480"/>
              <a:gd name="connsiteY41" fmla="*/ 156754 h 1817924"/>
              <a:gd name="connsiteX42" fmla="*/ 1384662 w 2040480"/>
              <a:gd name="connsiteY42" fmla="*/ 78377 h 1817924"/>
              <a:gd name="connsiteX43" fmla="*/ 1332411 w 2040480"/>
              <a:gd name="connsiteY43" fmla="*/ 39188 h 1817924"/>
              <a:gd name="connsiteX44" fmla="*/ 1293222 w 2040480"/>
              <a:gd name="connsiteY44" fmla="*/ 13062 h 1817924"/>
              <a:gd name="connsiteX45" fmla="*/ 1123405 w 2040480"/>
              <a:gd name="connsiteY45" fmla="*/ 0 h 1817924"/>
              <a:gd name="connsiteX46" fmla="*/ 966651 w 2040480"/>
              <a:gd name="connsiteY46" fmla="*/ 39188 h 1817924"/>
              <a:gd name="connsiteX47" fmla="*/ 927462 w 2040480"/>
              <a:gd name="connsiteY47" fmla="*/ 52251 h 1817924"/>
              <a:gd name="connsiteX48" fmla="*/ 836022 w 2040480"/>
              <a:gd name="connsiteY48" fmla="*/ 39188 h 1817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040480" h="1817924">
                <a:moveTo>
                  <a:pt x="836022" y="39188"/>
                </a:moveTo>
                <a:cubicBezTo>
                  <a:pt x="801188" y="45719"/>
                  <a:pt x="753796" y="67145"/>
                  <a:pt x="718457" y="91440"/>
                </a:cubicBezTo>
                <a:cubicBezTo>
                  <a:pt x="608224" y="167225"/>
                  <a:pt x="649689" y="165713"/>
                  <a:pt x="587828" y="248194"/>
                </a:cubicBezTo>
                <a:cubicBezTo>
                  <a:pt x="550696" y="297703"/>
                  <a:pt x="509603" y="344113"/>
                  <a:pt x="470262" y="391885"/>
                </a:cubicBezTo>
                <a:cubicBezTo>
                  <a:pt x="448643" y="418137"/>
                  <a:pt x="421821" y="440735"/>
                  <a:pt x="404948" y="470262"/>
                </a:cubicBezTo>
                <a:cubicBezTo>
                  <a:pt x="387531" y="500742"/>
                  <a:pt x="370758" y="531599"/>
                  <a:pt x="352697" y="561702"/>
                </a:cubicBezTo>
                <a:cubicBezTo>
                  <a:pt x="344620" y="575164"/>
                  <a:pt x="333068" y="586598"/>
                  <a:pt x="326571" y="600891"/>
                </a:cubicBezTo>
                <a:cubicBezTo>
                  <a:pt x="311176" y="634759"/>
                  <a:pt x="299147" y="670100"/>
                  <a:pt x="287382" y="705394"/>
                </a:cubicBezTo>
                <a:cubicBezTo>
                  <a:pt x="270808" y="755117"/>
                  <a:pt x="280130" y="752798"/>
                  <a:pt x="261257" y="796834"/>
                </a:cubicBezTo>
                <a:cubicBezTo>
                  <a:pt x="253586" y="814732"/>
                  <a:pt x="242802" y="831187"/>
                  <a:pt x="235131" y="849085"/>
                </a:cubicBezTo>
                <a:cubicBezTo>
                  <a:pt x="229707" y="861741"/>
                  <a:pt x="228755" y="876237"/>
                  <a:pt x="222068" y="888274"/>
                </a:cubicBezTo>
                <a:cubicBezTo>
                  <a:pt x="206819" y="915722"/>
                  <a:pt x="185066" y="939203"/>
                  <a:pt x="169817" y="966651"/>
                </a:cubicBezTo>
                <a:cubicBezTo>
                  <a:pt x="163130" y="978688"/>
                  <a:pt x="163692" y="993946"/>
                  <a:pt x="156754" y="1005840"/>
                </a:cubicBezTo>
                <a:cubicBezTo>
                  <a:pt x="133022" y="1046523"/>
                  <a:pt x="104503" y="1084217"/>
                  <a:pt x="78377" y="1123405"/>
                </a:cubicBezTo>
                <a:cubicBezTo>
                  <a:pt x="47286" y="1216676"/>
                  <a:pt x="67527" y="1178868"/>
                  <a:pt x="26125" y="1240971"/>
                </a:cubicBezTo>
                <a:cubicBezTo>
                  <a:pt x="21771" y="1275805"/>
                  <a:pt x="18400" y="1310777"/>
                  <a:pt x="13062" y="1345474"/>
                </a:cubicBezTo>
                <a:cubicBezTo>
                  <a:pt x="9686" y="1367418"/>
                  <a:pt x="0" y="1388586"/>
                  <a:pt x="0" y="1410788"/>
                </a:cubicBezTo>
                <a:cubicBezTo>
                  <a:pt x="0" y="1441577"/>
                  <a:pt x="5595" y="1472358"/>
                  <a:pt x="13062" y="1502228"/>
                </a:cubicBezTo>
                <a:cubicBezTo>
                  <a:pt x="18749" y="1524976"/>
                  <a:pt x="25396" y="1548578"/>
                  <a:pt x="39188" y="1567542"/>
                </a:cubicBezTo>
                <a:cubicBezTo>
                  <a:pt x="101425" y="1653118"/>
                  <a:pt x="124406" y="1644336"/>
                  <a:pt x="209005" y="1698171"/>
                </a:cubicBezTo>
                <a:cubicBezTo>
                  <a:pt x="230824" y="1712056"/>
                  <a:pt x="282937" y="1760706"/>
                  <a:pt x="313508" y="1763485"/>
                </a:cubicBezTo>
                <a:cubicBezTo>
                  <a:pt x="439339" y="1774924"/>
                  <a:pt x="566057" y="1772194"/>
                  <a:pt x="692331" y="1776548"/>
                </a:cubicBezTo>
                <a:cubicBezTo>
                  <a:pt x="705394" y="1780902"/>
                  <a:pt x="718280" y="1785828"/>
                  <a:pt x="731520" y="1789611"/>
                </a:cubicBezTo>
                <a:cubicBezTo>
                  <a:pt x="942111" y="1849781"/>
                  <a:pt x="1060176" y="1796392"/>
                  <a:pt x="1358537" y="1789611"/>
                </a:cubicBezTo>
                <a:cubicBezTo>
                  <a:pt x="1384663" y="1785257"/>
                  <a:pt x="1411219" y="1782972"/>
                  <a:pt x="1436914" y="1776548"/>
                </a:cubicBezTo>
                <a:cubicBezTo>
                  <a:pt x="1463631" y="1769869"/>
                  <a:pt x="1515291" y="1750422"/>
                  <a:pt x="1515291" y="1750422"/>
                </a:cubicBezTo>
                <a:cubicBezTo>
                  <a:pt x="1589314" y="1754776"/>
                  <a:pt x="1663514" y="1756772"/>
                  <a:pt x="1737360" y="1763485"/>
                </a:cubicBezTo>
                <a:cubicBezTo>
                  <a:pt x="1759471" y="1765495"/>
                  <a:pt x="1780471" y="1776548"/>
                  <a:pt x="1802674" y="1776548"/>
                </a:cubicBezTo>
                <a:cubicBezTo>
                  <a:pt x="1820627" y="1776548"/>
                  <a:pt x="1837399" y="1767380"/>
                  <a:pt x="1854925" y="1763485"/>
                </a:cubicBezTo>
                <a:cubicBezTo>
                  <a:pt x="1876599" y="1758668"/>
                  <a:pt x="1898468" y="1754776"/>
                  <a:pt x="1920240" y="1750422"/>
                </a:cubicBezTo>
                <a:cubicBezTo>
                  <a:pt x="1937657" y="1737359"/>
                  <a:pt x="1958553" y="1727959"/>
                  <a:pt x="1972491" y="1711234"/>
                </a:cubicBezTo>
                <a:cubicBezTo>
                  <a:pt x="1981306" y="1700656"/>
                  <a:pt x="1977916" y="1683502"/>
                  <a:pt x="1985554" y="1672045"/>
                </a:cubicBezTo>
                <a:cubicBezTo>
                  <a:pt x="1995801" y="1656674"/>
                  <a:pt x="2011679" y="1645920"/>
                  <a:pt x="2024742" y="1632857"/>
                </a:cubicBezTo>
                <a:cubicBezTo>
                  <a:pt x="2041718" y="1514024"/>
                  <a:pt x="2049387" y="1506410"/>
                  <a:pt x="2024742" y="1358537"/>
                </a:cubicBezTo>
                <a:cubicBezTo>
                  <a:pt x="2021541" y="1339329"/>
                  <a:pt x="2007325" y="1323702"/>
                  <a:pt x="1998617" y="1306285"/>
                </a:cubicBezTo>
                <a:cubicBezTo>
                  <a:pt x="1967269" y="1149545"/>
                  <a:pt x="2001387" y="1335369"/>
                  <a:pt x="1972491" y="1031965"/>
                </a:cubicBezTo>
                <a:cubicBezTo>
                  <a:pt x="1969205" y="997464"/>
                  <a:pt x="1942692" y="899625"/>
                  <a:pt x="1933302" y="875211"/>
                </a:cubicBezTo>
                <a:cubicBezTo>
                  <a:pt x="1922817" y="847949"/>
                  <a:pt x="1907177" y="822960"/>
                  <a:pt x="1894114" y="796834"/>
                </a:cubicBezTo>
                <a:cubicBezTo>
                  <a:pt x="1868982" y="671177"/>
                  <a:pt x="1898752" y="790239"/>
                  <a:pt x="1828800" y="627017"/>
                </a:cubicBezTo>
                <a:cubicBezTo>
                  <a:pt x="1823562" y="614796"/>
                  <a:pt x="1765721" y="433309"/>
                  <a:pt x="1724297" y="391885"/>
                </a:cubicBezTo>
                <a:cubicBezTo>
                  <a:pt x="1710527" y="378115"/>
                  <a:pt x="1689462" y="374468"/>
                  <a:pt x="1672045" y="365760"/>
                </a:cubicBezTo>
                <a:lnTo>
                  <a:pt x="1463040" y="156754"/>
                </a:lnTo>
                <a:cubicBezTo>
                  <a:pt x="1436914" y="130628"/>
                  <a:pt x="1414220" y="100546"/>
                  <a:pt x="1384662" y="78377"/>
                </a:cubicBezTo>
                <a:cubicBezTo>
                  <a:pt x="1367245" y="65314"/>
                  <a:pt x="1350127" y="51842"/>
                  <a:pt x="1332411" y="39188"/>
                </a:cubicBezTo>
                <a:cubicBezTo>
                  <a:pt x="1319636" y="30063"/>
                  <a:pt x="1308653" y="15955"/>
                  <a:pt x="1293222" y="13062"/>
                </a:cubicBezTo>
                <a:cubicBezTo>
                  <a:pt x="1237421" y="2600"/>
                  <a:pt x="1180011" y="4354"/>
                  <a:pt x="1123405" y="0"/>
                </a:cubicBezTo>
                <a:lnTo>
                  <a:pt x="966651" y="39188"/>
                </a:lnTo>
                <a:cubicBezTo>
                  <a:pt x="953346" y="42736"/>
                  <a:pt x="941044" y="49987"/>
                  <a:pt x="927462" y="52251"/>
                </a:cubicBezTo>
                <a:cubicBezTo>
                  <a:pt x="846200" y="65795"/>
                  <a:pt x="870856" y="32657"/>
                  <a:pt x="836022" y="39188"/>
                </a:cubicBezTo>
                <a:close/>
              </a:path>
            </a:pathLst>
          </a:custGeom>
          <a:noFill/>
          <a:ln>
            <a:solidFill>
              <a:srgbClr val="AB11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flipH="1">
            <a:off x="8380975" y="1437111"/>
            <a:ext cx="1673027" cy="369332"/>
          </a:xfrm>
          <a:prstGeom prst="rect">
            <a:avLst/>
          </a:prstGeom>
          <a:noFill/>
        </p:spPr>
        <p:txBody>
          <a:bodyPr wrap="square" rtlCol="0">
            <a:spAutoFit/>
          </a:bodyPr>
          <a:lstStyle/>
          <a:p>
            <a:r>
              <a:rPr lang="en-US" dirty="0" smtClean="0">
                <a:solidFill>
                  <a:srgbClr val="7030A0"/>
                </a:solidFill>
              </a:rPr>
              <a:t>Root             </a:t>
            </a:r>
            <a:r>
              <a:rPr lang="en-US" dirty="0" smtClean="0">
                <a:solidFill>
                  <a:srgbClr val="7030A0"/>
                </a:solidFill>
                <a:sym typeface="Wingdings" panose="05000000000000000000" pitchFamily="2" charset="2"/>
              </a:rPr>
              <a:t></a:t>
            </a:r>
            <a:r>
              <a:rPr lang="en-US" dirty="0" smtClean="0">
                <a:solidFill>
                  <a:srgbClr val="7030A0"/>
                </a:solidFill>
              </a:rPr>
              <a:t>                  </a:t>
            </a:r>
            <a:endParaRPr lang="en-US" dirty="0">
              <a:solidFill>
                <a:srgbClr val="7030A0"/>
              </a:solidFill>
            </a:endParaRPr>
          </a:p>
        </p:txBody>
      </p:sp>
      <p:sp>
        <p:nvSpPr>
          <p:cNvPr id="69" name="TextBox 68"/>
          <p:cNvSpPr txBox="1"/>
          <p:nvPr/>
        </p:nvSpPr>
        <p:spPr>
          <a:xfrm>
            <a:off x="7810156" y="2539900"/>
            <a:ext cx="1562928" cy="369332"/>
          </a:xfrm>
          <a:prstGeom prst="rect">
            <a:avLst/>
          </a:prstGeom>
          <a:noFill/>
        </p:spPr>
        <p:txBody>
          <a:bodyPr wrap="square" rtlCol="0">
            <a:spAutoFit/>
          </a:bodyPr>
          <a:lstStyle/>
          <a:p>
            <a:r>
              <a:rPr lang="en-US" dirty="0" smtClean="0">
                <a:solidFill>
                  <a:srgbClr val="AB11A0"/>
                </a:solidFill>
              </a:rPr>
              <a:t>Root             -&gt;</a:t>
            </a:r>
            <a:endParaRPr lang="en-US" dirty="0">
              <a:solidFill>
                <a:srgbClr val="AB11A0"/>
              </a:solidFill>
            </a:endParaRPr>
          </a:p>
        </p:txBody>
      </p:sp>
      <p:sp>
        <p:nvSpPr>
          <p:cNvPr id="70" name="TextBox 69"/>
          <p:cNvSpPr txBox="1"/>
          <p:nvPr/>
        </p:nvSpPr>
        <p:spPr>
          <a:xfrm>
            <a:off x="9689671" y="4586983"/>
            <a:ext cx="1381455" cy="369332"/>
          </a:xfrm>
          <a:prstGeom prst="rect">
            <a:avLst/>
          </a:prstGeom>
          <a:noFill/>
        </p:spPr>
        <p:txBody>
          <a:bodyPr wrap="square" rtlCol="0">
            <a:spAutoFit/>
          </a:bodyPr>
          <a:lstStyle/>
          <a:p>
            <a:r>
              <a:rPr lang="en-US" dirty="0" smtClean="0"/>
              <a:t>Fig : BST</a:t>
            </a:r>
            <a:endParaRPr lang="en-US" dirty="0"/>
          </a:p>
        </p:txBody>
      </p:sp>
      <p:sp>
        <p:nvSpPr>
          <p:cNvPr id="44" name="Text Box 17"/>
          <p:cNvSpPr txBox="1">
            <a:spLocks noChangeArrowheads="1"/>
          </p:cNvSpPr>
          <p:nvPr/>
        </p:nvSpPr>
        <p:spPr bwMode="auto">
          <a:xfrm>
            <a:off x="9223978" y="1677909"/>
            <a:ext cx="378651"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buChar char="8"/>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dirty="0">
                <a:solidFill>
                  <a:schemeClr val="folHlink"/>
                </a:solidFill>
              </a:rPr>
              <a:t>&lt;</a:t>
            </a:r>
          </a:p>
        </p:txBody>
      </p:sp>
      <p:sp>
        <p:nvSpPr>
          <p:cNvPr id="49" name="Text Box 18"/>
          <p:cNvSpPr txBox="1">
            <a:spLocks noChangeArrowheads="1"/>
          </p:cNvSpPr>
          <p:nvPr/>
        </p:nvSpPr>
        <p:spPr bwMode="auto">
          <a:xfrm>
            <a:off x="11151533" y="1600048"/>
            <a:ext cx="3921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buChar char="8"/>
              <a:defRPr sz="3200">
                <a:solidFill>
                  <a:schemeClr val="tx1"/>
                </a:solidFill>
                <a:latin typeface="Arial" panose="020B0604020202020204" pitchFamily="34" charset="0"/>
              </a:defRPr>
            </a:lvl1pPr>
            <a:lvl2pPr marL="742950" indent="-285750" eaLnBrk="0" hangingPunct="0">
              <a:buChar char="–"/>
              <a:defRPr sz="2800">
                <a:solidFill>
                  <a:schemeClr val="tx1"/>
                </a:solidFill>
                <a:latin typeface="Arial" panose="020B0604020202020204" pitchFamily="34" charset="0"/>
              </a:defRPr>
            </a:lvl2pPr>
            <a:lvl3pPr marL="1143000" indent="-228600" eaLnBrk="0" hangingPunct="0">
              <a:buChar char="•"/>
              <a:defRPr sz="2400">
                <a:solidFill>
                  <a:schemeClr val="tx1"/>
                </a:solidFill>
                <a:latin typeface="Arial" panose="020B0604020202020204" pitchFamily="34" charset="0"/>
              </a:defRPr>
            </a:lvl3pPr>
            <a:lvl4pPr marL="1600200" indent="-228600" eaLnBrk="0" hangingPunct="0">
              <a:buChar char="–"/>
              <a:defRPr sz="2000">
                <a:solidFill>
                  <a:schemeClr val="tx1"/>
                </a:solidFill>
                <a:latin typeface="Arial" panose="020B0604020202020204" pitchFamily="34" charset="0"/>
              </a:defRPr>
            </a:lvl4pPr>
            <a:lvl5pPr marL="2057400" indent="-228600" eaLnBrk="0" hangingPunc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Marlett" pitchFamily="2" charset="2"/>
              <a:buNone/>
            </a:pPr>
            <a:r>
              <a:rPr lang="en-US" altLang="en-US" sz="2800" dirty="0">
                <a:solidFill>
                  <a:schemeClr val="folHlink"/>
                </a:solidFill>
              </a:rPr>
              <a:t>&gt;</a:t>
            </a:r>
          </a:p>
        </p:txBody>
      </p:sp>
    </p:spTree>
    <p:extLst>
      <p:ext uri="{BB962C8B-B14F-4D97-AF65-F5344CB8AC3E}">
        <p14:creationId xmlns:p14="http://schemas.microsoft.com/office/powerpoint/2010/main" val="70145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 end="2"/>
                                            </p:txEl>
                                          </p:spTgt>
                                        </p:tgtEl>
                                        <p:attrNameLst>
                                          <p:attrName>style.visibility</p:attrName>
                                        </p:attrNameLst>
                                      </p:cBhvr>
                                      <p:to>
                                        <p:strVal val="visible"/>
                                      </p:to>
                                    </p:set>
                                    <p:animEffect transition="in" filter="fade">
                                      <p:cBhvr>
                                        <p:cTn id="56" dur="500"/>
                                        <p:tgtEl>
                                          <p:spTgt spid="3">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fade">
                                      <p:cBhvr>
                                        <p:cTn id="61" dur="500"/>
                                        <p:tgtEl>
                                          <p:spTgt spid="3">
                                            <p:txEl>
                                              <p:pRg st="3" end="3"/>
                                            </p:txEl>
                                          </p:spTgt>
                                        </p:tgtEl>
                                      </p:cBhvr>
                                    </p:animEffect>
                                  </p:childTnLst>
                                </p:cTn>
                              </p:par>
                            </p:childTnLst>
                          </p:cTn>
                        </p:par>
                        <p:par>
                          <p:cTn id="62" fill="hold">
                            <p:stCondLst>
                              <p:cond delay="500"/>
                            </p:stCondLst>
                            <p:childTnLst>
                              <p:par>
                                <p:cTn id="63" presetID="10" presetClass="entr" presetSubtype="0" fill="hold" grpId="0" nodeType="after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fade">
                                      <p:cBhvr>
                                        <p:cTn id="65" dur="500"/>
                                        <p:tgtEl>
                                          <p:spTgt spid="59"/>
                                        </p:tgtEl>
                                      </p:cBhvr>
                                    </p:animEffect>
                                  </p:childTnLst>
                                </p:cTn>
                              </p:par>
                            </p:childTnLst>
                          </p:cTn>
                        </p:par>
                        <p:par>
                          <p:cTn id="66" fill="hold">
                            <p:stCondLst>
                              <p:cond delay="1000"/>
                            </p:stCondLst>
                            <p:childTnLst>
                              <p:par>
                                <p:cTn id="67" presetID="10" presetClass="entr" presetSubtype="0" fill="hold" nodeType="afterEffect">
                                  <p:stCondLst>
                                    <p:cond delay="0"/>
                                  </p:stCondLst>
                                  <p:childTnLst>
                                    <p:set>
                                      <p:cBhvr>
                                        <p:cTn id="68" dur="1" fill="hold">
                                          <p:stCondLst>
                                            <p:cond delay="0"/>
                                          </p:stCondLst>
                                        </p:cTn>
                                        <p:tgtEl>
                                          <p:spTgt spid="56"/>
                                        </p:tgtEl>
                                        <p:attrNameLst>
                                          <p:attrName>style.visibility</p:attrName>
                                        </p:attrNameLst>
                                      </p:cBhvr>
                                      <p:to>
                                        <p:strVal val="visible"/>
                                      </p:to>
                                    </p:set>
                                    <p:animEffect transition="in" filter="fade">
                                      <p:cBhvr>
                                        <p:cTn id="69" dur="500"/>
                                        <p:tgtEl>
                                          <p:spTgt spid="56"/>
                                        </p:tgtEl>
                                      </p:cBhvr>
                                    </p:animEffect>
                                  </p:childTnLst>
                                </p:cTn>
                              </p:par>
                            </p:childTnLst>
                          </p:cTn>
                        </p:par>
                        <p:par>
                          <p:cTn id="70" fill="hold">
                            <p:stCondLst>
                              <p:cond delay="1500"/>
                            </p:stCondLst>
                            <p:childTnLst>
                              <p:par>
                                <p:cTn id="71" presetID="10" presetClass="entr" presetSubtype="0" fill="hold" nodeType="afterEffect">
                                  <p:stCondLst>
                                    <p:cond delay="0"/>
                                  </p:stCondLst>
                                  <p:childTnLst>
                                    <p:set>
                                      <p:cBhvr>
                                        <p:cTn id="72" dur="1" fill="hold">
                                          <p:stCondLst>
                                            <p:cond delay="0"/>
                                          </p:stCondLst>
                                        </p:cTn>
                                        <p:tgtEl>
                                          <p:spTgt spid="58"/>
                                        </p:tgtEl>
                                        <p:attrNameLst>
                                          <p:attrName>style.visibility</p:attrName>
                                        </p:attrNameLst>
                                      </p:cBhvr>
                                      <p:to>
                                        <p:strVal val="visible"/>
                                      </p:to>
                                    </p:set>
                                    <p:animEffect transition="in" filter="fade">
                                      <p:cBhvr>
                                        <p:cTn id="73" dur="500"/>
                                        <p:tgtEl>
                                          <p:spTgt spid="5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
                                            <p:txEl>
                                              <p:pRg st="4" end="4"/>
                                            </p:txEl>
                                          </p:spTgt>
                                        </p:tgtEl>
                                        <p:attrNameLst>
                                          <p:attrName>style.visibility</p:attrName>
                                        </p:attrNameLst>
                                      </p:cBhvr>
                                      <p:to>
                                        <p:strVal val="visible"/>
                                      </p:to>
                                    </p:set>
                                    <p:animEffect transition="in" filter="fade">
                                      <p:cBhvr>
                                        <p:cTn id="78" dur="500"/>
                                        <p:tgtEl>
                                          <p:spTgt spid="3">
                                            <p:txEl>
                                              <p:pRg st="4" end="4"/>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9"/>
                                        </p:tgtEl>
                                        <p:attrNameLst>
                                          <p:attrName>style.visibility</p:attrName>
                                        </p:attrNameLst>
                                      </p:cBhvr>
                                      <p:to>
                                        <p:strVal val="visible"/>
                                      </p:to>
                                    </p:set>
                                    <p:animEffect transition="in" filter="fade">
                                      <p:cBhvr>
                                        <p:cTn id="84" dur="500"/>
                                        <p:tgtEl>
                                          <p:spTgt spid="49"/>
                                        </p:tgtEl>
                                      </p:cBhvr>
                                    </p:animEffect>
                                  </p:childTnLst>
                                </p:cTn>
                              </p:par>
                              <p:par>
                                <p:cTn id="85" presetID="10" presetClass="entr" presetSubtype="0" fill="hold" nodeType="withEffect">
                                  <p:stCondLst>
                                    <p:cond delay="0"/>
                                  </p:stCondLst>
                                  <p:childTnLst>
                                    <p:set>
                                      <p:cBhvr>
                                        <p:cTn id="86" dur="1" fill="hold">
                                          <p:stCondLst>
                                            <p:cond delay="0"/>
                                          </p:stCondLst>
                                        </p:cTn>
                                        <p:tgtEl>
                                          <p:spTgt spid="3">
                                            <p:txEl>
                                              <p:pRg st="5" end="5"/>
                                            </p:txEl>
                                          </p:spTgt>
                                        </p:tgtEl>
                                        <p:attrNameLst>
                                          <p:attrName>style.visibility</p:attrName>
                                        </p:attrNameLst>
                                      </p:cBhvr>
                                      <p:to>
                                        <p:strVal val="visible"/>
                                      </p:to>
                                    </p:set>
                                    <p:animEffect transition="in" filter="fade">
                                      <p:cBhvr>
                                        <p:cTn id="87" dur="500"/>
                                        <p:tgtEl>
                                          <p:spTgt spid="3">
                                            <p:txEl>
                                              <p:pRg st="5" end="5"/>
                                            </p:txEl>
                                          </p:spTgt>
                                        </p:tgtEl>
                                      </p:cBhvr>
                                    </p:animEffect>
                                  </p:childTnLst>
                                </p:cTn>
                              </p:par>
                              <p:par>
                                <p:cTn id="88" presetID="10" presetClass="entr" presetSubtype="0" fill="hold" nodeType="withEffect">
                                  <p:stCondLst>
                                    <p:cond delay="0"/>
                                  </p:stCondLst>
                                  <p:childTnLst>
                                    <p:set>
                                      <p:cBhvr>
                                        <p:cTn id="89" dur="1" fill="hold">
                                          <p:stCondLst>
                                            <p:cond delay="0"/>
                                          </p:stCondLst>
                                        </p:cTn>
                                        <p:tgtEl>
                                          <p:spTgt spid="3">
                                            <p:txEl>
                                              <p:pRg st="6" end="6"/>
                                            </p:txEl>
                                          </p:spTgt>
                                        </p:tgtEl>
                                        <p:attrNameLst>
                                          <p:attrName>style.visibility</p:attrName>
                                        </p:attrNameLst>
                                      </p:cBhvr>
                                      <p:to>
                                        <p:strVal val="visible"/>
                                      </p:to>
                                    </p:set>
                                    <p:animEffect transition="in" filter="fade">
                                      <p:cBhvr>
                                        <p:cTn id="90" dur="500"/>
                                        <p:tgtEl>
                                          <p:spTgt spid="3">
                                            <p:txEl>
                                              <p:pRg st="6" end="6"/>
                                            </p:txEl>
                                          </p:spTgt>
                                        </p:tgtEl>
                                      </p:cBhvr>
                                    </p:animEffect>
                                  </p:childTnLst>
                                </p:cTn>
                              </p:par>
                              <p:par>
                                <p:cTn id="91" presetID="10" presetClass="entr" presetSubtype="0" fill="hold" nodeType="withEffect">
                                  <p:stCondLst>
                                    <p:cond delay="0"/>
                                  </p:stCondLst>
                                  <p:childTnLst>
                                    <p:set>
                                      <p:cBhvr>
                                        <p:cTn id="92" dur="1" fill="hold">
                                          <p:stCondLst>
                                            <p:cond delay="0"/>
                                          </p:stCondLst>
                                        </p:cTn>
                                        <p:tgtEl>
                                          <p:spTgt spid="3">
                                            <p:txEl>
                                              <p:pRg st="7" end="7"/>
                                            </p:txEl>
                                          </p:spTgt>
                                        </p:tgtEl>
                                        <p:attrNameLst>
                                          <p:attrName>style.visibility</p:attrName>
                                        </p:attrNameLst>
                                      </p:cBhvr>
                                      <p:to>
                                        <p:strVal val="visible"/>
                                      </p:to>
                                    </p:set>
                                    <p:animEffect transition="in" filter="fade">
                                      <p:cBhvr>
                                        <p:cTn id="93" dur="500"/>
                                        <p:tgtEl>
                                          <p:spTgt spid="3">
                                            <p:txEl>
                                              <p:pRg st="7" end="7"/>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3">
                                            <p:txEl>
                                              <p:pRg st="8" end="8"/>
                                            </p:txEl>
                                          </p:spTgt>
                                        </p:tgtEl>
                                        <p:attrNameLst>
                                          <p:attrName>style.visibility</p:attrName>
                                        </p:attrNameLst>
                                      </p:cBhvr>
                                      <p:to>
                                        <p:strVal val="visible"/>
                                      </p:to>
                                    </p:set>
                                    <p:animEffect transition="in" filter="fade">
                                      <p:cBhvr>
                                        <p:cTn id="96" dur="500"/>
                                        <p:tgtEl>
                                          <p:spTgt spid="3">
                                            <p:txEl>
                                              <p:pRg st="8" end="8"/>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3">
                                            <p:txEl>
                                              <p:pRg st="9" end="9"/>
                                            </p:txEl>
                                          </p:spTgt>
                                        </p:tgtEl>
                                        <p:attrNameLst>
                                          <p:attrName>style.visibility</p:attrName>
                                        </p:attrNameLst>
                                      </p:cBhvr>
                                      <p:to>
                                        <p:strVal val="visible"/>
                                      </p:to>
                                    </p:set>
                                    <p:animEffect transition="in" filter="fade">
                                      <p:cBhvr>
                                        <p:cTn id="101" dur="500"/>
                                        <p:tgtEl>
                                          <p:spTgt spid="3">
                                            <p:txEl>
                                              <p:pRg st="9" end="9"/>
                                            </p:txEl>
                                          </p:spTgt>
                                        </p:tgtEl>
                                      </p:cBhvr>
                                    </p:animEffect>
                                  </p:childTnLst>
                                </p:cTn>
                              </p:par>
                              <p:par>
                                <p:cTn id="102" presetID="10" presetClass="entr" presetSubtype="0" fill="hold" nodeType="withEffect">
                                  <p:stCondLst>
                                    <p:cond delay="0"/>
                                  </p:stCondLst>
                                  <p:childTnLst>
                                    <p:set>
                                      <p:cBhvr>
                                        <p:cTn id="103" dur="1" fill="hold">
                                          <p:stCondLst>
                                            <p:cond delay="0"/>
                                          </p:stCondLst>
                                        </p:cTn>
                                        <p:tgtEl>
                                          <p:spTgt spid="3">
                                            <p:txEl>
                                              <p:pRg st="10" end="10"/>
                                            </p:txEl>
                                          </p:spTgt>
                                        </p:tgtEl>
                                        <p:attrNameLst>
                                          <p:attrName>style.visibility</p:attrName>
                                        </p:attrNameLst>
                                      </p:cBhvr>
                                      <p:to>
                                        <p:strVal val="visible"/>
                                      </p:to>
                                    </p:set>
                                    <p:animEffect transition="in" filter="fade">
                                      <p:cBhvr>
                                        <p:cTn id="104" dur="500"/>
                                        <p:tgtEl>
                                          <p:spTgt spid="3">
                                            <p:txEl>
                                              <p:pRg st="10" end="10"/>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63"/>
                                        </p:tgtEl>
                                        <p:attrNameLst>
                                          <p:attrName>style.visibility</p:attrName>
                                        </p:attrNameLst>
                                      </p:cBhvr>
                                      <p:to>
                                        <p:strVal val="visible"/>
                                      </p:to>
                                    </p:set>
                                    <p:animEffect transition="in" filter="fade">
                                      <p:cBhvr>
                                        <p:cTn id="109" dur="500"/>
                                        <p:tgtEl>
                                          <p:spTgt spid="6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66"/>
                                        </p:tgtEl>
                                        <p:attrNameLst>
                                          <p:attrName>style.visibility</p:attrName>
                                        </p:attrNameLst>
                                      </p:cBhvr>
                                      <p:to>
                                        <p:strVal val="visible"/>
                                      </p:to>
                                    </p:set>
                                    <p:animEffect transition="in" filter="fade">
                                      <p:cBhvr>
                                        <p:cTn id="112" dur="500"/>
                                        <p:tgtEl>
                                          <p:spTgt spid="6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fade">
                                      <p:cBhvr>
                                        <p:cTn id="117" dur="500"/>
                                        <p:tgtEl>
                                          <p:spTgt spid="64"/>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fade">
                                      <p:cBhvr>
                                        <p:cTn id="12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10" grpId="0" animBg="1"/>
      <p:bldP spid="13" grpId="0" animBg="1"/>
      <p:bldP spid="14" grpId="0" animBg="1"/>
      <p:bldP spid="59" grpId="0"/>
      <p:bldP spid="63" grpId="0" animBg="1"/>
      <p:bldP spid="64" grpId="0" animBg="1"/>
      <p:bldP spid="66" grpId="0"/>
      <p:bldP spid="69" grpId="0"/>
      <p:bldP spid="44" grpId="0"/>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9942" y="-406400"/>
            <a:ext cx="9608457" cy="1450975"/>
          </a:xfrm>
        </p:spPr>
        <p:txBody>
          <a:bodyPr/>
          <a:lstStyle/>
          <a:p>
            <a:r>
              <a:rPr lang="en-US" dirty="0" smtClean="0"/>
              <a:t>Introduction</a:t>
            </a:r>
            <a:endParaRPr lang="en-US" dirty="0"/>
          </a:p>
        </p:txBody>
      </p:sp>
      <p:sp>
        <p:nvSpPr>
          <p:cNvPr id="3" name="Content Placeholder 2"/>
          <p:cNvSpPr>
            <a:spLocks noGrp="1"/>
          </p:cNvSpPr>
          <p:nvPr>
            <p:ph idx="4294967295"/>
          </p:nvPr>
        </p:nvSpPr>
        <p:spPr>
          <a:xfrm>
            <a:off x="566738" y="1168400"/>
            <a:ext cx="11189833" cy="5232400"/>
          </a:xfrm>
        </p:spPr>
        <p:txBody>
          <a:bodyPr>
            <a:normAutofit lnSpcReduction="10000"/>
          </a:bodyPr>
          <a:lstStyle/>
          <a:p>
            <a:pPr algn="just">
              <a:buFont typeface="Wingdings" pitchFamily="2" charset="2"/>
              <a:buChar char="q"/>
            </a:pPr>
            <a:r>
              <a:rPr lang="en-US" altLang="en-US" sz="2400" dirty="0" smtClean="0"/>
              <a:t> </a:t>
            </a:r>
            <a:r>
              <a:rPr lang="en-US" altLang="en-US" sz="2400" dirty="0" smtClean="0"/>
              <a:t>Accessing </a:t>
            </a:r>
            <a:r>
              <a:rPr lang="en-US" altLang="en-US" sz="2400" dirty="0"/>
              <a:t>a item from a linked list takes O(N) time for an </a:t>
            </a:r>
            <a:r>
              <a:rPr lang="en-US" altLang="en-US" sz="2400" dirty="0" smtClean="0"/>
              <a:t>arbitrary  element.</a:t>
            </a:r>
            <a:endParaRPr lang="en-US" altLang="en-US" sz="2400" dirty="0"/>
          </a:p>
          <a:p>
            <a:pPr algn="just">
              <a:buFont typeface="Wingdings" pitchFamily="2" charset="2"/>
              <a:buChar char="q"/>
            </a:pPr>
            <a:r>
              <a:rPr lang="en-US" altLang="en-US" sz="2400" dirty="0" smtClean="0"/>
              <a:t> Binary </a:t>
            </a:r>
            <a:r>
              <a:rPr lang="en-US" altLang="en-US" sz="2400" dirty="0"/>
              <a:t>trees can improve upon this and reduce access to O(log N) time for the average case</a:t>
            </a:r>
          </a:p>
          <a:p>
            <a:pPr algn="just">
              <a:buFont typeface="Wingdings" pitchFamily="2" charset="2"/>
              <a:buChar char="q"/>
            </a:pPr>
            <a:r>
              <a:rPr lang="en-US" altLang="en-US" sz="2400" dirty="0" smtClean="0"/>
              <a:t> Expands </a:t>
            </a:r>
            <a:r>
              <a:rPr lang="en-US" altLang="en-US" sz="2400" dirty="0"/>
              <a:t>on the binary search technique and allows insertions and </a:t>
            </a:r>
            <a:r>
              <a:rPr lang="en-US" altLang="en-US" sz="2400" dirty="0" smtClean="0"/>
              <a:t>deletions</a:t>
            </a:r>
          </a:p>
          <a:p>
            <a:pPr algn="just">
              <a:buFont typeface="Wingdings" pitchFamily="2" charset="2"/>
              <a:buChar char="q"/>
            </a:pPr>
            <a:r>
              <a:rPr lang="en-US" altLang="en-US" sz="2400" dirty="0" smtClean="0"/>
              <a:t> </a:t>
            </a:r>
            <a:r>
              <a:rPr lang="en-US" sz="2400" dirty="0" smtClean="0"/>
              <a:t>Binary </a:t>
            </a:r>
            <a:r>
              <a:rPr lang="en-US" sz="2400" dirty="0"/>
              <a:t>search trees keep their keys in sorted order, so that lookup and other operations can use the principle of binary </a:t>
            </a:r>
            <a:r>
              <a:rPr lang="en-US" sz="2400" dirty="0" smtClean="0"/>
              <a:t>search </a:t>
            </a:r>
            <a:r>
              <a:rPr lang="en-US" sz="2400" dirty="0"/>
              <a:t>when looking for a key in a tree (or a place to insert a new key), they traverse the tree from root to leaf, making comparisons to keys stored in the nodes of the tree and deciding, based on the comparison, to continue searching in the left or right </a:t>
            </a:r>
            <a:r>
              <a:rPr lang="en-US" sz="2400" dirty="0" err="1" smtClean="0"/>
              <a:t>subtrees</a:t>
            </a:r>
            <a:r>
              <a:rPr lang="en-US" sz="2400" dirty="0" smtClean="0"/>
              <a:t>.</a:t>
            </a:r>
          </a:p>
          <a:p>
            <a:pPr algn="just">
              <a:buFont typeface="Wingdings" pitchFamily="2" charset="2"/>
              <a:buChar char="q"/>
            </a:pPr>
            <a:r>
              <a:rPr lang="en-US" altLang="en-US" sz="2400" dirty="0" smtClean="0"/>
              <a:t> </a:t>
            </a:r>
            <a:r>
              <a:rPr lang="en-US" sz="2400" dirty="0" smtClean="0"/>
              <a:t>The </a:t>
            </a:r>
            <a:r>
              <a:rPr lang="en-US" sz="2400" dirty="0"/>
              <a:t>major advantage of binary search trees over other data structures is that the related sorting algorithms and search </a:t>
            </a:r>
            <a:r>
              <a:rPr lang="en-US" sz="2400" dirty="0" smtClean="0"/>
              <a:t>algorithms such </a:t>
            </a:r>
            <a:r>
              <a:rPr lang="en-US" sz="2400" dirty="0"/>
              <a:t>as in-order traversal can be very efficient; they are also easy to code.</a:t>
            </a:r>
          </a:p>
          <a:p>
            <a:pPr algn="just">
              <a:buFont typeface="Wingdings" pitchFamily="2" charset="2"/>
              <a:buChar char="q"/>
            </a:pPr>
            <a:r>
              <a:rPr lang="en-US" altLang="en-US" sz="2400" dirty="0" smtClean="0"/>
              <a:t> </a:t>
            </a:r>
            <a:r>
              <a:rPr lang="en-US" sz="2400" dirty="0" smtClean="0"/>
              <a:t>Sets</a:t>
            </a:r>
            <a:r>
              <a:rPr lang="en-US" sz="2400" dirty="0"/>
              <a:t>, </a:t>
            </a:r>
            <a:r>
              <a:rPr lang="en-US" sz="2400" dirty="0" smtClean="0"/>
              <a:t>multi-sets </a:t>
            </a:r>
            <a:r>
              <a:rPr lang="en-US" sz="2400" dirty="0"/>
              <a:t>and associative </a:t>
            </a:r>
            <a:r>
              <a:rPr lang="en-US" sz="2400" dirty="0" smtClean="0"/>
              <a:t>arrays &amp; </a:t>
            </a:r>
            <a:r>
              <a:rPr lang="en-US" sz="2400" dirty="0" smtClean="0"/>
              <a:t>containers are </a:t>
            </a:r>
            <a:r>
              <a:rPr lang="en-US" sz="2400" dirty="0" smtClean="0"/>
              <a:t>created based on BST.</a:t>
            </a:r>
            <a:endParaRPr lang="en-US" altLang="en-US" sz="2400" dirty="0"/>
          </a:p>
        </p:txBody>
      </p:sp>
    </p:spTree>
    <p:extLst>
      <p:ext uri="{BB962C8B-B14F-4D97-AF65-F5344CB8AC3E}">
        <p14:creationId xmlns:p14="http://schemas.microsoft.com/office/powerpoint/2010/main" val="17648194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25930" y="2686050"/>
            <a:ext cx="10046970" cy="769441"/>
          </a:xfrm>
          <a:prstGeom prst="rect">
            <a:avLst/>
          </a:prstGeom>
        </p:spPr>
        <p:txBody>
          <a:bodyPr wrap="square">
            <a:spAutoFit/>
          </a:bodyPr>
          <a:lstStyle/>
          <a:p>
            <a:pPr defTabSz="457200"/>
            <a:r>
              <a:rPr lang="en-US" sz="4400" b="1" dirty="0">
                <a:solidFill>
                  <a:prstClr val="black"/>
                </a:solidFill>
              </a:rPr>
              <a:t>CREATING A BINARY SEARCH TREE </a:t>
            </a:r>
          </a:p>
        </p:txBody>
      </p:sp>
    </p:spTree>
    <p:extLst>
      <p:ext uri="{BB962C8B-B14F-4D97-AF65-F5344CB8AC3E}">
        <p14:creationId xmlns:p14="http://schemas.microsoft.com/office/powerpoint/2010/main" val="3259593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6439" y="409694"/>
            <a:ext cx="8201991" cy="707886"/>
          </a:xfrm>
          <a:prstGeom prst="rect">
            <a:avLst/>
          </a:prstGeom>
        </p:spPr>
        <p:txBody>
          <a:bodyPr wrap="square">
            <a:spAutoFit/>
          </a:bodyPr>
          <a:lstStyle/>
          <a:p>
            <a:pPr defTabSz="457200"/>
            <a:r>
              <a:rPr lang="en-US" sz="4000" u="sng" dirty="0">
                <a:solidFill>
                  <a:prstClr val="black"/>
                </a:solidFill>
              </a:rPr>
              <a:t>CREATING A BINARY SEARCH TREE </a:t>
            </a:r>
          </a:p>
        </p:txBody>
      </p:sp>
      <p:sp>
        <p:nvSpPr>
          <p:cNvPr id="3" name="Rectangle 2"/>
          <p:cNvSpPr/>
          <p:nvPr/>
        </p:nvSpPr>
        <p:spPr>
          <a:xfrm>
            <a:off x="813212" y="1571651"/>
            <a:ext cx="1350113" cy="400110"/>
          </a:xfrm>
          <a:prstGeom prst="rect">
            <a:avLst/>
          </a:prstGeom>
        </p:spPr>
        <p:txBody>
          <a:bodyPr wrap="none">
            <a:spAutoFit/>
          </a:bodyPr>
          <a:lstStyle/>
          <a:p>
            <a:pPr defTabSz="457200"/>
            <a:r>
              <a:rPr lang="en-US" sz="2000" b="1" u="sng" dirty="0">
                <a:solidFill>
                  <a:prstClr val="black"/>
                </a:solidFill>
              </a:rPr>
              <a:t>KEY FACTS</a:t>
            </a:r>
            <a:r>
              <a:rPr lang="en-US" sz="2000" dirty="0">
                <a:solidFill>
                  <a:prstClr val="black"/>
                </a:solidFill>
              </a:rPr>
              <a:t>:</a:t>
            </a:r>
          </a:p>
        </p:txBody>
      </p:sp>
      <p:sp>
        <p:nvSpPr>
          <p:cNvPr id="4" name="Rectangle 3"/>
          <p:cNvSpPr/>
          <p:nvPr/>
        </p:nvSpPr>
        <p:spPr>
          <a:xfrm>
            <a:off x="1118736" y="2151514"/>
            <a:ext cx="7046696" cy="2215991"/>
          </a:xfrm>
          <a:prstGeom prst="rect">
            <a:avLst/>
          </a:prstGeom>
        </p:spPr>
        <p:txBody>
          <a:bodyPr wrap="square">
            <a:spAutoFit/>
          </a:bodyPr>
          <a:lstStyle/>
          <a:p>
            <a:pPr marL="342900" indent="-342900" defTabSz="457200">
              <a:lnSpc>
                <a:spcPct val="150000"/>
              </a:lnSpc>
              <a:buFont typeface="Wingdings" panose="05000000000000000000" pitchFamily="2" charset="2"/>
              <a:buChar char="Ø"/>
            </a:pPr>
            <a:r>
              <a:rPr lang="en-US" sz="2000" dirty="0">
                <a:solidFill>
                  <a:prstClr val="black"/>
                </a:solidFill>
              </a:rPr>
              <a:t>All smaller elements will be in the left subtree of the root.</a:t>
            </a:r>
          </a:p>
          <a:p>
            <a:pPr marL="342900" indent="-342900" defTabSz="457200">
              <a:lnSpc>
                <a:spcPct val="150000"/>
              </a:lnSpc>
              <a:buFont typeface="Wingdings" panose="05000000000000000000" pitchFamily="2" charset="2"/>
              <a:buChar char="Ø"/>
            </a:pPr>
            <a:r>
              <a:rPr lang="en-US" sz="2000" dirty="0">
                <a:solidFill>
                  <a:prstClr val="black"/>
                </a:solidFill>
              </a:rPr>
              <a:t>All greater elements will be in the right subtree of the root.</a:t>
            </a:r>
          </a:p>
          <a:p>
            <a:pPr marL="342900" indent="-342900" defTabSz="457200">
              <a:lnSpc>
                <a:spcPct val="150000"/>
              </a:lnSpc>
              <a:buFont typeface="Wingdings" panose="05000000000000000000" pitchFamily="2" charset="2"/>
              <a:buChar char="Ø"/>
            </a:pPr>
            <a:r>
              <a:rPr lang="en-US" sz="2000" dirty="0">
                <a:solidFill>
                  <a:prstClr val="black"/>
                </a:solidFill>
              </a:rPr>
              <a:t>No duplication of data.</a:t>
            </a:r>
          </a:p>
          <a:p>
            <a:pPr marL="342900" indent="-342900" defTabSz="457200">
              <a:lnSpc>
                <a:spcPct val="150000"/>
              </a:lnSpc>
              <a:buFont typeface="Wingdings" panose="05000000000000000000" pitchFamily="2" charset="2"/>
              <a:buChar char="Ø"/>
            </a:pPr>
            <a:r>
              <a:rPr lang="en-US" sz="2000" dirty="0">
                <a:solidFill>
                  <a:prstClr val="black"/>
                </a:solidFill>
              </a:rPr>
              <a:t>Quicker insertion</a:t>
            </a:r>
            <a:r>
              <a:rPr lang="en-US" dirty="0">
                <a:solidFill>
                  <a:prstClr val="black"/>
                </a:solidFill>
              </a:rPr>
              <a:t>.</a:t>
            </a:r>
          </a:p>
          <a:p>
            <a:pPr defTabSz="457200"/>
            <a:endParaRPr lang="en-US" dirty="0">
              <a:solidFill>
                <a:prstClr val="black"/>
              </a:solidFill>
            </a:endParaRPr>
          </a:p>
        </p:txBody>
      </p:sp>
    </p:spTree>
    <p:extLst>
      <p:ext uri="{BB962C8B-B14F-4D97-AF65-F5344CB8AC3E}">
        <p14:creationId xmlns:p14="http://schemas.microsoft.com/office/powerpoint/2010/main" val="827942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78646" y="1990585"/>
            <a:ext cx="10556875" cy="4018329"/>
          </a:xfrm>
        </p:spPr>
        <p:txBody>
          <a:bodyPr>
            <a:normAutofit/>
          </a:bodyPr>
          <a:lstStyle/>
          <a:p>
            <a:pPr>
              <a:buFont typeface="Wingdings" panose="05000000000000000000" pitchFamily="2" charset="2"/>
              <a:buChar char="Ø"/>
            </a:pPr>
            <a:r>
              <a:rPr lang="en-US" sz="2000" dirty="0" smtClean="0"/>
              <a:t>Insert 40</a:t>
            </a:r>
          </a:p>
          <a:p>
            <a:pPr>
              <a:buFont typeface="Wingdings" panose="05000000000000000000" pitchFamily="2" charset="2"/>
              <a:buChar char="Ø"/>
            </a:pPr>
            <a:r>
              <a:rPr lang="en-US" sz="2000" dirty="0" smtClean="0"/>
              <a:t>Insert 20</a:t>
            </a:r>
          </a:p>
          <a:p>
            <a:pPr>
              <a:buFont typeface="Wingdings" panose="05000000000000000000" pitchFamily="2" charset="2"/>
              <a:buChar char="Ø"/>
            </a:pPr>
            <a:r>
              <a:rPr lang="en-US" dirty="0"/>
              <a:t>Insert  30</a:t>
            </a:r>
          </a:p>
          <a:p>
            <a:pPr>
              <a:buFont typeface="Wingdings" panose="05000000000000000000" pitchFamily="2" charset="2"/>
              <a:buChar char="Ø"/>
            </a:pPr>
            <a:r>
              <a:rPr lang="en-US" sz="2000" dirty="0" smtClean="0"/>
              <a:t>Insert 60</a:t>
            </a:r>
          </a:p>
          <a:p>
            <a:pPr>
              <a:buFont typeface="Wingdings" panose="05000000000000000000" pitchFamily="2" charset="2"/>
              <a:buChar char="Ø"/>
            </a:pPr>
            <a:r>
              <a:rPr lang="en-US" sz="2000" dirty="0" smtClean="0"/>
              <a:t>Insert 10</a:t>
            </a:r>
          </a:p>
          <a:p>
            <a:pPr>
              <a:buFont typeface="Wingdings" panose="05000000000000000000" pitchFamily="2" charset="2"/>
              <a:buChar char="Ø"/>
            </a:pPr>
            <a:r>
              <a:rPr lang="en-US" dirty="0"/>
              <a:t>Insert 70</a:t>
            </a:r>
          </a:p>
          <a:p>
            <a:pPr>
              <a:buFont typeface="Wingdings" panose="05000000000000000000" pitchFamily="2" charset="2"/>
              <a:buChar char="Ø"/>
            </a:pPr>
            <a:r>
              <a:rPr lang="en-US" sz="2000" dirty="0" smtClean="0"/>
              <a:t>Insert 50</a:t>
            </a:r>
          </a:p>
        </p:txBody>
      </p:sp>
      <p:sp>
        <p:nvSpPr>
          <p:cNvPr id="4" name="TextBox 3"/>
          <p:cNvSpPr txBox="1"/>
          <p:nvPr/>
        </p:nvSpPr>
        <p:spPr>
          <a:xfrm>
            <a:off x="7709316" y="2261667"/>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40</a:t>
            </a:r>
          </a:p>
        </p:txBody>
      </p:sp>
      <p:sp>
        <p:nvSpPr>
          <p:cNvPr id="5" name="TextBox 4"/>
          <p:cNvSpPr txBox="1"/>
          <p:nvPr/>
        </p:nvSpPr>
        <p:spPr>
          <a:xfrm>
            <a:off x="6912090" y="3136878"/>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20</a:t>
            </a:r>
          </a:p>
        </p:txBody>
      </p:sp>
      <p:cxnSp>
        <p:nvCxnSpPr>
          <p:cNvPr id="7" name="Straight Connector 6"/>
          <p:cNvCxnSpPr/>
          <p:nvPr/>
        </p:nvCxnSpPr>
        <p:spPr>
          <a:xfrm flipH="1">
            <a:off x="7209466" y="2784887"/>
            <a:ext cx="469501" cy="351991"/>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485816" y="3136878"/>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60</a:t>
            </a:r>
          </a:p>
        </p:txBody>
      </p:sp>
      <p:cxnSp>
        <p:nvCxnSpPr>
          <p:cNvPr id="9" name="Straight Connector 8"/>
          <p:cNvCxnSpPr/>
          <p:nvPr/>
        </p:nvCxnSpPr>
        <p:spPr>
          <a:xfrm>
            <a:off x="8340692" y="2783066"/>
            <a:ext cx="517629" cy="375025"/>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250870" y="4012443"/>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10</a:t>
            </a:r>
          </a:p>
        </p:txBody>
      </p:sp>
      <p:sp>
        <p:nvSpPr>
          <p:cNvPr id="16" name="TextBox 15"/>
          <p:cNvSpPr txBox="1"/>
          <p:nvPr/>
        </p:nvSpPr>
        <p:spPr>
          <a:xfrm>
            <a:off x="7381591" y="4011736"/>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30</a:t>
            </a:r>
          </a:p>
        </p:txBody>
      </p:sp>
      <p:cxnSp>
        <p:nvCxnSpPr>
          <p:cNvPr id="22" name="Straight Connector 21"/>
          <p:cNvCxnSpPr/>
          <p:nvPr/>
        </p:nvCxnSpPr>
        <p:spPr>
          <a:xfrm flipH="1">
            <a:off x="6442589" y="3660098"/>
            <a:ext cx="469501" cy="3519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381591" y="3783209"/>
            <a:ext cx="304299" cy="228527"/>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8157677" y="4011736"/>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50</a:t>
            </a:r>
          </a:p>
        </p:txBody>
      </p:sp>
      <p:sp>
        <p:nvSpPr>
          <p:cNvPr id="26" name="TextBox 25"/>
          <p:cNvSpPr txBox="1"/>
          <p:nvPr/>
        </p:nvSpPr>
        <p:spPr>
          <a:xfrm>
            <a:off x="9170674" y="4011736"/>
            <a:ext cx="652743" cy="64633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457200"/>
            <a:r>
              <a:rPr lang="en-US" sz="3600" dirty="0">
                <a:solidFill>
                  <a:srgbClr val="0070C0"/>
                </a:solidFill>
              </a:rPr>
              <a:t>70</a:t>
            </a:r>
          </a:p>
        </p:txBody>
      </p:sp>
      <p:cxnSp>
        <p:nvCxnSpPr>
          <p:cNvPr id="27" name="Straight Connector 26"/>
          <p:cNvCxnSpPr/>
          <p:nvPr/>
        </p:nvCxnSpPr>
        <p:spPr>
          <a:xfrm flipH="1">
            <a:off x="8212825" y="3783209"/>
            <a:ext cx="255734" cy="2285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099582" y="3771703"/>
            <a:ext cx="397464" cy="228527"/>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a:stretch>
            <a:fillRect/>
          </a:stretch>
        </p:blipFill>
        <p:spPr>
          <a:xfrm>
            <a:off x="1760550" y="231915"/>
            <a:ext cx="7736495" cy="1066892"/>
          </a:xfrm>
          <a:prstGeom prst="rect">
            <a:avLst/>
          </a:prstGeom>
        </p:spPr>
      </p:pic>
      <p:pic>
        <p:nvPicPr>
          <p:cNvPr id="12" name="Picture 11"/>
          <p:cNvPicPr>
            <a:picLocks noChangeAspect="1"/>
          </p:cNvPicPr>
          <p:nvPr/>
        </p:nvPicPr>
        <p:blipFill>
          <a:blip r:embed="rId3"/>
          <a:stretch>
            <a:fillRect/>
          </a:stretch>
        </p:blipFill>
        <p:spPr>
          <a:xfrm>
            <a:off x="1266350" y="1093258"/>
            <a:ext cx="3750239" cy="703458"/>
          </a:xfrm>
          <a:prstGeom prst="rect">
            <a:avLst/>
          </a:prstGeom>
        </p:spPr>
      </p:pic>
    </p:spTree>
    <p:extLst>
      <p:ext uri="{BB962C8B-B14F-4D97-AF65-F5344CB8AC3E}">
        <p14:creationId xmlns:p14="http://schemas.microsoft.com/office/powerpoint/2010/main" val="86503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500"/>
                                        <p:tgtEl>
                                          <p:spTgt spid="3">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par>
                                <p:cTn id="52" presetID="10" presetClass="entr" presetSubtype="0" fill="hold" nodeType="with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fade">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fade">
                                      <p:cBhvr>
                                        <p:cTn id="59" dur="500"/>
                                        <p:tgtEl>
                                          <p:spTgt spid="3">
                                            <p:txEl>
                                              <p:pRg st="4" end="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par>
                                <p:cTn id="65" presetID="10" presetClass="entr" presetSubtype="0" fill="hold" nodeType="withEffect">
                                  <p:stCondLst>
                                    <p:cond delay="0"/>
                                  </p:stCondLst>
                                  <p:childTnLst>
                                    <p:set>
                                      <p:cBhvr>
                                        <p:cTn id="66" dur="1" fill="hold">
                                          <p:stCondLst>
                                            <p:cond delay="0"/>
                                          </p:stCondLst>
                                        </p:cTn>
                                        <p:tgtEl>
                                          <p:spTgt spid="22"/>
                                        </p:tgtEl>
                                        <p:attrNameLst>
                                          <p:attrName>style.visibility</p:attrName>
                                        </p:attrNameLst>
                                      </p:cBhvr>
                                      <p:to>
                                        <p:strVal val="visible"/>
                                      </p:to>
                                    </p:set>
                                    <p:animEffect transition="in" filter="fade">
                                      <p:cBhvr>
                                        <p:cTn id="67" dur="500"/>
                                        <p:tgtEl>
                                          <p:spTgt spid="2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animEffect transition="in" filter="fade">
                                      <p:cBhvr>
                                        <p:cTn id="72" dur="500"/>
                                        <p:tgtEl>
                                          <p:spTgt spid="3">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fade">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animEffect transition="in" filter="fade">
                                      <p:cBhvr>
                                        <p:cTn id="85" dur="500"/>
                                        <p:tgtEl>
                                          <p:spTgt spid="3">
                                            <p:txEl>
                                              <p:pRg st="6" end="6"/>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fade">
                                      <p:cBhvr>
                                        <p:cTn id="90" dur="500"/>
                                        <p:tgtEl>
                                          <p:spTgt spid="25"/>
                                        </p:tgtEl>
                                      </p:cBhvr>
                                    </p:animEffect>
                                  </p:childTnLst>
                                </p:cTn>
                              </p:par>
                              <p:par>
                                <p:cTn id="91" presetID="10" presetClass="entr" presetSubtype="0" fill="hold" nodeType="withEffect">
                                  <p:stCondLst>
                                    <p:cond delay="0"/>
                                  </p:stCondLst>
                                  <p:childTnLst>
                                    <p:set>
                                      <p:cBhvr>
                                        <p:cTn id="92" dur="1" fill="hold">
                                          <p:stCondLst>
                                            <p:cond delay="0"/>
                                          </p:stCondLst>
                                        </p:cTn>
                                        <p:tgtEl>
                                          <p:spTgt spid="27"/>
                                        </p:tgtEl>
                                        <p:attrNameLst>
                                          <p:attrName>style.visibility</p:attrName>
                                        </p:attrNameLst>
                                      </p:cBhvr>
                                      <p:to>
                                        <p:strVal val="visible"/>
                                      </p:to>
                                    </p:set>
                                    <p:animEffect transition="in" filter="fade">
                                      <p:cBhvr>
                                        <p:cTn id="9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15" grpId="0" animBg="1"/>
      <p:bldP spid="16" grpId="0" animBg="1"/>
      <p:bldP spid="25" grpId="0" animBg="1"/>
      <p:bldP spid="26" grpId="0" animBg="1"/>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323</TotalTime>
  <Words>1551</Words>
  <Application>Microsoft Office PowerPoint</Application>
  <PresentationFormat>Custom</PresentationFormat>
  <Paragraphs>333</Paragraphs>
  <Slides>45</Slides>
  <Notes>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48" baseType="lpstr">
      <vt:lpstr>Retrospect</vt:lpstr>
      <vt:lpstr>Bitmap Image</vt:lpstr>
      <vt:lpstr>Paintbrush Picture</vt:lpstr>
      <vt:lpstr>PowerPoint Presentation</vt:lpstr>
      <vt:lpstr>Date:14.05.2017</vt:lpstr>
      <vt:lpstr>   Introduction...</vt:lpstr>
      <vt:lpstr> Introduction :</vt:lpstr>
      <vt:lpstr>Introduction :</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Finding a node in a Binary Search Tree  </vt:lpstr>
      <vt:lpstr>Find in  BST :</vt:lpstr>
      <vt:lpstr>PowerPoint Presentation</vt:lpstr>
      <vt:lpstr>Search in BST :</vt:lpstr>
      <vt:lpstr>Search in BST :</vt:lpstr>
      <vt:lpstr>PowerPoint Presentation</vt:lpstr>
      <vt:lpstr>Deleting a Node :</vt:lpstr>
      <vt:lpstr>Deleting a Node :</vt:lpstr>
      <vt:lpstr>Deleting a Node :</vt:lpstr>
      <vt:lpstr>PowerPoint Presentation</vt:lpstr>
      <vt:lpstr>PowerPoint Presentation</vt:lpstr>
      <vt:lpstr>PowerPoint Presentation</vt:lpstr>
      <vt:lpstr>Case 2:</vt:lpstr>
      <vt:lpstr>Case 2</vt:lpstr>
      <vt:lpstr>Case 2</vt:lpstr>
      <vt:lpstr>Case 3</vt:lpstr>
      <vt:lpstr>Case 2</vt:lpstr>
      <vt:lpstr>Case 3</vt:lpstr>
      <vt:lpstr>     In Order Traverse</vt:lpstr>
      <vt:lpstr>Case 3:</vt:lpstr>
      <vt:lpstr>Case 3:</vt:lpstr>
      <vt:lpstr>In order traversing:</vt:lpstr>
      <vt:lpstr>Case 3:</vt:lpstr>
      <vt:lpstr>Case 3</vt:lpstr>
      <vt:lpstr>PowerPoint Presentation</vt:lpstr>
      <vt:lpstr>COMPLEXITY OF BINARY SEARCH TREE </vt:lpstr>
      <vt:lpstr>Complexity in </vt:lpstr>
      <vt:lpstr>Searching</vt:lpstr>
      <vt:lpstr>Now , we can understand it easily by a chart</vt:lpstr>
      <vt:lpstr>Complexity :</vt:lpstr>
      <vt:lpstr>PowerPoint Presentation</vt:lpstr>
      <vt:lpstr>The End...</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Tareq Joy</dc:creator>
  <cp:lastModifiedBy>INDRONIL</cp:lastModifiedBy>
  <cp:revision>37</cp:revision>
  <dcterms:created xsi:type="dcterms:W3CDTF">2017-05-12T09:04:47Z</dcterms:created>
  <dcterms:modified xsi:type="dcterms:W3CDTF">2019-02-21T20:16:14Z</dcterms:modified>
</cp:coreProperties>
</file>