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3" r:id="rId4"/>
    <p:sldId id="286" r:id="rId5"/>
    <p:sldId id="274" r:id="rId6"/>
    <p:sldId id="277" r:id="rId7"/>
    <p:sldId id="275" r:id="rId8"/>
    <p:sldId id="278" r:id="rId9"/>
    <p:sldId id="279" r:id="rId10"/>
    <p:sldId id="280" r:id="rId11"/>
    <p:sldId id="281" r:id="rId12"/>
    <p:sldId id="282" r:id="rId13"/>
    <p:sldId id="283" r:id="rId14"/>
    <p:sldId id="284" r:id="rId15"/>
    <p:sldId id="285"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3A944345-1B39-4D81-BB91-04869D943434}">
          <p14:sldIdLst>
            <p14:sldId id="256"/>
            <p14:sldId id="258"/>
            <p14:sldId id="273"/>
            <p14:sldId id="286"/>
            <p14:sldId id="274"/>
            <p14:sldId id="277"/>
            <p14:sldId id="275"/>
            <p14:sldId id="278"/>
            <p14:sldId id="279"/>
            <p14:sldId id="280"/>
            <p14:sldId id="281"/>
            <p14:sldId id="282"/>
            <p14:sldId id="283"/>
            <p14:sldId id="284"/>
            <p14:sldId id="285"/>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471" autoAdjust="0"/>
    <p:restoredTop sz="94660"/>
  </p:normalViewPr>
  <p:slideViewPr>
    <p:cSldViewPr snapToGrid="0">
      <p:cViewPr varScale="1">
        <p:scale>
          <a:sx n="91" d="100"/>
          <a:sy n="91" d="100"/>
        </p:scale>
        <p:origin x="-282"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EF815-90D6-4CCE-94B0-55C0F4AD2334}"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US"/>
        </a:p>
      </dgm:t>
    </dgm:pt>
    <dgm:pt modelId="{69625E0E-64CD-488C-93C0-BE3D3006C1A1}">
      <dgm:prSet phldrT="[Text]" custT="1"/>
      <dgm:spPr/>
      <dgm:t>
        <a:bodyPr/>
        <a:lstStyle/>
        <a:p>
          <a:r>
            <a:rPr lang="en-US" sz="3200" dirty="0" smtClean="0"/>
            <a:t>Definition</a:t>
          </a:r>
          <a:endParaRPr lang="en-US" sz="3200" dirty="0"/>
        </a:p>
      </dgm:t>
    </dgm:pt>
    <dgm:pt modelId="{F9C9AA10-ECD1-4E9F-BEDA-D9E6BC8F3342}" type="parTrans" cxnId="{5FF69FD1-B110-4F3B-A275-44AFB45EAAD4}">
      <dgm:prSet/>
      <dgm:spPr/>
      <dgm:t>
        <a:bodyPr/>
        <a:lstStyle/>
        <a:p>
          <a:endParaRPr lang="en-US"/>
        </a:p>
      </dgm:t>
    </dgm:pt>
    <dgm:pt modelId="{1EBA6D47-3A6B-48B4-8B3D-C800D1E1CF76}" type="sibTrans" cxnId="{5FF69FD1-B110-4F3B-A275-44AFB45EAAD4}">
      <dgm:prSet/>
      <dgm:spPr/>
      <dgm:t>
        <a:bodyPr/>
        <a:lstStyle/>
        <a:p>
          <a:endParaRPr lang="en-US"/>
        </a:p>
      </dgm:t>
    </dgm:pt>
    <dgm:pt modelId="{EF23E5FC-BC9E-4270-BD5C-52799EAC8890}">
      <dgm:prSet phldrT="[Text]" custT="1"/>
      <dgm:spPr/>
      <dgm:t>
        <a:bodyPr/>
        <a:lstStyle/>
        <a:p>
          <a:r>
            <a:rPr lang="en-US" sz="2000" b="0" i="0" dirty="0" smtClean="0"/>
            <a:t>A model that allows a class to play one or more roles at the same time. A role - as defined by Francis </a:t>
          </a:r>
          <a:r>
            <a:rPr lang="en-US" sz="2000" b="0" i="0" dirty="0" err="1" smtClean="0"/>
            <a:t>Mossé</a:t>
          </a:r>
          <a:r>
            <a:rPr lang="en-US" sz="2000" b="0" i="0" dirty="0" smtClean="0"/>
            <a:t> in </a:t>
          </a:r>
          <a:r>
            <a:rPr lang="en-US" sz="2000" b="0" i="0" dirty="0" smtClean="0"/>
            <a:t>Modeling </a:t>
          </a:r>
          <a:r>
            <a:rPr lang="en-US" sz="2000" b="0" i="0" dirty="0" smtClean="0"/>
            <a:t>Roles - is a concept of a purpose that a class could have in a certain context.</a:t>
          </a:r>
          <a:endParaRPr lang="en-US" sz="2000" dirty="0"/>
        </a:p>
      </dgm:t>
    </dgm:pt>
    <dgm:pt modelId="{A2F7DC6F-A508-460B-897F-D25FBC08CB3E}" type="parTrans" cxnId="{DFF2A671-3E10-4933-B866-75D62A25B564}">
      <dgm:prSet/>
      <dgm:spPr/>
      <dgm:t>
        <a:bodyPr/>
        <a:lstStyle/>
        <a:p>
          <a:endParaRPr lang="en-US"/>
        </a:p>
      </dgm:t>
    </dgm:pt>
    <dgm:pt modelId="{E95A9A5D-9190-4AA6-8219-130489CF4F8F}" type="sibTrans" cxnId="{DFF2A671-3E10-4933-B866-75D62A25B564}">
      <dgm:prSet/>
      <dgm:spPr/>
      <dgm:t>
        <a:bodyPr/>
        <a:lstStyle/>
        <a:p>
          <a:endParaRPr lang="en-US"/>
        </a:p>
      </dgm:t>
    </dgm:pt>
    <dgm:pt modelId="{08E202F5-58AF-43C5-9C84-635D2D75C058}">
      <dgm:prSet phldrT="[Text]" custT="1"/>
      <dgm:spPr/>
      <dgm:t>
        <a:bodyPr/>
        <a:lstStyle/>
        <a:p>
          <a:r>
            <a:rPr lang="en-US" sz="3200" dirty="0" smtClean="0"/>
            <a:t>Types</a:t>
          </a:r>
        </a:p>
        <a:p>
          <a:endParaRPr lang="en-US" sz="2000" dirty="0"/>
        </a:p>
      </dgm:t>
    </dgm:pt>
    <dgm:pt modelId="{BF237FFE-9528-438B-8FA3-10C93711C12A}" type="parTrans" cxnId="{968B6BF0-8044-4624-AD68-C0E92B2C42E9}">
      <dgm:prSet/>
      <dgm:spPr/>
      <dgm:t>
        <a:bodyPr/>
        <a:lstStyle/>
        <a:p>
          <a:endParaRPr lang="en-US"/>
        </a:p>
      </dgm:t>
    </dgm:pt>
    <dgm:pt modelId="{D8C88D20-1004-4CC3-8212-0BDFEC11A93F}" type="sibTrans" cxnId="{968B6BF0-8044-4624-AD68-C0E92B2C42E9}">
      <dgm:prSet/>
      <dgm:spPr/>
      <dgm:t>
        <a:bodyPr/>
        <a:lstStyle/>
        <a:p>
          <a:endParaRPr lang="en-US"/>
        </a:p>
      </dgm:t>
    </dgm:pt>
    <dgm:pt modelId="{7E80FC4B-B2CB-478E-8469-EE684B5D7F79}">
      <dgm:prSet phldrT="[Text]" custT="1"/>
      <dgm:spPr/>
      <dgm:t>
        <a:bodyPr/>
        <a:lstStyle/>
        <a:p>
          <a:r>
            <a:rPr lang="en-US" sz="2000" dirty="0" smtClean="0"/>
            <a:t>Regarding to problems player role model are of 5 types:</a:t>
          </a:r>
          <a:endParaRPr lang="en-US" sz="2000" dirty="0"/>
        </a:p>
      </dgm:t>
    </dgm:pt>
    <dgm:pt modelId="{51888594-723C-4565-91AC-584F4EF68FE9}" type="parTrans" cxnId="{0495BD07-BDCF-4273-A0CC-E6AE265459CA}">
      <dgm:prSet/>
      <dgm:spPr/>
      <dgm:t>
        <a:bodyPr/>
        <a:lstStyle/>
        <a:p>
          <a:endParaRPr lang="en-US"/>
        </a:p>
      </dgm:t>
    </dgm:pt>
    <dgm:pt modelId="{69326283-7CF5-4F20-8C9E-37A1892703A2}" type="sibTrans" cxnId="{0495BD07-BDCF-4273-A0CC-E6AE265459CA}">
      <dgm:prSet/>
      <dgm:spPr/>
      <dgm:t>
        <a:bodyPr/>
        <a:lstStyle/>
        <a:p>
          <a:endParaRPr lang="en-US"/>
        </a:p>
      </dgm:t>
    </dgm:pt>
    <dgm:pt modelId="{99F8B754-64FA-4437-9AB5-A05E1E687771}">
      <dgm:prSet phldrT="[Text]" custT="1"/>
      <dgm:spPr/>
      <dgm:t>
        <a:bodyPr/>
        <a:lstStyle/>
        <a:p>
          <a:r>
            <a:rPr lang="en-US" sz="2000" dirty="0" smtClean="0"/>
            <a:t>Inheritance  role </a:t>
          </a:r>
          <a:endParaRPr lang="en-US" sz="2000" dirty="0"/>
        </a:p>
      </dgm:t>
    </dgm:pt>
    <dgm:pt modelId="{953DDEB2-6B89-42EB-A7D7-D4EFF188953E}" type="parTrans" cxnId="{C3C1FA80-D552-438D-95DB-C7B7F1A96FB7}">
      <dgm:prSet/>
      <dgm:spPr/>
      <dgm:t>
        <a:bodyPr/>
        <a:lstStyle/>
        <a:p>
          <a:endParaRPr lang="en-US"/>
        </a:p>
      </dgm:t>
    </dgm:pt>
    <dgm:pt modelId="{3C50D207-DDBC-4158-8C96-8181DE9F9171}" type="sibTrans" cxnId="{C3C1FA80-D552-438D-95DB-C7B7F1A96FB7}">
      <dgm:prSet/>
      <dgm:spPr/>
      <dgm:t>
        <a:bodyPr/>
        <a:lstStyle/>
        <a:p>
          <a:endParaRPr lang="en-US"/>
        </a:p>
      </dgm:t>
    </dgm:pt>
    <dgm:pt modelId="{AE924D43-9431-44AF-BE73-E1B175F037F8}">
      <dgm:prSet phldrT="[Text]" custT="1"/>
      <dgm:spPr/>
      <dgm:t>
        <a:bodyPr/>
        <a:lstStyle/>
        <a:p>
          <a:r>
            <a:rPr lang="en-US" sz="2000" dirty="0" smtClean="0"/>
            <a:t>Association roles</a:t>
          </a:r>
          <a:endParaRPr lang="en-US" sz="2000" dirty="0"/>
        </a:p>
      </dgm:t>
    </dgm:pt>
    <dgm:pt modelId="{9EA069C6-1995-4513-B213-5D2F76C1FD1D}" type="parTrans" cxnId="{7EB981A5-E768-4416-83D7-D055201E4BB2}">
      <dgm:prSet/>
      <dgm:spPr/>
      <dgm:t>
        <a:bodyPr/>
        <a:lstStyle/>
        <a:p>
          <a:endParaRPr lang="en-US"/>
        </a:p>
      </dgm:t>
    </dgm:pt>
    <dgm:pt modelId="{D5EB1A2C-ED6D-463C-B742-BAF57C3769CF}" type="sibTrans" cxnId="{7EB981A5-E768-4416-83D7-D055201E4BB2}">
      <dgm:prSet/>
      <dgm:spPr/>
      <dgm:t>
        <a:bodyPr/>
        <a:lstStyle/>
        <a:p>
          <a:endParaRPr lang="en-US"/>
        </a:p>
      </dgm:t>
    </dgm:pt>
    <dgm:pt modelId="{7C7C51AB-EB18-4E2F-BEF9-B1BE845D9DB9}">
      <dgm:prSet phldrT="[Text]" custT="1"/>
      <dgm:spPr/>
      <dgm:t>
        <a:bodyPr/>
        <a:lstStyle/>
        <a:p>
          <a:r>
            <a:rPr lang="en-US" sz="2000" dirty="0" smtClean="0"/>
            <a:t>Role classes</a:t>
          </a:r>
          <a:endParaRPr lang="en-US" sz="2000" dirty="0"/>
        </a:p>
      </dgm:t>
    </dgm:pt>
    <dgm:pt modelId="{E469D668-6656-4DD1-86F2-A51C2C8E0102}" type="parTrans" cxnId="{928408D6-B2C0-48A5-B2C0-8C52A808DA71}">
      <dgm:prSet/>
      <dgm:spPr/>
      <dgm:t>
        <a:bodyPr/>
        <a:lstStyle/>
        <a:p>
          <a:endParaRPr lang="en-US"/>
        </a:p>
      </dgm:t>
    </dgm:pt>
    <dgm:pt modelId="{1670B5CF-4BBC-448F-A3E0-EF47B742448C}" type="sibTrans" cxnId="{928408D6-B2C0-48A5-B2C0-8C52A808DA71}">
      <dgm:prSet/>
      <dgm:spPr/>
      <dgm:t>
        <a:bodyPr/>
        <a:lstStyle/>
        <a:p>
          <a:endParaRPr lang="en-US"/>
        </a:p>
      </dgm:t>
    </dgm:pt>
    <dgm:pt modelId="{8C5224BB-B816-44C2-A004-4C5E54446F98}">
      <dgm:prSet phldrT="[Text]" custT="1"/>
      <dgm:spPr/>
      <dgm:t>
        <a:bodyPr/>
        <a:lstStyle/>
        <a:p>
          <a:r>
            <a:rPr lang="en-US" sz="2000" dirty="0" smtClean="0"/>
            <a:t>Generalized </a:t>
          </a:r>
          <a:r>
            <a:rPr lang="en-US" sz="2000" dirty="0" smtClean="0"/>
            <a:t>player role classes</a:t>
          </a:r>
          <a:endParaRPr lang="en-US" sz="2000" dirty="0"/>
        </a:p>
      </dgm:t>
    </dgm:pt>
    <dgm:pt modelId="{0B5C7B8E-6005-4F1C-87A1-ADA2C7492967}" type="parTrans" cxnId="{979F934B-9B7D-4DEC-8F93-E6A0BDF94FAE}">
      <dgm:prSet/>
      <dgm:spPr/>
      <dgm:t>
        <a:bodyPr/>
        <a:lstStyle/>
        <a:p>
          <a:endParaRPr lang="en-US"/>
        </a:p>
      </dgm:t>
    </dgm:pt>
    <dgm:pt modelId="{42FE443D-5B6D-470D-A443-D6868AB80012}" type="sibTrans" cxnId="{979F934B-9B7D-4DEC-8F93-E6A0BDF94FAE}">
      <dgm:prSet/>
      <dgm:spPr/>
      <dgm:t>
        <a:bodyPr/>
        <a:lstStyle/>
        <a:p>
          <a:endParaRPr lang="en-US"/>
        </a:p>
      </dgm:t>
    </dgm:pt>
    <dgm:pt modelId="{A31CBA3B-5127-42B3-9764-223D07441754}">
      <dgm:prSet phldrT="[Text]"/>
      <dgm:spPr/>
      <dgm:t>
        <a:bodyPr/>
        <a:lstStyle/>
        <a:p>
          <a:endParaRPr lang="en-US" sz="1800" dirty="0"/>
        </a:p>
      </dgm:t>
    </dgm:pt>
    <dgm:pt modelId="{48CE38AD-0D07-49C4-ACAD-D7DE9162E191}" type="parTrans" cxnId="{C1BFB91E-9D41-4191-B7BE-78D7D5EC6E54}">
      <dgm:prSet/>
      <dgm:spPr/>
      <dgm:t>
        <a:bodyPr/>
        <a:lstStyle/>
        <a:p>
          <a:endParaRPr lang="en-US"/>
        </a:p>
      </dgm:t>
    </dgm:pt>
    <dgm:pt modelId="{4BD934FA-1DFE-4660-8803-85C0DC161C9C}" type="sibTrans" cxnId="{C1BFB91E-9D41-4191-B7BE-78D7D5EC6E54}">
      <dgm:prSet/>
      <dgm:spPr/>
      <dgm:t>
        <a:bodyPr/>
        <a:lstStyle/>
        <a:p>
          <a:endParaRPr lang="en-US"/>
        </a:p>
      </dgm:t>
    </dgm:pt>
    <dgm:pt modelId="{880EAC8E-4CA8-41D5-9C38-6C08C501AC39}">
      <dgm:prSet phldrT="[Text]" custT="1"/>
      <dgm:spPr/>
      <dgm:t>
        <a:bodyPr/>
        <a:lstStyle/>
        <a:p>
          <a:r>
            <a:rPr lang="en-US" sz="2000" dirty="0" smtClean="0"/>
            <a:t>Association class roles</a:t>
          </a:r>
          <a:endParaRPr lang="en-US" sz="2000" dirty="0"/>
        </a:p>
      </dgm:t>
    </dgm:pt>
    <dgm:pt modelId="{B1512FBE-04BF-47F0-B56D-39A703AF3069}" type="parTrans" cxnId="{A4EA5CC8-EF5C-4D3E-9626-70EB47FC7EB0}">
      <dgm:prSet/>
      <dgm:spPr/>
      <dgm:t>
        <a:bodyPr/>
        <a:lstStyle/>
        <a:p>
          <a:endParaRPr lang="en-US"/>
        </a:p>
      </dgm:t>
    </dgm:pt>
    <dgm:pt modelId="{FC07D75E-5E8E-4659-8E31-5A0239FF0FBF}" type="sibTrans" cxnId="{A4EA5CC8-EF5C-4D3E-9626-70EB47FC7EB0}">
      <dgm:prSet/>
      <dgm:spPr/>
      <dgm:t>
        <a:bodyPr/>
        <a:lstStyle/>
        <a:p>
          <a:endParaRPr lang="en-US"/>
        </a:p>
      </dgm:t>
    </dgm:pt>
    <dgm:pt modelId="{780A3FF1-5278-4D4D-B4E2-2F04459B4724}" type="pres">
      <dgm:prSet presAssocID="{973EF815-90D6-4CCE-94B0-55C0F4AD2334}" presName="Name0" presStyleCnt="0">
        <dgm:presLayoutVars>
          <dgm:dir/>
          <dgm:animLvl val="lvl"/>
          <dgm:resizeHandles val="exact"/>
        </dgm:presLayoutVars>
      </dgm:prSet>
      <dgm:spPr/>
      <dgm:t>
        <a:bodyPr/>
        <a:lstStyle/>
        <a:p>
          <a:endParaRPr lang="en-US"/>
        </a:p>
      </dgm:t>
    </dgm:pt>
    <dgm:pt modelId="{F463ED7F-4760-497F-9A09-1C9E5A289FFF}" type="pres">
      <dgm:prSet presAssocID="{69625E0E-64CD-488C-93C0-BE3D3006C1A1}" presName="linNode" presStyleCnt="0"/>
      <dgm:spPr/>
    </dgm:pt>
    <dgm:pt modelId="{AC039083-E02B-4E37-AFFC-67B4DB2E84DE}" type="pres">
      <dgm:prSet presAssocID="{69625E0E-64CD-488C-93C0-BE3D3006C1A1}" presName="parTx" presStyleLbl="revTx" presStyleIdx="0" presStyleCnt="2">
        <dgm:presLayoutVars>
          <dgm:chMax val="1"/>
          <dgm:bulletEnabled val="1"/>
        </dgm:presLayoutVars>
      </dgm:prSet>
      <dgm:spPr/>
      <dgm:t>
        <a:bodyPr/>
        <a:lstStyle/>
        <a:p>
          <a:endParaRPr lang="en-US"/>
        </a:p>
      </dgm:t>
    </dgm:pt>
    <dgm:pt modelId="{8431F64C-16D2-4D17-A8A6-233FCC4333FB}" type="pres">
      <dgm:prSet presAssocID="{69625E0E-64CD-488C-93C0-BE3D3006C1A1}" presName="bracket" presStyleLbl="parChTrans1D1" presStyleIdx="0" presStyleCnt="2"/>
      <dgm:spPr/>
    </dgm:pt>
    <dgm:pt modelId="{EB35AA61-DB8B-4FCA-9360-09F7F2D8ED05}" type="pres">
      <dgm:prSet presAssocID="{69625E0E-64CD-488C-93C0-BE3D3006C1A1}" presName="spH" presStyleCnt="0"/>
      <dgm:spPr/>
    </dgm:pt>
    <dgm:pt modelId="{F8FB2AEB-7869-45BE-BA52-0E1BB6F7C8F3}" type="pres">
      <dgm:prSet presAssocID="{69625E0E-64CD-488C-93C0-BE3D3006C1A1}" presName="desTx" presStyleLbl="node1" presStyleIdx="0" presStyleCnt="2">
        <dgm:presLayoutVars>
          <dgm:bulletEnabled val="1"/>
        </dgm:presLayoutVars>
      </dgm:prSet>
      <dgm:spPr/>
      <dgm:t>
        <a:bodyPr/>
        <a:lstStyle/>
        <a:p>
          <a:endParaRPr lang="en-US"/>
        </a:p>
      </dgm:t>
    </dgm:pt>
    <dgm:pt modelId="{E4529306-3474-4BC5-9661-EDCE0C4B6EF9}" type="pres">
      <dgm:prSet presAssocID="{1EBA6D47-3A6B-48B4-8B3D-C800D1E1CF76}" presName="spV" presStyleCnt="0"/>
      <dgm:spPr/>
    </dgm:pt>
    <dgm:pt modelId="{395D15FA-C39A-429C-97EC-D91DBEF8AAB0}" type="pres">
      <dgm:prSet presAssocID="{08E202F5-58AF-43C5-9C84-635D2D75C058}" presName="linNode" presStyleCnt="0"/>
      <dgm:spPr/>
    </dgm:pt>
    <dgm:pt modelId="{DCEF1881-1123-4AA7-86F4-2171910BF3B0}" type="pres">
      <dgm:prSet presAssocID="{08E202F5-58AF-43C5-9C84-635D2D75C058}" presName="parTx" presStyleLbl="revTx" presStyleIdx="1" presStyleCnt="2">
        <dgm:presLayoutVars>
          <dgm:chMax val="1"/>
          <dgm:bulletEnabled val="1"/>
        </dgm:presLayoutVars>
      </dgm:prSet>
      <dgm:spPr/>
      <dgm:t>
        <a:bodyPr/>
        <a:lstStyle/>
        <a:p>
          <a:endParaRPr lang="en-US"/>
        </a:p>
      </dgm:t>
    </dgm:pt>
    <dgm:pt modelId="{D14A37EB-E769-48C6-9C69-B7C85D87BE25}" type="pres">
      <dgm:prSet presAssocID="{08E202F5-58AF-43C5-9C84-635D2D75C058}" presName="bracket" presStyleLbl="parChTrans1D1" presStyleIdx="1" presStyleCnt="2"/>
      <dgm:spPr/>
    </dgm:pt>
    <dgm:pt modelId="{D0FCED51-39E0-434E-9356-1F0851032705}" type="pres">
      <dgm:prSet presAssocID="{08E202F5-58AF-43C5-9C84-635D2D75C058}" presName="spH" presStyleCnt="0"/>
      <dgm:spPr/>
    </dgm:pt>
    <dgm:pt modelId="{5C48C334-F2C9-46B0-8A76-BF59DD0FB1A6}" type="pres">
      <dgm:prSet presAssocID="{08E202F5-58AF-43C5-9C84-635D2D75C058}" presName="desTx" presStyleLbl="node1" presStyleIdx="1" presStyleCnt="2">
        <dgm:presLayoutVars>
          <dgm:bulletEnabled val="1"/>
        </dgm:presLayoutVars>
      </dgm:prSet>
      <dgm:spPr/>
      <dgm:t>
        <a:bodyPr/>
        <a:lstStyle/>
        <a:p>
          <a:endParaRPr lang="en-US"/>
        </a:p>
      </dgm:t>
    </dgm:pt>
  </dgm:ptLst>
  <dgm:cxnLst>
    <dgm:cxn modelId="{C1BFB91E-9D41-4191-B7BE-78D7D5EC6E54}" srcId="{08E202F5-58AF-43C5-9C84-635D2D75C058}" destId="{A31CBA3B-5127-42B3-9764-223D07441754}" srcOrd="6" destOrd="0" parTransId="{48CE38AD-0D07-49C4-ACAD-D7DE9162E191}" sibTransId="{4BD934FA-1DFE-4660-8803-85C0DC161C9C}"/>
    <dgm:cxn modelId="{A4EA5CC8-EF5C-4D3E-9626-70EB47FC7EB0}" srcId="{08E202F5-58AF-43C5-9C84-635D2D75C058}" destId="{880EAC8E-4CA8-41D5-9C38-6C08C501AC39}" srcOrd="5" destOrd="0" parTransId="{B1512FBE-04BF-47F0-B56D-39A703AF3069}" sibTransId="{FC07D75E-5E8E-4659-8E31-5A0239FF0FBF}"/>
    <dgm:cxn modelId="{AAF19A62-CB40-42D4-B764-778D4F8BE54A}" type="presOf" srcId="{69625E0E-64CD-488C-93C0-BE3D3006C1A1}" destId="{AC039083-E02B-4E37-AFFC-67B4DB2E84DE}" srcOrd="0" destOrd="0" presId="urn:diagrams.loki3.com/BracketList+Icon"/>
    <dgm:cxn modelId="{928408D6-B2C0-48A5-B2C0-8C52A808DA71}" srcId="{08E202F5-58AF-43C5-9C84-635D2D75C058}" destId="{7C7C51AB-EB18-4E2F-BEF9-B1BE845D9DB9}" srcOrd="3" destOrd="0" parTransId="{E469D668-6656-4DD1-86F2-A51C2C8E0102}" sibTransId="{1670B5CF-4BBC-448F-A3E0-EF47B742448C}"/>
    <dgm:cxn modelId="{0495BD07-BDCF-4273-A0CC-E6AE265459CA}" srcId="{08E202F5-58AF-43C5-9C84-635D2D75C058}" destId="{7E80FC4B-B2CB-478E-8469-EE684B5D7F79}" srcOrd="0" destOrd="0" parTransId="{51888594-723C-4565-91AC-584F4EF68FE9}" sibTransId="{69326283-7CF5-4F20-8C9E-37A1892703A2}"/>
    <dgm:cxn modelId="{979F934B-9B7D-4DEC-8F93-E6A0BDF94FAE}" srcId="{08E202F5-58AF-43C5-9C84-635D2D75C058}" destId="{8C5224BB-B816-44C2-A004-4C5E54446F98}" srcOrd="4" destOrd="0" parTransId="{0B5C7B8E-6005-4F1C-87A1-ADA2C7492967}" sibTransId="{42FE443D-5B6D-470D-A443-D6868AB80012}"/>
    <dgm:cxn modelId="{873378D1-12CA-44E4-BC09-E75E58F7230D}" type="presOf" srcId="{7E80FC4B-B2CB-478E-8469-EE684B5D7F79}" destId="{5C48C334-F2C9-46B0-8A76-BF59DD0FB1A6}" srcOrd="0" destOrd="0" presId="urn:diagrams.loki3.com/BracketList+Icon"/>
    <dgm:cxn modelId="{CBF7E714-4C55-4546-B4CE-9C8B1F7B2751}" type="presOf" srcId="{7C7C51AB-EB18-4E2F-BEF9-B1BE845D9DB9}" destId="{5C48C334-F2C9-46B0-8A76-BF59DD0FB1A6}" srcOrd="0" destOrd="3" presId="urn:diagrams.loki3.com/BracketList+Icon"/>
    <dgm:cxn modelId="{DFF2A671-3E10-4933-B866-75D62A25B564}" srcId="{69625E0E-64CD-488C-93C0-BE3D3006C1A1}" destId="{EF23E5FC-BC9E-4270-BD5C-52799EAC8890}" srcOrd="0" destOrd="0" parTransId="{A2F7DC6F-A508-460B-897F-D25FBC08CB3E}" sibTransId="{E95A9A5D-9190-4AA6-8219-130489CF4F8F}"/>
    <dgm:cxn modelId="{968B6BF0-8044-4624-AD68-C0E92B2C42E9}" srcId="{973EF815-90D6-4CCE-94B0-55C0F4AD2334}" destId="{08E202F5-58AF-43C5-9C84-635D2D75C058}" srcOrd="1" destOrd="0" parTransId="{BF237FFE-9528-438B-8FA3-10C93711C12A}" sibTransId="{D8C88D20-1004-4CC3-8212-0BDFEC11A93F}"/>
    <dgm:cxn modelId="{D581D8F9-ECB2-4B07-AA17-B47C435F840C}" type="presOf" srcId="{EF23E5FC-BC9E-4270-BD5C-52799EAC8890}" destId="{F8FB2AEB-7869-45BE-BA52-0E1BB6F7C8F3}" srcOrd="0" destOrd="0" presId="urn:diagrams.loki3.com/BracketList+Icon"/>
    <dgm:cxn modelId="{B9973EC9-A500-4F05-BAA0-E9A3ACFFAC65}" type="presOf" srcId="{8C5224BB-B816-44C2-A004-4C5E54446F98}" destId="{5C48C334-F2C9-46B0-8A76-BF59DD0FB1A6}" srcOrd="0" destOrd="4" presId="urn:diagrams.loki3.com/BracketList+Icon"/>
    <dgm:cxn modelId="{415FF0F4-3C0E-4594-8DD7-002455AAF600}" type="presOf" srcId="{99F8B754-64FA-4437-9AB5-A05E1E687771}" destId="{5C48C334-F2C9-46B0-8A76-BF59DD0FB1A6}" srcOrd="0" destOrd="1" presId="urn:diagrams.loki3.com/BracketList+Icon"/>
    <dgm:cxn modelId="{C8576B5B-AFCE-4BF0-B0FF-350D90982A45}" type="presOf" srcId="{AE924D43-9431-44AF-BE73-E1B175F037F8}" destId="{5C48C334-F2C9-46B0-8A76-BF59DD0FB1A6}" srcOrd="0" destOrd="2" presId="urn:diagrams.loki3.com/BracketList+Icon"/>
    <dgm:cxn modelId="{42235244-A288-4FD0-9D8D-8DBE8B3DD5E2}" type="presOf" srcId="{08E202F5-58AF-43C5-9C84-635D2D75C058}" destId="{DCEF1881-1123-4AA7-86F4-2171910BF3B0}" srcOrd="0" destOrd="0" presId="urn:diagrams.loki3.com/BracketList+Icon"/>
    <dgm:cxn modelId="{E612F06C-C5C4-434B-A1BF-4033CBD66C9A}" type="presOf" srcId="{973EF815-90D6-4CCE-94B0-55C0F4AD2334}" destId="{780A3FF1-5278-4D4D-B4E2-2F04459B4724}" srcOrd="0" destOrd="0" presId="urn:diagrams.loki3.com/BracketList+Icon"/>
    <dgm:cxn modelId="{7EB981A5-E768-4416-83D7-D055201E4BB2}" srcId="{08E202F5-58AF-43C5-9C84-635D2D75C058}" destId="{AE924D43-9431-44AF-BE73-E1B175F037F8}" srcOrd="2" destOrd="0" parTransId="{9EA069C6-1995-4513-B213-5D2F76C1FD1D}" sibTransId="{D5EB1A2C-ED6D-463C-B742-BAF57C3769CF}"/>
    <dgm:cxn modelId="{FB7AB67C-85A3-496B-BB51-BC7020D85BC9}" type="presOf" srcId="{A31CBA3B-5127-42B3-9764-223D07441754}" destId="{5C48C334-F2C9-46B0-8A76-BF59DD0FB1A6}" srcOrd="0" destOrd="6" presId="urn:diagrams.loki3.com/BracketList+Icon"/>
    <dgm:cxn modelId="{C3C1FA80-D552-438D-95DB-C7B7F1A96FB7}" srcId="{08E202F5-58AF-43C5-9C84-635D2D75C058}" destId="{99F8B754-64FA-4437-9AB5-A05E1E687771}" srcOrd="1" destOrd="0" parTransId="{953DDEB2-6B89-42EB-A7D7-D4EFF188953E}" sibTransId="{3C50D207-DDBC-4158-8C96-8181DE9F9171}"/>
    <dgm:cxn modelId="{52CF3DFE-D94D-4B0D-B65F-6C4AEB7E3162}" type="presOf" srcId="{880EAC8E-4CA8-41D5-9C38-6C08C501AC39}" destId="{5C48C334-F2C9-46B0-8A76-BF59DD0FB1A6}" srcOrd="0" destOrd="5" presId="urn:diagrams.loki3.com/BracketList+Icon"/>
    <dgm:cxn modelId="{5FF69FD1-B110-4F3B-A275-44AFB45EAAD4}" srcId="{973EF815-90D6-4CCE-94B0-55C0F4AD2334}" destId="{69625E0E-64CD-488C-93C0-BE3D3006C1A1}" srcOrd="0" destOrd="0" parTransId="{F9C9AA10-ECD1-4E9F-BEDA-D9E6BC8F3342}" sibTransId="{1EBA6D47-3A6B-48B4-8B3D-C800D1E1CF76}"/>
    <dgm:cxn modelId="{078DABEE-4FE1-49FD-BAE2-003012E87600}" type="presParOf" srcId="{780A3FF1-5278-4D4D-B4E2-2F04459B4724}" destId="{F463ED7F-4760-497F-9A09-1C9E5A289FFF}" srcOrd="0" destOrd="0" presId="urn:diagrams.loki3.com/BracketList+Icon"/>
    <dgm:cxn modelId="{1331AED4-A60A-4C64-ABEB-62B445CF440F}" type="presParOf" srcId="{F463ED7F-4760-497F-9A09-1C9E5A289FFF}" destId="{AC039083-E02B-4E37-AFFC-67B4DB2E84DE}" srcOrd="0" destOrd="0" presId="urn:diagrams.loki3.com/BracketList+Icon"/>
    <dgm:cxn modelId="{A4E4CCFC-9F87-4F82-98C7-B093D31B3381}" type="presParOf" srcId="{F463ED7F-4760-497F-9A09-1C9E5A289FFF}" destId="{8431F64C-16D2-4D17-A8A6-233FCC4333FB}" srcOrd="1" destOrd="0" presId="urn:diagrams.loki3.com/BracketList+Icon"/>
    <dgm:cxn modelId="{7B482456-ECDB-402C-95A1-2B432EB26A56}" type="presParOf" srcId="{F463ED7F-4760-497F-9A09-1C9E5A289FFF}" destId="{EB35AA61-DB8B-4FCA-9360-09F7F2D8ED05}" srcOrd="2" destOrd="0" presId="urn:diagrams.loki3.com/BracketList+Icon"/>
    <dgm:cxn modelId="{B8ABCD12-55C4-40AF-A0E1-43186E6FAD0F}" type="presParOf" srcId="{F463ED7F-4760-497F-9A09-1C9E5A289FFF}" destId="{F8FB2AEB-7869-45BE-BA52-0E1BB6F7C8F3}" srcOrd="3" destOrd="0" presId="urn:diagrams.loki3.com/BracketList+Icon"/>
    <dgm:cxn modelId="{76AB31F3-A20E-4B5F-B2BF-D18BEB20CD2C}" type="presParOf" srcId="{780A3FF1-5278-4D4D-B4E2-2F04459B4724}" destId="{E4529306-3474-4BC5-9661-EDCE0C4B6EF9}" srcOrd="1" destOrd="0" presId="urn:diagrams.loki3.com/BracketList+Icon"/>
    <dgm:cxn modelId="{735725B4-E871-48C8-962E-49B947568695}" type="presParOf" srcId="{780A3FF1-5278-4D4D-B4E2-2F04459B4724}" destId="{395D15FA-C39A-429C-97EC-D91DBEF8AAB0}" srcOrd="2" destOrd="0" presId="urn:diagrams.loki3.com/BracketList+Icon"/>
    <dgm:cxn modelId="{84DE6313-DF7A-44AB-BA07-4C0AFE7B64A6}" type="presParOf" srcId="{395D15FA-C39A-429C-97EC-D91DBEF8AAB0}" destId="{DCEF1881-1123-4AA7-86F4-2171910BF3B0}" srcOrd="0" destOrd="0" presId="urn:diagrams.loki3.com/BracketList+Icon"/>
    <dgm:cxn modelId="{A7EFCA7D-FC46-48CA-A811-2EFF6F41570A}" type="presParOf" srcId="{395D15FA-C39A-429C-97EC-D91DBEF8AAB0}" destId="{D14A37EB-E769-48C6-9C69-B7C85D87BE25}" srcOrd="1" destOrd="0" presId="urn:diagrams.loki3.com/BracketList+Icon"/>
    <dgm:cxn modelId="{353E2AA4-420D-4608-B8F5-E5247B9540A9}" type="presParOf" srcId="{395D15FA-C39A-429C-97EC-D91DBEF8AAB0}" destId="{D0FCED51-39E0-434E-9356-1F0851032705}" srcOrd="2" destOrd="0" presId="urn:diagrams.loki3.com/BracketList+Icon"/>
    <dgm:cxn modelId="{B0990B11-C786-48FA-9BB3-3A70A3820A13}" type="presParOf" srcId="{395D15FA-C39A-429C-97EC-D91DBEF8AAB0}" destId="{5C48C334-F2C9-46B0-8A76-BF59DD0FB1A6}" srcOrd="3" destOrd="0" presId="urn:diagrams.loki3.com/BracketList+Icon"/>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039083-E02B-4E37-AFFC-67B4DB2E84DE}">
      <dsp:nvSpPr>
        <dsp:cNvPr id="0" name=""/>
        <dsp:cNvSpPr/>
      </dsp:nvSpPr>
      <dsp:spPr>
        <a:xfrm>
          <a:off x="0" y="4806"/>
          <a:ext cx="2757487"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lvl="0" algn="r" defTabSz="1422400">
            <a:lnSpc>
              <a:spcPct val="90000"/>
            </a:lnSpc>
            <a:spcBef>
              <a:spcPct val="0"/>
            </a:spcBef>
            <a:spcAft>
              <a:spcPct val="35000"/>
            </a:spcAft>
          </a:pPr>
          <a:r>
            <a:rPr lang="en-US" sz="3200" kern="1200" dirty="0" smtClean="0"/>
            <a:t>Definition</a:t>
          </a:r>
          <a:endParaRPr lang="en-US" sz="3200" kern="1200" dirty="0"/>
        </a:p>
      </dsp:txBody>
      <dsp:txXfrm>
        <a:off x="0" y="4806"/>
        <a:ext cx="2757487" cy="1188000"/>
      </dsp:txXfrm>
    </dsp:sp>
    <dsp:sp modelId="{8431F64C-16D2-4D17-A8A6-233FCC4333FB}">
      <dsp:nvSpPr>
        <dsp:cNvPr id="0" name=""/>
        <dsp:cNvSpPr/>
      </dsp:nvSpPr>
      <dsp:spPr>
        <a:xfrm>
          <a:off x="2757487" y="4806"/>
          <a:ext cx="551497" cy="1188000"/>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B2AEB-7869-45BE-BA52-0E1BB6F7C8F3}">
      <dsp:nvSpPr>
        <dsp:cNvPr id="0" name=""/>
        <dsp:cNvSpPr/>
      </dsp:nvSpPr>
      <dsp:spPr>
        <a:xfrm>
          <a:off x="3529583" y="4806"/>
          <a:ext cx="7500366" cy="1188000"/>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smtClean="0"/>
            <a:t>A model that allows a class to play one or more roles at the same time. A role - as defined by Francis </a:t>
          </a:r>
          <a:r>
            <a:rPr lang="en-US" sz="2000" b="0" i="0" kern="1200" dirty="0" err="1" smtClean="0"/>
            <a:t>Mossé</a:t>
          </a:r>
          <a:r>
            <a:rPr lang="en-US" sz="2000" b="0" i="0" kern="1200" dirty="0" smtClean="0"/>
            <a:t> in </a:t>
          </a:r>
          <a:r>
            <a:rPr lang="en-US" sz="2000" b="0" i="0" kern="1200" dirty="0" err="1" smtClean="0"/>
            <a:t>Modelling</a:t>
          </a:r>
          <a:r>
            <a:rPr lang="en-US" sz="2000" b="0" i="0" kern="1200" dirty="0" smtClean="0"/>
            <a:t> Roles - is a concept of a purpose that a class could have in a certain context.</a:t>
          </a:r>
          <a:endParaRPr lang="en-US" sz="2000" kern="1200" dirty="0"/>
        </a:p>
      </dsp:txBody>
      <dsp:txXfrm>
        <a:off x="3529583" y="4806"/>
        <a:ext cx="7500366" cy="1188000"/>
      </dsp:txXfrm>
    </dsp:sp>
    <dsp:sp modelId="{DCEF1881-1123-4AA7-86F4-2171910BF3B0}">
      <dsp:nvSpPr>
        <dsp:cNvPr id="0" name=""/>
        <dsp:cNvSpPr/>
      </dsp:nvSpPr>
      <dsp:spPr>
        <a:xfrm>
          <a:off x="0" y="1947119"/>
          <a:ext cx="2757487"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lvl="0" algn="r" defTabSz="1422400">
            <a:lnSpc>
              <a:spcPct val="90000"/>
            </a:lnSpc>
            <a:spcBef>
              <a:spcPct val="0"/>
            </a:spcBef>
            <a:spcAft>
              <a:spcPct val="35000"/>
            </a:spcAft>
          </a:pPr>
          <a:r>
            <a:rPr lang="en-US" sz="3200" kern="1200" dirty="0" smtClean="0"/>
            <a:t>Types</a:t>
          </a:r>
        </a:p>
        <a:p>
          <a:pPr lvl="0" algn="r" defTabSz="1422400">
            <a:lnSpc>
              <a:spcPct val="90000"/>
            </a:lnSpc>
            <a:spcBef>
              <a:spcPct val="0"/>
            </a:spcBef>
            <a:spcAft>
              <a:spcPct val="35000"/>
            </a:spcAft>
          </a:pPr>
          <a:endParaRPr lang="en-US" sz="2000" kern="1200" dirty="0"/>
        </a:p>
      </dsp:txBody>
      <dsp:txXfrm>
        <a:off x="0" y="1947119"/>
        <a:ext cx="2757487" cy="1188000"/>
      </dsp:txXfrm>
    </dsp:sp>
    <dsp:sp modelId="{D14A37EB-E769-48C6-9C69-B7C85D87BE25}">
      <dsp:nvSpPr>
        <dsp:cNvPr id="0" name=""/>
        <dsp:cNvSpPr/>
      </dsp:nvSpPr>
      <dsp:spPr>
        <a:xfrm>
          <a:off x="2757487" y="1408806"/>
          <a:ext cx="551497" cy="2264625"/>
        </a:xfrm>
        <a:prstGeom prst="leftBrace">
          <a:avLst>
            <a:gd name="adj1" fmla="val 35000"/>
            <a:gd name="adj2" fmla="val 50000"/>
          </a:avLst>
        </a:pr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48C334-F2C9-46B0-8A76-BF59DD0FB1A6}">
      <dsp:nvSpPr>
        <dsp:cNvPr id="0" name=""/>
        <dsp:cNvSpPr/>
      </dsp:nvSpPr>
      <dsp:spPr>
        <a:xfrm>
          <a:off x="3529583" y="1408806"/>
          <a:ext cx="7500366" cy="226462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Regarding to problems player role model are of 5 types:</a:t>
          </a:r>
          <a:endParaRPr lang="en-US" sz="2000" kern="1200" dirty="0"/>
        </a:p>
        <a:p>
          <a:pPr marL="228600" lvl="1" indent="-228600" algn="l" defTabSz="889000">
            <a:lnSpc>
              <a:spcPct val="90000"/>
            </a:lnSpc>
            <a:spcBef>
              <a:spcPct val="0"/>
            </a:spcBef>
            <a:spcAft>
              <a:spcPct val="15000"/>
            </a:spcAft>
            <a:buChar char="••"/>
          </a:pPr>
          <a:r>
            <a:rPr lang="en-US" sz="2000" kern="1200" dirty="0" smtClean="0"/>
            <a:t>Inheritance  role </a:t>
          </a:r>
          <a:endParaRPr lang="en-US" sz="2000" kern="1200" dirty="0"/>
        </a:p>
        <a:p>
          <a:pPr marL="228600" lvl="1" indent="-228600" algn="l" defTabSz="889000">
            <a:lnSpc>
              <a:spcPct val="90000"/>
            </a:lnSpc>
            <a:spcBef>
              <a:spcPct val="0"/>
            </a:spcBef>
            <a:spcAft>
              <a:spcPct val="15000"/>
            </a:spcAft>
            <a:buChar char="••"/>
          </a:pPr>
          <a:r>
            <a:rPr lang="en-US" sz="2000" kern="1200" dirty="0" smtClean="0"/>
            <a:t>Association roles</a:t>
          </a:r>
          <a:endParaRPr lang="en-US" sz="2000" kern="1200" dirty="0"/>
        </a:p>
        <a:p>
          <a:pPr marL="228600" lvl="1" indent="-228600" algn="l" defTabSz="889000">
            <a:lnSpc>
              <a:spcPct val="90000"/>
            </a:lnSpc>
            <a:spcBef>
              <a:spcPct val="0"/>
            </a:spcBef>
            <a:spcAft>
              <a:spcPct val="15000"/>
            </a:spcAft>
            <a:buChar char="••"/>
          </a:pPr>
          <a:r>
            <a:rPr lang="en-US" sz="2000" kern="1200" dirty="0" smtClean="0"/>
            <a:t>Role classes</a:t>
          </a:r>
          <a:endParaRPr lang="en-US" sz="2000" kern="1200" dirty="0"/>
        </a:p>
        <a:p>
          <a:pPr marL="228600" lvl="1" indent="-228600" algn="l" defTabSz="889000">
            <a:lnSpc>
              <a:spcPct val="90000"/>
            </a:lnSpc>
            <a:spcBef>
              <a:spcPct val="0"/>
            </a:spcBef>
            <a:spcAft>
              <a:spcPct val="15000"/>
            </a:spcAft>
            <a:buChar char="••"/>
          </a:pPr>
          <a:r>
            <a:rPr lang="en-US" sz="2000" kern="1200" dirty="0" err="1" smtClean="0"/>
            <a:t>Generialised</a:t>
          </a:r>
          <a:r>
            <a:rPr lang="en-US" sz="2000" kern="1200" dirty="0" smtClean="0"/>
            <a:t> player role classes</a:t>
          </a:r>
          <a:endParaRPr lang="en-US" sz="2000" kern="1200" dirty="0"/>
        </a:p>
        <a:p>
          <a:pPr marL="228600" lvl="1" indent="-228600" algn="l" defTabSz="889000">
            <a:lnSpc>
              <a:spcPct val="90000"/>
            </a:lnSpc>
            <a:spcBef>
              <a:spcPct val="0"/>
            </a:spcBef>
            <a:spcAft>
              <a:spcPct val="15000"/>
            </a:spcAft>
            <a:buChar char="••"/>
          </a:pPr>
          <a:r>
            <a:rPr lang="en-US" sz="2000" kern="1200" dirty="0" smtClean="0"/>
            <a:t>Association class roles</a:t>
          </a:r>
          <a:endParaRPr lang="en-US" sz="2000" kern="1200" dirty="0"/>
        </a:p>
        <a:p>
          <a:pPr marL="171450" lvl="1" indent="-171450" algn="l" defTabSz="800100">
            <a:lnSpc>
              <a:spcPct val="90000"/>
            </a:lnSpc>
            <a:spcBef>
              <a:spcPct val="0"/>
            </a:spcBef>
            <a:spcAft>
              <a:spcPct val="15000"/>
            </a:spcAft>
            <a:buChar char="••"/>
          </a:pPr>
          <a:endParaRPr lang="en-US" sz="1800" kern="1200" dirty="0"/>
        </a:p>
      </dsp:txBody>
      <dsp:txXfrm>
        <a:off x="3529583" y="1408806"/>
        <a:ext cx="7500366" cy="2264625"/>
      </dsp:txXfrm>
    </dsp:sp>
  </dsp:spTree>
</dsp:drawing>
</file>

<file path=ppt/diagrams/layout1.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4/18/2018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4/18/2018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4/18/2018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4/18/2018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4/18/2018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coop_(2006_film)" TargetMode="External"/><Relationship Id="rId2" Type="http://schemas.openxmlformats.org/officeDocument/2006/relationships/hyperlink" Target="https://en.wikipedia.org/wiki/Scenarist" TargetMode="External"/><Relationship Id="rId1" Type="http://schemas.openxmlformats.org/officeDocument/2006/relationships/slideLayout" Target="../slideLayouts/slideLayout2.xml"/><Relationship Id="rId5" Type="http://schemas.openxmlformats.org/officeDocument/2006/relationships/hyperlink" Target="https://en.wikipedia.org/w/index.php?title=Sid_Waterman&amp;action=edit&amp;redlink=1" TargetMode="External"/><Relationship Id="rId4" Type="http://schemas.openxmlformats.org/officeDocument/2006/relationships/hyperlink" Target="https://en.wikipedia.org/wiki/Woody_Alle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Computer_science" TargetMode="External"/><Relationship Id="rId2" Type="http://schemas.openxmlformats.org/officeDocument/2006/relationships/hyperlink" Target="https://en.wikipedia.org/wiki/Camerama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Republic" TargetMode="External"/><Relationship Id="rId3" Type="http://schemas.openxmlformats.org/officeDocument/2006/relationships/hyperlink" Target="https://en.wikipedia.org/wiki/Cinematography" TargetMode="External"/><Relationship Id="rId7" Type="http://schemas.openxmlformats.org/officeDocument/2006/relationships/hyperlink" Target="https://en.wikipedia.org/wiki/Play_writer" TargetMode="External"/><Relationship Id="rId2" Type="http://schemas.openxmlformats.org/officeDocument/2006/relationships/hyperlink" Target="https://en.wikipedia.org/wiki/Software_analysis_pattern" TargetMode="External"/><Relationship Id="rId1" Type="http://schemas.openxmlformats.org/officeDocument/2006/relationships/slideLayout" Target="../slideLayouts/slideLayout2.xml"/><Relationship Id="rId6" Type="http://schemas.openxmlformats.org/officeDocument/2006/relationships/hyperlink" Target="https://en.wikipedia.org/wiki/Actors" TargetMode="External"/><Relationship Id="rId5" Type="http://schemas.openxmlformats.org/officeDocument/2006/relationships/hyperlink" Target="https://en.wikipedia.org/wiki/Film_Producer" TargetMode="External"/><Relationship Id="rId4" Type="http://schemas.openxmlformats.org/officeDocument/2006/relationships/hyperlink" Target="https://en.wikipedia.org/wiki/Film_director" TargetMode="External"/><Relationship Id="rId9" Type="http://schemas.openxmlformats.org/officeDocument/2006/relationships/hyperlink" Target="https://en.wikipedia.org/wiki/President"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Business_proce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680796"/>
            <a:ext cx="10993549" cy="1032389"/>
          </a:xfrm>
        </p:spPr>
        <p:txBody>
          <a:bodyPr>
            <a:noAutofit/>
          </a:bodyPr>
          <a:lstStyle/>
          <a:p>
            <a:r>
              <a:rPr lang="en-US" sz="3500" dirty="0" smtClean="0"/>
              <a:t>Player role </a:t>
            </a:r>
            <a:br>
              <a:rPr lang="en-US" sz="3500" dirty="0" smtClean="0"/>
            </a:br>
            <a:r>
              <a:rPr lang="en-US" sz="3500" dirty="0" smtClean="0"/>
              <a:t>design pattern</a:t>
            </a:r>
            <a:endParaRPr lang="en-US" sz="3500" dirty="0"/>
          </a:p>
        </p:txBody>
      </p:sp>
      <p:sp>
        <p:nvSpPr>
          <p:cNvPr id="3" name="Subtitle 2"/>
          <p:cNvSpPr>
            <a:spLocks noGrp="1"/>
          </p:cNvSpPr>
          <p:nvPr>
            <p:ph type="subTitle" idx="1"/>
          </p:nvPr>
        </p:nvSpPr>
        <p:spPr>
          <a:xfrm>
            <a:off x="581194" y="1713186"/>
            <a:ext cx="10993546" cy="1372581"/>
          </a:xfrm>
        </p:spPr>
        <p:txBody>
          <a:bodyPr>
            <a:normAutofit fontScale="92500" lnSpcReduction="20000"/>
          </a:bodyPr>
          <a:lstStyle/>
          <a:p>
            <a:r>
              <a:rPr lang="en-US" dirty="0" smtClean="0"/>
              <a:t>Presented by :</a:t>
            </a:r>
          </a:p>
          <a:p>
            <a:r>
              <a:rPr lang="en-US" dirty="0" smtClean="0"/>
              <a:t>                                </a:t>
            </a:r>
            <a:r>
              <a:rPr lang="en-US" sz="2000" dirty="0" smtClean="0"/>
              <a:t>1507104 --- Md</a:t>
            </a:r>
            <a:r>
              <a:rPr lang="en-US" sz="2000" dirty="0" smtClean="0"/>
              <a:t>. </a:t>
            </a:r>
            <a:r>
              <a:rPr lang="en-US" sz="2000" dirty="0" err="1" smtClean="0"/>
              <a:t>Mubashshir</a:t>
            </a:r>
            <a:r>
              <a:rPr lang="en-US" sz="2000" dirty="0" smtClean="0"/>
              <a:t> </a:t>
            </a:r>
            <a:r>
              <a:rPr lang="en-US" sz="2000" dirty="0" err="1" smtClean="0"/>
              <a:t>hosain</a:t>
            </a:r>
            <a:endParaRPr lang="en-US" sz="2000" dirty="0" smtClean="0"/>
          </a:p>
          <a:p>
            <a:r>
              <a:rPr lang="en-US" sz="2000" dirty="0" smtClean="0"/>
              <a:t>                         </a:t>
            </a:r>
            <a:r>
              <a:rPr lang="en-US" sz="2000" dirty="0" smtClean="0"/>
              <a:t>1507105 --- </a:t>
            </a:r>
            <a:r>
              <a:rPr lang="en-US" sz="2000" dirty="0" err="1" smtClean="0"/>
              <a:t>indronil</a:t>
            </a:r>
            <a:r>
              <a:rPr lang="en-US" sz="2000" dirty="0" smtClean="0"/>
              <a:t> </a:t>
            </a:r>
            <a:r>
              <a:rPr lang="en-US" sz="2000" dirty="0" err="1" smtClean="0"/>
              <a:t>bhattacharjee</a:t>
            </a:r>
            <a:endParaRPr lang="en-US" sz="2000" dirty="0" smtClean="0"/>
          </a:p>
          <a:p>
            <a:r>
              <a:rPr lang="en-US" sz="2000" dirty="0" smtClean="0"/>
              <a:t>                         </a:t>
            </a:r>
            <a:r>
              <a:rPr lang="en-US" sz="2000" dirty="0" smtClean="0"/>
              <a:t>1507116 --- amrita </a:t>
            </a:r>
            <a:r>
              <a:rPr lang="en-US" sz="2000" dirty="0" err="1" smtClean="0"/>
              <a:t>biswas</a:t>
            </a:r>
            <a:endParaRPr lang="en-US" sz="2000" dirty="0"/>
          </a:p>
        </p:txBody>
      </p:sp>
    </p:spTree>
    <p:extLst>
      <p:ext uri="{BB962C8B-B14F-4D97-AF65-F5344CB8AC3E}">
        <p14:creationId xmlns:p14="http://schemas.microsoft.com/office/powerpoint/2010/main" xmlns="" val="25615301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3600" dirty="0"/>
              <a:t>Then you </a:t>
            </a:r>
            <a:r>
              <a:rPr lang="en-US" sz="3600" dirty="0" smtClean="0"/>
              <a:t>realize </a:t>
            </a:r>
            <a:r>
              <a:rPr lang="en-US" sz="3600" dirty="0"/>
              <a:t>that as a contract holder, the Person has specific attributes. The </a:t>
            </a:r>
            <a:r>
              <a:rPr lang="en-US" sz="3600" i="1" dirty="0"/>
              <a:t>holder UML role</a:t>
            </a:r>
            <a:r>
              <a:rPr lang="en-US" sz="3600" dirty="0"/>
              <a:t> becomes a dedicated class </a:t>
            </a:r>
            <a:r>
              <a:rPr lang="en-US" sz="3600" i="1" dirty="0" err="1"/>
              <a:t>ContractHolder</a:t>
            </a:r>
            <a:r>
              <a:rPr lang="en-US" sz="3600" dirty="0" err="1"/>
              <a:t>with</a:t>
            </a:r>
            <a:r>
              <a:rPr lang="en-US" sz="3600" dirty="0"/>
              <a:t> these specific attributes. Note that in that case that the multiplicity near Person and Contract are always </a:t>
            </a:r>
            <a:r>
              <a:rPr lang="en-US" sz="3600" i="1" dirty="0"/>
              <a:t>1</a:t>
            </a:r>
            <a:r>
              <a:rPr lang="en-US" sz="3600" dirty="0"/>
              <a:t>. It means that you've one </a:t>
            </a:r>
            <a:r>
              <a:rPr lang="en-US" sz="3600" i="1" dirty="0" err="1" smtClean="0"/>
              <a:t>ContractHolder</a:t>
            </a:r>
            <a:r>
              <a:rPr lang="en-US" sz="3600" i="1" dirty="0" smtClean="0"/>
              <a:t> </a:t>
            </a:r>
            <a:r>
              <a:rPr lang="en-US" sz="3600" dirty="0" smtClean="0"/>
              <a:t>object </a:t>
            </a:r>
            <a:r>
              <a:rPr lang="en-US" sz="3600" dirty="0"/>
              <a:t>for each association between a Contract and a Person.</a:t>
            </a:r>
          </a:p>
        </p:txBody>
      </p:sp>
      <p:sp>
        <p:nvSpPr>
          <p:cNvPr id="4" name="Rectangle 3"/>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en-US" dirty="0"/>
          </a:p>
        </p:txBody>
      </p:sp>
    </p:spTree>
    <p:extLst>
      <p:ext uri="{BB962C8B-B14F-4D97-AF65-F5344CB8AC3E}">
        <p14:creationId xmlns:p14="http://schemas.microsoft.com/office/powerpoint/2010/main" xmlns="" val="215939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solution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0" y="2514600"/>
            <a:ext cx="8743950" cy="3255579"/>
          </a:xfrm>
        </p:spPr>
      </p:pic>
      <p:sp>
        <p:nvSpPr>
          <p:cNvPr id="5" name="Rectangle 4"/>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a:t>
            </a:r>
            <a:endParaRPr lang="en-US" dirty="0"/>
          </a:p>
        </p:txBody>
      </p:sp>
    </p:spTree>
    <p:extLst>
      <p:ext uri="{BB962C8B-B14F-4D97-AF65-F5344CB8AC3E}">
        <p14:creationId xmlns:p14="http://schemas.microsoft.com/office/powerpoint/2010/main" xmlns="" val="28658712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Real-world example</a:t>
            </a:r>
            <a:br>
              <a:rPr lang="en-US" b="1"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952500" y="2876550"/>
            <a:ext cx="10172700" cy="2576799"/>
          </a:xfrm>
        </p:spPr>
      </p:pic>
      <p:sp>
        <p:nvSpPr>
          <p:cNvPr id="5" name="Rectangle 4"/>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a:t>
            </a:r>
            <a:endParaRPr lang="en-US" dirty="0"/>
          </a:p>
        </p:txBody>
      </p:sp>
    </p:spTree>
    <p:extLst>
      <p:ext uri="{BB962C8B-B14F-4D97-AF65-F5344CB8AC3E}">
        <p14:creationId xmlns:p14="http://schemas.microsoft.com/office/powerpoint/2010/main" xmlns="" val="4802813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br>
              <a:rPr lang="en-US" dirty="0" smtClean="0"/>
            </a:br>
            <a:endParaRPr lang="en-US" dirty="0"/>
          </a:p>
        </p:txBody>
      </p:sp>
      <p:sp>
        <p:nvSpPr>
          <p:cNvPr id="3" name="Content Placeholder 2"/>
          <p:cNvSpPr>
            <a:spLocks noGrp="1"/>
          </p:cNvSpPr>
          <p:nvPr>
            <p:ph idx="1"/>
          </p:nvPr>
        </p:nvSpPr>
        <p:spPr/>
        <p:txBody>
          <a:bodyPr>
            <a:noAutofit/>
          </a:bodyPr>
          <a:lstStyle/>
          <a:p>
            <a:pPr algn="just"/>
            <a:r>
              <a:rPr lang="en-US" sz="3200" dirty="0"/>
              <a:t>A simple application of the </a:t>
            </a:r>
            <a:r>
              <a:rPr lang="en-US" sz="3200" dirty="0" smtClean="0"/>
              <a:t>player role </a:t>
            </a:r>
            <a:r>
              <a:rPr lang="en-US" sz="3200" dirty="0"/>
              <a:t>model in a real example is in the 7th art (see </a:t>
            </a:r>
            <a:r>
              <a:rPr lang="en-US" sz="3200" dirty="0" smtClean="0"/>
              <a:t>Figure), </a:t>
            </a:r>
            <a:r>
              <a:rPr lang="en-US" sz="3200" dirty="0"/>
              <a:t>the cinematography. This art involves a creation (the Film) and people to create it. Each person has a different role in the film, they could be actors and play characters, they could be director or </a:t>
            </a:r>
            <a:r>
              <a:rPr lang="en-US" sz="3200" dirty="0">
                <a:hlinkClick r:id="rId2" tooltip="Scenarist"/>
              </a:rPr>
              <a:t>scenarist</a:t>
            </a:r>
            <a:r>
              <a:rPr lang="en-US" sz="3200" dirty="0"/>
              <a:t>, etc. A person is not limited to one role in a film, they can be both actors and directors and even more. For example, the film </a:t>
            </a:r>
            <a:r>
              <a:rPr lang="en-US" sz="3200" dirty="0">
                <a:hlinkClick r:id="rId3" tooltip="Scoop (2006 film)"/>
              </a:rPr>
              <a:t>Scoop (2006)</a:t>
            </a:r>
            <a:r>
              <a:rPr lang="en-US" sz="3200" dirty="0"/>
              <a:t>has been directed by </a:t>
            </a:r>
            <a:r>
              <a:rPr lang="en-US" sz="3200" dirty="0">
                <a:hlinkClick r:id="rId4" tooltip="Woody Allen"/>
              </a:rPr>
              <a:t>Woody Allen</a:t>
            </a:r>
            <a:r>
              <a:rPr lang="en-US" sz="3200" dirty="0"/>
              <a:t>, he is also the scenarist and he plays the role of </a:t>
            </a:r>
            <a:r>
              <a:rPr lang="en-US" sz="3200" dirty="0">
                <a:hlinkClick r:id="rId5" tooltip="Sid Waterman (page does not exist)"/>
              </a:rPr>
              <a:t>Sid Waterman</a:t>
            </a:r>
            <a:r>
              <a:rPr lang="en-US" sz="3200" dirty="0"/>
              <a:t>.</a:t>
            </a:r>
          </a:p>
        </p:txBody>
      </p:sp>
      <p:sp>
        <p:nvSpPr>
          <p:cNvPr id="4" name="Rectangle 3"/>
          <p:cNvSpPr/>
          <p:nvPr/>
        </p:nvSpPr>
        <p:spPr>
          <a:xfrm>
            <a:off x="10992199" y="5933541"/>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a:t>
            </a:r>
            <a:endParaRPr lang="en-US" dirty="0"/>
          </a:p>
        </p:txBody>
      </p:sp>
    </p:spTree>
    <p:extLst>
      <p:ext uri="{BB962C8B-B14F-4D97-AF65-F5344CB8AC3E}">
        <p14:creationId xmlns:p14="http://schemas.microsoft.com/office/powerpoint/2010/main" xmlns="" val="372960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7</a:t>
            </a:r>
            <a:r>
              <a:rPr lang="en-US" baseline="30000" dirty="0" smtClean="0"/>
              <a:t>th</a:t>
            </a:r>
            <a:r>
              <a:rPr lang="en-US" dirty="0" smtClean="0"/>
              <a:t> art in more details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85548" y="1822231"/>
            <a:ext cx="9445516" cy="4731653"/>
          </a:xfrm>
        </p:spPr>
      </p:pic>
      <p:sp>
        <p:nvSpPr>
          <p:cNvPr id="5" name="Rectangle 4"/>
          <p:cNvSpPr/>
          <p:nvPr/>
        </p:nvSpPr>
        <p:spPr>
          <a:xfrm>
            <a:off x="11181386" y="5975582"/>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14</a:t>
            </a:r>
            <a:endParaRPr lang="en-US" dirty="0"/>
          </a:p>
        </p:txBody>
      </p:sp>
    </p:spTree>
    <p:extLst>
      <p:ext uri="{BB962C8B-B14F-4D97-AF65-F5344CB8AC3E}">
        <p14:creationId xmlns:p14="http://schemas.microsoft.com/office/powerpoint/2010/main" xmlns="" val="2724820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a:t>
            </a:r>
            <a:endParaRPr lang="en-US" dirty="0"/>
          </a:p>
        </p:txBody>
      </p:sp>
      <p:sp>
        <p:nvSpPr>
          <p:cNvPr id="3" name="Content Placeholder 2"/>
          <p:cNvSpPr>
            <a:spLocks noGrp="1"/>
          </p:cNvSpPr>
          <p:nvPr>
            <p:ph idx="1"/>
          </p:nvPr>
        </p:nvSpPr>
        <p:spPr/>
        <p:txBody>
          <a:bodyPr/>
          <a:lstStyle/>
          <a:p>
            <a:pPr algn="just"/>
            <a:r>
              <a:rPr lang="en-US" sz="2000" dirty="0"/>
              <a:t>In Figure </a:t>
            </a:r>
            <a:r>
              <a:rPr lang="en-US" sz="2000" dirty="0" smtClean="0"/>
              <a:t>,one </a:t>
            </a:r>
            <a:r>
              <a:rPr lang="en-US" sz="2000" dirty="0"/>
              <a:t>can see in more detail the role that each person can play in a film. From the film, it is possible to ask the list of crews and cast that help elaborated it. Each person has one or more roles (e.g. actor, director, producer, </a:t>
            </a:r>
            <a:r>
              <a:rPr lang="en-US" sz="2000" dirty="0">
                <a:hlinkClick r:id="rId2" tooltip="Cameraman"/>
              </a:rPr>
              <a:t>cameraman</a:t>
            </a:r>
            <a:r>
              <a:rPr lang="en-US" sz="2000" dirty="0"/>
              <a:t>, etc.) in the film and can participate in more than one film. A person could even be an actor in a film and a producer in another. One advantage of using a role class in the case of the actor role is that the character qualities can be stored within the role. This is true for the actor role, this is also true for other roles, however maybe not all.</a:t>
            </a:r>
          </a:p>
          <a:p>
            <a:pPr algn="just"/>
            <a:r>
              <a:rPr lang="en-US" sz="2000" dirty="0"/>
              <a:t>Only a few of the possible role have been </a:t>
            </a:r>
            <a:r>
              <a:rPr lang="en-US" sz="2000" dirty="0" smtClean="0"/>
              <a:t>modeled </a:t>
            </a:r>
            <a:r>
              <a:rPr lang="en-US" sz="2000" dirty="0"/>
              <a:t>in Figure </a:t>
            </a:r>
            <a:r>
              <a:rPr lang="en-US" sz="2000" dirty="0" smtClean="0"/>
              <a:t>. </a:t>
            </a:r>
            <a:r>
              <a:rPr lang="en-US" sz="2000" dirty="0"/>
              <a:t>One remark easily visible is that not all the role needs attributes and using the </a:t>
            </a:r>
            <a:r>
              <a:rPr lang="en-US" sz="2000" dirty="0" smtClean="0"/>
              <a:t>player role model </a:t>
            </a:r>
            <a:r>
              <a:rPr lang="en-US" sz="2000" dirty="0"/>
              <a:t>for all of them is unnecessary (like for the </a:t>
            </a:r>
            <a:r>
              <a:rPr lang="en-US" sz="2000" i="1" dirty="0"/>
              <a:t>Director</a:t>
            </a:r>
            <a:r>
              <a:rPr lang="en-US" sz="2000" dirty="0"/>
              <a:t> role). In addition, there is a lot of redundancy between each role class. Redundancy in </a:t>
            </a:r>
            <a:r>
              <a:rPr lang="en-US" sz="2000" dirty="0">
                <a:hlinkClick r:id="rId3" tooltip="Computer science"/>
              </a:rPr>
              <a:t>computer science</a:t>
            </a:r>
            <a:r>
              <a:rPr lang="en-US" sz="2000" dirty="0"/>
              <a:t> means more work in maintenance, which is not wished.</a:t>
            </a:r>
          </a:p>
          <a:p>
            <a:endParaRPr lang="en-US" dirty="0"/>
          </a:p>
        </p:txBody>
      </p:sp>
      <p:sp>
        <p:nvSpPr>
          <p:cNvPr id="4" name="Rectangle 3"/>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15</a:t>
            </a:r>
            <a:endParaRPr lang="en-US" dirty="0"/>
          </a:p>
        </p:txBody>
      </p:sp>
    </p:spTree>
    <p:extLst>
      <p:ext uri="{BB962C8B-B14F-4D97-AF65-F5344CB8AC3E}">
        <p14:creationId xmlns:p14="http://schemas.microsoft.com/office/powerpoint/2010/main" xmlns="" val="32663208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9257" y="2464526"/>
            <a:ext cx="5886994" cy="1593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Thank You</a:t>
            </a:r>
            <a:endParaRPr lang="en-US" sz="4400" dirty="0"/>
          </a:p>
        </p:txBody>
      </p:sp>
    </p:spTree>
    <p:extLst>
      <p:ext uri="{BB962C8B-B14F-4D97-AF65-F5344CB8AC3E}">
        <p14:creationId xmlns:p14="http://schemas.microsoft.com/office/powerpoint/2010/main" xmlns="" val="376432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Player role pattern</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sz="3600" b="1" u="sng" dirty="0" smtClean="0"/>
              <a:t>Context</a:t>
            </a:r>
            <a:r>
              <a:rPr lang="en-US" sz="3600" b="1" dirty="0" smtClean="0"/>
              <a:t> :</a:t>
            </a:r>
          </a:p>
          <a:p>
            <a:pPr algn="just"/>
            <a:r>
              <a:rPr lang="en-US" sz="3600" dirty="0"/>
              <a:t>In computer science, the </a:t>
            </a:r>
            <a:r>
              <a:rPr lang="en-US" sz="3600" b="1" dirty="0"/>
              <a:t>P</a:t>
            </a:r>
            <a:r>
              <a:rPr lang="en-US" sz="3600" b="1" dirty="0" smtClean="0"/>
              <a:t>layer</a:t>
            </a:r>
            <a:r>
              <a:rPr lang="en-US" sz="3600" dirty="0" smtClean="0"/>
              <a:t> </a:t>
            </a:r>
            <a:r>
              <a:rPr lang="en-US" sz="3600" b="1" dirty="0"/>
              <a:t>R</a:t>
            </a:r>
            <a:r>
              <a:rPr lang="en-US" sz="3600" b="1" dirty="0" smtClean="0"/>
              <a:t>ole Model</a:t>
            </a:r>
            <a:r>
              <a:rPr lang="en-US" sz="3600" dirty="0"/>
              <a:t> is a role </a:t>
            </a:r>
            <a:r>
              <a:rPr lang="en-US" sz="3600" dirty="0">
                <a:hlinkClick r:id="rId2" tooltip="Software analysis pattern"/>
              </a:rPr>
              <a:t>analysis </a:t>
            </a:r>
            <a:r>
              <a:rPr lang="en-US" sz="3600" dirty="0" smtClean="0">
                <a:hlinkClick r:id="rId2" tooltip="Software analysis pattern"/>
              </a:rPr>
              <a:t>pattern</a:t>
            </a:r>
            <a:r>
              <a:rPr lang="en-US" sz="3600" baseline="30000" dirty="0" smtClean="0"/>
              <a:t> </a:t>
            </a:r>
            <a:r>
              <a:rPr lang="en-US" sz="3600" dirty="0" smtClean="0"/>
              <a:t>described  </a:t>
            </a:r>
            <a:r>
              <a:rPr lang="en-US" sz="3600" dirty="0"/>
              <a:t>by Francis G. </a:t>
            </a:r>
            <a:r>
              <a:rPr lang="en-US" sz="3600" dirty="0" err="1"/>
              <a:t>Mossé</a:t>
            </a:r>
            <a:r>
              <a:rPr lang="en-US" sz="3600" dirty="0"/>
              <a:t> in his article on </a:t>
            </a:r>
            <a:r>
              <a:rPr lang="en-US" sz="3600" dirty="0" smtClean="0"/>
              <a:t>Modeling </a:t>
            </a:r>
            <a:r>
              <a:rPr lang="en-US" sz="3600" dirty="0" smtClean="0"/>
              <a:t>Roles</a:t>
            </a:r>
            <a:r>
              <a:rPr lang="en-US" sz="3600" dirty="0" smtClean="0"/>
              <a:t>. The </a:t>
            </a:r>
            <a:r>
              <a:rPr lang="en-US" sz="3600" dirty="0"/>
              <a:t>role class pattern provides the ability for a class to play multiple roles and to embed the role characteristic in a dedicated class.</a:t>
            </a:r>
          </a:p>
          <a:p>
            <a:pPr algn="just"/>
            <a:r>
              <a:rPr lang="en-US" sz="3600" dirty="0"/>
              <a:t>In our society, as we built it, roles are everywhere. Anyone trying to work in a team to create something has a role. In </a:t>
            </a:r>
            <a:r>
              <a:rPr lang="en-US" sz="3600" dirty="0">
                <a:hlinkClick r:id="rId3" tooltip="Cinematography"/>
              </a:rPr>
              <a:t>cinematography</a:t>
            </a:r>
            <a:r>
              <a:rPr lang="en-US" sz="3600" dirty="0"/>
              <a:t>, many different persons take part in the creation of a film: the </a:t>
            </a:r>
            <a:r>
              <a:rPr lang="en-US" sz="3600" dirty="0">
                <a:hlinkClick r:id="rId4" tooltip="Film director"/>
              </a:rPr>
              <a:t>film director</a:t>
            </a:r>
            <a:r>
              <a:rPr lang="en-US" sz="3600" dirty="0"/>
              <a:t>, the </a:t>
            </a:r>
            <a:r>
              <a:rPr lang="en-US" sz="3600" dirty="0">
                <a:hlinkClick r:id="rId5" tooltip="Film Producer"/>
              </a:rPr>
              <a:t>producer</a:t>
            </a:r>
            <a:r>
              <a:rPr lang="en-US" sz="3600" dirty="0"/>
              <a:t>, </a:t>
            </a:r>
            <a:r>
              <a:rPr lang="en-US" sz="3600" dirty="0">
                <a:hlinkClick r:id="rId6" tooltip="Actors"/>
              </a:rPr>
              <a:t>actors</a:t>
            </a:r>
            <a:r>
              <a:rPr lang="en-US" sz="3600" dirty="0"/>
              <a:t>, </a:t>
            </a:r>
            <a:r>
              <a:rPr lang="en-US" sz="3600" dirty="0">
                <a:hlinkClick r:id="rId7" tooltip="Play writer"/>
              </a:rPr>
              <a:t>play </a:t>
            </a:r>
            <a:r>
              <a:rPr lang="en-US" sz="3600" dirty="0" smtClean="0">
                <a:hlinkClick r:id="rId7" tooltip="Play writer"/>
              </a:rPr>
              <a:t>writer</a:t>
            </a:r>
            <a:r>
              <a:rPr lang="en-US" sz="3600" dirty="0" smtClean="0"/>
              <a:t>, </a:t>
            </a:r>
            <a:r>
              <a:rPr lang="en-US" sz="3600" dirty="0"/>
              <a:t>etc. Even our State </a:t>
            </a:r>
            <a:r>
              <a:rPr lang="en-US" sz="3600" dirty="0" smtClean="0"/>
              <a:t>organizations </a:t>
            </a:r>
            <a:r>
              <a:rPr lang="en-US" sz="3600" dirty="0"/>
              <a:t>are based on various roles. In a </a:t>
            </a:r>
            <a:r>
              <a:rPr lang="en-US" sz="3600" dirty="0">
                <a:hlinkClick r:id="rId8" tooltip="Republic"/>
              </a:rPr>
              <a:t>Republic</a:t>
            </a:r>
            <a:r>
              <a:rPr lang="en-US" sz="3600" dirty="0"/>
              <a:t>, you have a </a:t>
            </a:r>
            <a:r>
              <a:rPr lang="en-US" sz="3600" dirty="0">
                <a:hlinkClick r:id="rId9" tooltip="President"/>
              </a:rPr>
              <a:t>President</a:t>
            </a:r>
            <a:r>
              <a:rPr lang="en-US" sz="3600" dirty="0"/>
              <a:t>, Ministers, Deputies, </a:t>
            </a:r>
            <a:r>
              <a:rPr lang="en-US" sz="3600" dirty="0" smtClean="0"/>
              <a:t>etc.</a:t>
            </a:r>
            <a:endParaRPr lang="en-US" sz="3600" dirty="0"/>
          </a:p>
          <a:p>
            <a:pPr marL="0" indent="0" algn="just">
              <a:buNone/>
            </a:pPr>
            <a:endParaRPr lang="en-US" sz="3600" b="1" dirty="0" smtClean="0"/>
          </a:p>
        </p:txBody>
      </p:sp>
      <p:sp>
        <p:nvSpPr>
          <p:cNvPr id="4" name="Rectangle 3"/>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xmlns="" val="21886006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11253194"/>
              </p:ext>
            </p:extLst>
          </p:nvPr>
        </p:nvGraphicFramePr>
        <p:xfrm>
          <a:off x="638175" y="2355659"/>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1076282" y="6101706"/>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xmlns="" val="3983556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and </a:t>
            </a:r>
            <a:r>
              <a:rPr lang="en-US" dirty="0" smtClean="0"/>
              <a:t>weaknesses of using player role model</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algn="just"/>
            <a:r>
              <a:rPr lang="en-US" sz="2400" dirty="0"/>
              <a:t>The employment of this model depends on the </a:t>
            </a:r>
            <a:r>
              <a:rPr lang="en-US" sz="2400" dirty="0">
                <a:hlinkClick r:id="rId2" tooltip="Business process"/>
              </a:rPr>
              <a:t>business process</a:t>
            </a:r>
            <a:r>
              <a:rPr lang="en-US" sz="2400" dirty="0"/>
              <a:t>. The analysis pattern </a:t>
            </a:r>
            <a:r>
              <a:rPr lang="en-US" sz="2400" dirty="0" smtClean="0"/>
              <a:t>“player role model” </a:t>
            </a:r>
            <a:r>
              <a:rPr lang="en-US" sz="2400" dirty="0"/>
              <a:t>offers a possibility to employ a model with linking between a base class and the client. In addition inheritance is not a part of the solution because of the flexibility of zero or multiple roles (role-specific attributes and operations). Strength implies also its counterpart's weakness. The problem of the </a:t>
            </a:r>
            <a:r>
              <a:rPr lang="en-US" sz="2400" dirty="0" smtClean="0"/>
              <a:t>player role model </a:t>
            </a:r>
            <a:r>
              <a:rPr lang="en-US" sz="2400" dirty="0"/>
              <a:t>is the redundancy, for example the method </a:t>
            </a:r>
            <a:r>
              <a:rPr lang="en-US" sz="2400" i="1" dirty="0" err="1"/>
              <a:t>getName</a:t>
            </a:r>
            <a:r>
              <a:rPr lang="en-US" sz="2400" dirty="0"/>
              <a:t> is visible in all of the role classes described in </a:t>
            </a:r>
            <a:r>
              <a:rPr lang="en-US" sz="2400" dirty="0" smtClean="0"/>
              <a:t>Figure. </a:t>
            </a:r>
            <a:r>
              <a:rPr lang="en-US" sz="2400" dirty="0"/>
              <a:t>If this is considered inconvenient, the role class </a:t>
            </a:r>
            <a:r>
              <a:rPr lang="en-US" sz="2400" dirty="0" smtClean="0"/>
              <a:t>generalization </a:t>
            </a:r>
            <a:r>
              <a:rPr lang="en-US" sz="2400" dirty="0"/>
              <a:t>model as defined in </a:t>
            </a:r>
            <a:r>
              <a:rPr lang="en-US" sz="2400" dirty="0" smtClean="0"/>
              <a:t>Modeling </a:t>
            </a:r>
            <a:r>
              <a:rPr lang="en-US" sz="2400" dirty="0" smtClean="0"/>
              <a:t>Roles</a:t>
            </a:r>
            <a:r>
              <a:rPr lang="en-US" sz="2400" dirty="0"/>
              <a:t> is a possible way to go.</a:t>
            </a:r>
          </a:p>
        </p:txBody>
      </p:sp>
      <p:sp>
        <p:nvSpPr>
          <p:cNvPr id="4" name="Rectangle 3"/>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Tree>
    <p:extLst>
      <p:ext uri="{BB962C8B-B14F-4D97-AF65-F5344CB8AC3E}">
        <p14:creationId xmlns:p14="http://schemas.microsoft.com/office/powerpoint/2010/main" xmlns="" val="3205062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Logical Problem</a:t>
            </a:r>
            <a:endParaRPr lang="en-US" sz="4000" dirty="0"/>
          </a:p>
        </p:txBody>
      </p:sp>
      <p:sp>
        <p:nvSpPr>
          <p:cNvPr id="3" name="Content Placeholder 2"/>
          <p:cNvSpPr>
            <a:spLocks noGrp="1"/>
          </p:cNvSpPr>
          <p:nvPr>
            <p:ph idx="1"/>
          </p:nvPr>
        </p:nvSpPr>
        <p:spPr/>
        <p:txBody>
          <a:bodyPr>
            <a:normAutofit lnSpcReduction="10000"/>
          </a:bodyPr>
          <a:lstStyle/>
          <a:p>
            <a:pPr marL="0" indent="0" algn="just">
              <a:buNone/>
            </a:pPr>
            <a:endParaRPr lang="en-US" dirty="0"/>
          </a:p>
          <a:p>
            <a:pPr algn="just"/>
            <a:r>
              <a:rPr lang="en-US" sz="3200" dirty="0" smtClean="0"/>
              <a:t> </a:t>
            </a:r>
            <a:r>
              <a:rPr lang="en-US" sz="3200" dirty="0"/>
              <a:t>U</a:t>
            </a:r>
            <a:r>
              <a:rPr lang="en-US" sz="3200" dirty="0" smtClean="0"/>
              <a:t>sing </a:t>
            </a:r>
            <a:r>
              <a:rPr lang="en-US" sz="3200" dirty="0"/>
              <a:t>inheritance to play more than one role cannot be considered, because a class could not play two roles at the same time in such a context .</a:t>
            </a:r>
          </a:p>
          <a:p>
            <a:pPr algn="just"/>
            <a:r>
              <a:rPr lang="en-US" sz="3200" dirty="0"/>
              <a:t>The expectation is to have a model where a class could be seen as more than one concept or role, and where attributes specific to one of those concepts can be specified</a:t>
            </a:r>
          </a:p>
          <a:p>
            <a:endParaRPr lang="en-US" dirty="0"/>
          </a:p>
        </p:txBody>
      </p:sp>
      <p:sp>
        <p:nvSpPr>
          <p:cNvPr id="4" name="Rectangle 3"/>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Tree>
    <p:extLst>
      <p:ext uri="{BB962C8B-B14F-4D97-AF65-F5344CB8AC3E}">
        <p14:creationId xmlns:p14="http://schemas.microsoft.com/office/powerpoint/2010/main" xmlns="" val="395691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Solution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sz="3200" dirty="0"/>
              <a:t>A solution to the previous problem could be to use the Association Role Model, which could create an association between a person and a film. However, specific information on each role could not be stored in such a case. The </a:t>
            </a:r>
            <a:r>
              <a:rPr lang="en-US" sz="3200" i="1" dirty="0" smtClean="0"/>
              <a:t>player role model</a:t>
            </a:r>
            <a:r>
              <a:rPr lang="en-US" sz="3200" dirty="0"/>
              <a:t> provides the flexibility of the association with role-specific attributes and even class operations, if needed.</a:t>
            </a:r>
          </a:p>
        </p:txBody>
      </p:sp>
      <p:sp>
        <p:nvSpPr>
          <p:cNvPr id="4" name="Rectangle 3"/>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spTree>
    <p:extLst>
      <p:ext uri="{BB962C8B-B14F-4D97-AF65-F5344CB8AC3E}">
        <p14:creationId xmlns:p14="http://schemas.microsoft.com/office/powerpoint/2010/main" xmlns="" val="2140839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986455" y="2223846"/>
            <a:ext cx="7075544" cy="3999221"/>
          </a:xfrm>
        </p:spPr>
      </p:pic>
      <p:sp>
        <p:nvSpPr>
          <p:cNvPr id="5" name="Rectangle 4"/>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Tree>
    <p:extLst>
      <p:ext uri="{BB962C8B-B14F-4D97-AF65-F5344CB8AC3E}">
        <p14:creationId xmlns:p14="http://schemas.microsoft.com/office/powerpoint/2010/main" xmlns="" val="4117537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Detailed</a:t>
            </a:r>
            <a:endParaRPr lang="en-US" sz="3600" dirty="0"/>
          </a:p>
        </p:txBody>
      </p:sp>
      <p:sp>
        <p:nvSpPr>
          <p:cNvPr id="3" name="Content Placeholder 2"/>
          <p:cNvSpPr>
            <a:spLocks noGrp="1"/>
          </p:cNvSpPr>
          <p:nvPr>
            <p:ph idx="1"/>
          </p:nvPr>
        </p:nvSpPr>
        <p:spPr/>
        <p:txBody>
          <a:bodyPr/>
          <a:lstStyle/>
          <a:p>
            <a:pPr algn="just"/>
            <a:r>
              <a:rPr lang="en-US" sz="2800" dirty="0"/>
              <a:t>This meta model - in </a:t>
            </a:r>
            <a:r>
              <a:rPr lang="en-US" sz="2800" dirty="0" smtClean="0"/>
              <a:t>Figure </a:t>
            </a:r>
            <a:r>
              <a:rPr lang="en-US" sz="2800" dirty="0"/>
              <a:t>- shows the role class like an element linking the </a:t>
            </a:r>
            <a:r>
              <a:rPr lang="en-US" sz="2800" i="1" dirty="0"/>
              <a:t>Client</a:t>
            </a:r>
            <a:r>
              <a:rPr lang="en-US" sz="2800" dirty="0"/>
              <a:t> and the </a:t>
            </a:r>
            <a:r>
              <a:rPr lang="en-US" sz="2800" i="1" dirty="0" err="1"/>
              <a:t>BaseClass</a:t>
            </a:r>
            <a:r>
              <a:rPr lang="en-US" sz="2800" dirty="0"/>
              <a:t>. For the </a:t>
            </a:r>
            <a:r>
              <a:rPr lang="en-US" sz="2800" i="1" dirty="0"/>
              <a:t>Client</a:t>
            </a:r>
            <a:r>
              <a:rPr lang="en-US" sz="2800" dirty="0"/>
              <a:t> interacting with the </a:t>
            </a:r>
            <a:r>
              <a:rPr lang="en-US" sz="2800" i="1" dirty="0"/>
              <a:t>Role</a:t>
            </a:r>
            <a:r>
              <a:rPr lang="en-US" sz="2800" dirty="0"/>
              <a:t> is like interacting with the </a:t>
            </a:r>
            <a:r>
              <a:rPr lang="en-US" sz="2800" i="1" dirty="0"/>
              <a:t>Base Class</a:t>
            </a:r>
            <a:r>
              <a:rPr lang="en-US" sz="2800" dirty="0"/>
              <a:t> itself, but from the perspective, it is expecting. The advantage having the role as a class is that attributes can be bound to it.</a:t>
            </a:r>
          </a:p>
          <a:p>
            <a:pPr algn="just"/>
            <a:r>
              <a:rPr lang="en-US" sz="2800" dirty="0"/>
              <a:t>Another situation where the Role pattern is interesting is when you've the following situation:</a:t>
            </a:r>
          </a:p>
          <a:p>
            <a:endParaRPr lang="en-US" dirty="0"/>
          </a:p>
        </p:txBody>
      </p:sp>
      <p:sp>
        <p:nvSpPr>
          <p:cNvPr id="4" name="Rectangle 3"/>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Tree>
    <p:extLst>
      <p:ext uri="{BB962C8B-B14F-4D97-AF65-F5344CB8AC3E}">
        <p14:creationId xmlns:p14="http://schemas.microsoft.com/office/powerpoint/2010/main" xmlns="" val="5084271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81959" y="2647950"/>
            <a:ext cx="9109248" cy="2575691"/>
          </a:xfrm>
        </p:spPr>
      </p:pic>
      <p:sp>
        <p:nvSpPr>
          <p:cNvPr id="5" name="Rectangle 4"/>
          <p:cNvSpPr/>
          <p:nvPr/>
        </p:nvSpPr>
        <p:spPr>
          <a:xfrm>
            <a:off x="11044751" y="5712824"/>
            <a:ext cx="711820" cy="610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9</a:t>
            </a:r>
            <a:endParaRPr lang="en-US" dirty="0"/>
          </a:p>
        </p:txBody>
      </p:sp>
    </p:spTree>
    <p:extLst>
      <p:ext uri="{BB962C8B-B14F-4D97-AF65-F5344CB8AC3E}">
        <p14:creationId xmlns:p14="http://schemas.microsoft.com/office/powerpoint/2010/main" xmlns="" val="2093123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1289</TotalTime>
  <Words>295</Words>
  <Application>Microsoft Office PowerPoint</Application>
  <PresentationFormat>Custom</PresentationFormat>
  <Paragraphs>55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Player role  design pattern</vt:lpstr>
      <vt:lpstr>Player role pattern</vt:lpstr>
      <vt:lpstr>Introduction </vt:lpstr>
      <vt:lpstr>Strengths and weaknesses of using player role model </vt:lpstr>
      <vt:lpstr>Logical Problem</vt:lpstr>
      <vt:lpstr>Solution </vt:lpstr>
      <vt:lpstr>Solution </vt:lpstr>
      <vt:lpstr>Detailed</vt:lpstr>
      <vt:lpstr>Slide 9</vt:lpstr>
      <vt:lpstr>Slide 10</vt:lpstr>
      <vt:lpstr>Another solution </vt:lpstr>
      <vt:lpstr>Real-world example </vt:lpstr>
      <vt:lpstr>Solution </vt:lpstr>
      <vt:lpstr>The 7th art in more details</vt:lpstr>
      <vt:lpstr>detail</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Player role  design pattern</dc:title>
  <dc:creator>Nazib Nishupto</dc:creator>
  <cp:lastModifiedBy>softeng</cp:lastModifiedBy>
  <cp:revision>32</cp:revision>
  <dcterms:created xsi:type="dcterms:W3CDTF">2018-04-07T18:26:42Z</dcterms:created>
  <dcterms:modified xsi:type="dcterms:W3CDTF">2018-04-18T08:53:06Z</dcterms:modified>
</cp:coreProperties>
</file>