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70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0E14-B5E0-4E4F-924F-866E9909BC06}" type="datetimeFigureOut">
              <a:rPr lang="en-US" smtClean="0"/>
              <a:pPr/>
              <a:t>04-Jul-19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290E8-5CE8-4870-9F45-4FEBF9BCD4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5EC3-69C4-4BBC-8EF2-F5412CEA5F97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97AC-5AB1-4B68-B7EB-70CA2898323F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0C1-6840-4269-9B88-5751D62954AC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00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1594B-CE82-4F4B-AF4D-C864C4DA8020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5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CFD3E-A504-4906-B146-A2AC8B235E3C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36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4AF1D-3155-46CE-ADDC-93EFFC8395A3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6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93F6-EEA3-4554-AD5E-83EECA83078C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27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864F5-738D-41FF-A166-F0CC620C90AE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9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088-DB81-44DA-9E69-E38BF55831AE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8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545-B674-4131-8E9E-490005D86B8D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8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D61-8931-4278-898D-EE3C2660A4EA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762E-F5B7-45EA-8A91-C7BB2CFFC69D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3504-84BA-4BE8-B2AB-2A5F37C8C98D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1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40D79-6E8F-48BE-9DED-5940CD35D055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7247-C1F4-44D7-BE10-4ADE43A655E1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7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951D-C342-48F1-9727-539C849380EB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36FC-F168-409C-AE1C-C1AF4989FE26}" type="datetime1">
              <a:rPr lang="en-US" smtClean="0"/>
              <a:pPr/>
              <a:t>04-Jul-19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4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927" y="1149928"/>
            <a:ext cx="9592685" cy="30594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i="1" dirty="0" smtClean="0"/>
              <a:t>Diabetic Retinopathy Classification </a:t>
            </a:r>
            <a:r>
              <a:rPr lang="en-US" sz="4900" b="1" i="1" dirty="0"/>
              <a:t>from Retinal Images </a:t>
            </a:r>
            <a:r>
              <a:rPr lang="en-US" sz="4900" b="1" i="1" dirty="0" smtClean="0"/>
              <a:t>using Machine </a:t>
            </a:r>
            <a:r>
              <a:rPr lang="en-US" sz="4900" b="1" i="1" dirty="0"/>
              <a:t>Learning Algorithms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9237" y="3948545"/>
            <a:ext cx="8955376" cy="290945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Tareq Mahmud</a:t>
            </a:r>
            <a:r>
              <a:rPr lang="bn-IN" sz="2000" b="1" dirty="0" smtClean="0">
                <a:solidFill>
                  <a:schemeClr val="tx1"/>
                </a:solidFill>
              </a:rPr>
              <a:t>						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bn-IN" sz="2000" b="1" dirty="0" smtClean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 Indronil Bhattacharjee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Roll no : </a:t>
            </a:r>
            <a:r>
              <a:rPr lang="en-US" i="1" dirty="0" smtClean="0">
                <a:solidFill>
                  <a:schemeClr val="tx1"/>
                </a:solidFill>
              </a:rPr>
              <a:t>1507089</a:t>
            </a:r>
            <a:r>
              <a:rPr lang="en-US" dirty="0" smtClean="0">
                <a:solidFill>
                  <a:schemeClr val="tx1"/>
                </a:solidFill>
              </a:rPr>
              <a:t>							</a:t>
            </a:r>
            <a:r>
              <a:rPr lang="en-US" dirty="0">
                <a:solidFill>
                  <a:schemeClr val="tx1"/>
                </a:solidFill>
              </a:rPr>
              <a:t>	 </a:t>
            </a:r>
            <a:r>
              <a:rPr lang="en-US" dirty="0" smtClean="0">
                <a:solidFill>
                  <a:schemeClr val="tx1"/>
                </a:solidFill>
              </a:rPr>
              <a:t>   Roll </a:t>
            </a:r>
            <a:r>
              <a:rPr lang="en-US" dirty="0">
                <a:solidFill>
                  <a:schemeClr val="tx1"/>
                </a:solidFill>
              </a:rPr>
              <a:t>no : </a:t>
            </a:r>
            <a:r>
              <a:rPr lang="en-US" i="1" dirty="0" smtClean="0">
                <a:solidFill>
                  <a:schemeClr val="tx1"/>
                </a:solidFill>
              </a:rPr>
              <a:t>1507105</a:t>
            </a:r>
            <a:endParaRPr lang="en-US" i="1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Supervised by :</a:t>
            </a:r>
            <a:endParaRPr lang="en-US" dirty="0">
              <a:solidFill>
                <a:schemeClr val="tx1"/>
              </a:solidFill>
            </a:endParaRPr>
          </a:p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Al-Mahmud</a:t>
            </a:r>
            <a:endParaRPr lang="en-US" dirty="0" smtClean="0">
              <a:solidFill>
                <a:schemeClr val="tx1"/>
              </a:solidFill>
            </a:endParaRPr>
          </a:p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Assistant Professor</a:t>
            </a:r>
          </a:p>
          <a:p>
            <a:pPr algn="ctr"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Department of CSE, KUET.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29" y="1858690"/>
            <a:ext cx="2180735" cy="2056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762" y="1858690"/>
            <a:ext cx="2180735" cy="2056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96" y="1858690"/>
            <a:ext cx="2180735" cy="20563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96" y="4352300"/>
            <a:ext cx="2180735" cy="2056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8" y="4352301"/>
            <a:ext cx="2180735" cy="20563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352301"/>
            <a:ext cx="2180735" cy="20563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07429" y="2867701"/>
            <a:ext cx="37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53375" y="2867701"/>
            <a:ext cx="392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729779" y="3949886"/>
            <a:ext cx="0" cy="33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7961057" y="5379959"/>
            <a:ext cx="424193" cy="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4948327" y="5513948"/>
            <a:ext cx="371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2604029" y="1479894"/>
            <a:ext cx="2180734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a) Input </a:t>
            </a:r>
            <a:r>
              <a:rPr lang="en-US" sz="2000" dirty="0" smtClean="0">
                <a:solidFill>
                  <a:schemeClr val="tx1"/>
                </a:solidFill>
              </a:rPr>
              <a:t>Image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592925" y="6369842"/>
            <a:ext cx="2191838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f) After </a:t>
            </a:r>
            <a:r>
              <a:rPr lang="en-US" sz="2000" dirty="0" smtClean="0">
                <a:solidFill>
                  <a:schemeClr val="tx1"/>
                </a:solidFill>
              </a:rPr>
              <a:t>thresholding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581658" y="1479894"/>
            <a:ext cx="2180734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(b) Green Channel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584510" y="1479894"/>
            <a:ext cx="2180734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(c) CLAHE </a:t>
            </a:r>
            <a:r>
              <a:rPr lang="en-US" sz="2000" dirty="0" smtClean="0">
                <a:solidFill>
                  <a:schemeClr val="tx1"/>
                </a:solidFill>
              </a:rPr>
              <a:t>image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570554" y="6407359"/>
            <a:ext cx="2191838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(e) Median Filtered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575944" y="6390359"/>
            <a:ext cx="2191838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(d) </a:t>
            </a:r>
            <a:r>
              <a:rPr lang="en-US" sz="2000" dirty="0" smtClean="0">
                <a:solidFill>
                  <a:schemeClr val="tx1"/>
                </a:solidFill>
              </a:rPr>
              <a:t>After </a:t>
            </a:r>
            <a:r>
              <a:rPr lang="en-US" sz="2000" dirty="0" smtClean="0">
                <a:solidFill>
                  <a:schemeClr val="tx1"/>
                </a:solidFill>
              </a:rPr>
              <a:t>Dilation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19" grpId="0"/>
      <p:bldP spid="20" grpId="0"/>
      <p:bldP spid="2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Extraction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268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The proposed features that are to be extracted to detect Diabetic Retinopathy </a:t>
            </a:r>
            <a:r>
              <a:rPr lang="en-US" sz="2000" b="1" dirty="0" smtClean="0">
                <a:solidFill>
                  <a:schemeClr val="tx1"/>
                </a:solidFill>
              </a:rPr>
              <a:t>are-</a:t>
            </a:r>
          </a:p>
          <a:p>
            <a:pPr marL="0" indent="0" algn="just">
              <a:buNone/>
            </a:pPr>
            <a:endParaRPr lang="en-US" sz="11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Average Intensity of Exudates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Number of Exudates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Area of Exudates 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Number of </a:t>
            </a:r>
            <a:r>
              <a:rPr lang="en-US" sz="2000" dirty="0" err="1" smtClean="0">
                <a:solidFill>
                  <a:schemeClr val="tx1"/>
                </a:solidFill>
              </a:rPr>
              <a:t>microaneurysms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Cotton Wool Area and Number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Cotton Wool Intensity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•</a:t>
            </a:r>
            <a:r>
              <a:rPr lang="en-US" sz="2000" dirty="0">
                <a:solidFill>
                  <a:schemeClr val="tx1"/>
                </a:solidFill>
              </a:rPr>
              <a:t>	Cluster intensity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47012" y="5885016"/>
            <a:ext cx="3305897" cy="425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Fig : Exudates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3005781"/>
            <a:ext cx="3305897" cy="2857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1" y="3005781"/>
            <a:ext cx="3305897" cy="286314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47010" y="5863281"/>
            <a:ext cx="3305898" cy="487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 : </a:t>
            </a:r>
            <a:r>
              <a:rPr lang="en-US" dirty="0" err="1" smtClean="0">
                <a:solidFill>
                  <a:schemeClr val="tx1"/>
                </a:solidFill>
              </a:rPr>
              <a:t>Microaneurysms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009" y="3000137"/>
            <a:ext cx="3340103" cy="293245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847009" y="5932594"/>
            <a:ext cx="3305899" cy="399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Fig :Cotton Wool Spots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9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Classification is performed using Support Vector Machine, Decision Tree and K-Nearest Neighbor classifier.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Firstly, it classifies whether the eye is DR affected or not.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If affected, then classify the stage of DR.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Whether it is proliferative or non-proliferative.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Expected Outcomes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We expect that using our proposed method it will be possible to detect Diabetic Retinopathy. </a:t>
            </a:r>
            <a:endParaRPr lang="bn-IN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Not </a:t>
            </a:r>
            <a:r>
              <a:rPr lang="en-US" sz="2000" dirty="0">
                <a:solidFill>
                  <a:schemeClr val="tx1"/>
                </a:solidFill>
              </a:rPr>
              <a:t>only detecting Diabetic Retinopathy but also we will be able to classify whether the </a:t>
            </a:r>
            <a:r>
              <a:rPr lang="en-US" sz="2000" dirty="0" smtClean="0">
                <a:solidFill>
                  <a:schemeClr val="tx1"/>
                </a:solidFill>
              </a:rPr>
              <a:t>DR is </a:t>
            </a:r>
            <a:r>
              <a:rPr lang="en-US" sz="2000" dirty="0">
                <a:solidFill>
                  <a:schemeClr val="tx1"/>
                </a:solidFill>
              </a:rPr>
              <a:t>Proliferative or Non-proliferative, i.e. the </a:t>
            </a:r>
            <a:r>
              <a:rPr lang="en-US" sz="2000" dirty="0" smtClean="0">
                <a:solidFill>
                  <a:schemeClr val="tx1"/>
                </a:solidFill>
              </a:rPr>
              <a:t>condition </a:t>
            </a:r>
            <a:r>
              <a:rPr lang="en-US" sz="2000" dirty="0">
                <a:solidFill>
                  <a:schemeClr val="tx1"/>
                </a:solidFill>
              </a:rPr>
              <a:t>is in primary stage or in a severe state that may lead into </a:t>
            </a:r>
            <a:r>
              <a:rPr lang="en-US" sz="2000" dirty="0" smtClean="0">
                <a:solidFill>
                  <a:schemeClr val="tx1"/>
                </a:solidFill>
              </a:rPr>
              <a:t>blindness</a:t>
            </a:r>
            <a:r>
              <a:rPr lang="bn-IN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98171"/>
            <a:ext cx="8915400" cy="50364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Support Vector Machine, Decision Tree and K-Nearest Neighbor classifiers are used.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Three classifiers are used because any of them may not give good accuracy for any one of the features.</a:t>
            </a:r>
            <a:endParaRPr lang="en-US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So our </a:t>
            </a:r>
            <a:r>
              <a:rPr lang="en-US" sz="2000" dirty="0">
                <a:solidFill>
                  <a:schemeClr val="tx1"/>
                </a:solidFill>
              </a:rPr>
              <a:t>objective of classifying with several classifiers will be accuracy </a:t>
            </a:r>
            <a:r>
              <a:rPr lang="en-US" sz="2000" dirty="0" smtClean="0">
                <a:solidFill>
                  <a:schemeClr val="tx1"/>
                </a:solidFill>
              </a:rPr>
              <a:t>comparison and to get the best accuracy.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After studying the existing systems, we conclude that our proposed technique will successfully detect Diabetic Retinopathy. Along with this, the proposed method will also classify Proliferative Diabetic Retinopathy and Non-Proliferative Diabetic Retinopathy.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5" y="2349695"/>
            <a:ext cx="7140428" cy="14688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Objective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Motivation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Related Methods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Methodology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Expected Outcome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Discussion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Conclusion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People with diabetes can have an eye disease called diabetic retinopathy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happens when </a:t>
            </a:r>
            <a:r>
              <a:rPr lang="en-US" sz="2000" dirty="0">
                <a:solidFill>
                  <a:schemeClr val="tx1"/>
                </a:solidFill>
              </a:rPr>
              <a:t>high blood sugar levels cause damage to blood vessels in the retina.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 can damage the patient’s vision, even leads to blindness.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Our aim is </a:t>
            </a:r>
            <a:r>
              <a:rPr lang="en-US" sz="2000" dirty="0">
                <a:solidFill>
                  <a:schemeClr val="tx1"/>
                </a:solidFill>
              </a:rPr>
              <a:t>to develop a system that will </a:t>
            </a:r>
            <a:r>
              <a:rPr lang="en-US" sz="2000" dirty="0" smtClean="0">
                <a:solidFill>
                  <a:schemeClr val="tx1"/>
                </a:solidFill>
              </a:rPr>
              <a:t>be able </a:t>
            </a:r>
            <a:r>
              <a:rPr lang="en-US" sz="2000" dirty="0">
                <a:solidFill>
                  <a:schemeClr val="tx1"/>
                </a:solidFill>
              </a:rPr>
              <a:t>to identify patients with </a:t>
            </a:r>
            <a:r>
              <a:rPr lang="en-US" sz="2000" dirty="0" smtClean="0">
                <a:solidFill>
                  <a:schemeClr val="tx1"/>
                </a:solidFill>
              </a:rPr>
              <a:t>Diabetic Retinopathy </a:t>
            </a:r>
            <a:r>
              <a:rPr lang="en-US" sz="2000" dirty="0">
                <a:solidFill>
                  <a:schemeClr val="tx1"/>
                </a:solidFill>
              </a:rPr>
              <a:t>from retinal colour </a:t>
            </a:r>
            <a:r>
              <a:rPr lang="en-US" sz="2000" dirty="0" smtClean="0">
                <a:solidFill>
                  <a:schemeClr val="tx1"/>
                </a:solidFill>
              </a:rPr>
              <a:t>fundus images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6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00100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35" y="2137727"/>
            <a:ext cx="3078065" cy="285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001010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6" y="2137727"/>
            <a:ext cx="2959996" cy="285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9680" r="7579"/>
          <a:stretch/>
        </p:blipFill>
        <p:spPr>
          <a:xfrm>
            <a:off x="8775269" y="2137727"/>
            <a:ext cx="2881747" cy="285559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408335" y="4993321"/>
            <a:ext cx="9248681" cy="1102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	(a)						     (b)						   (c)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Fig 1 : (a) Healthy Eye   (b) Eye with Non-Proliferative DR   (c)</a:t>
            </a:r>
            <a:r>
              <a:rPr lang="en-US" sz="2000" b="1" dirty="0">
                <a:solidFill>
                  <a:schemeClr val="tx1"/>
                </a:solidFill>
              </a:rPr>
              <a:t> Eye with </a:t>
            </a:r>
            <a:r>
              <a:rPr lang="en-US" sz="2000" b="1" dirty="0" smtClean="0">
                <a:solidFill>
                  <a:schemeClr val="tx1"/>
                </a:solidFill>
              </a:rPr>
              <a:t>Proliferative </a:t>
            </a:r>
            <a:r>
              <a:rPr lang="en-US" sz="2000" b="1" dirty="0">
                <a:solidFill>
                  <a:schemeClr val="tx1"/>
                </a:solidFill>
              </a:rPr>
              <a:t>DR 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Our objective is to -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Process </a:t>
            </a:r>
            <a:r>
              <a:rPr lang="en-US" sz="2000" dirty="0">
                <a:solidFill>
                  <a:schemeClr val="tx1"/>
                </a:solidFill>
              </a:rPr>
              <a:t>colour fundus retinal images for Diabetic Retinopathy detection.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Extract </a:t>
            </a:r>
            <a:r>
              <a:rPr lang="en-US" sz="2000" dirty="0">
                <a:solidFill>
                  <a:schemeClr val="tx1"/>
                </a:solidFill>
              </a:rPr>
              <a:t>key features from the pre-processed images.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Detect </a:t>
            </a:r>
            <a:r>
              <a:rPr lang="en-US" sz="2000" dirty="0">
                <a:solidFill>
                  <a:schemeClr val="tx1"/>
                </a:solidFill>
              </a:rPr>
              <a:t>the presence of Diabetic Retinopathy.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Classify </a:t>
            </a:r>
            <a:r>
              <a:rPr lang="en-US" sz="2000" dirty="0">
                <a:solidFill>
                  <a:schemeClr val="tx1"/>
                </a:solidFill>
              </a:rPr>
              <a:t>whether the Diabetic Retinopathy is Proliferative or Non-proliferative.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Diabetic Retinopathy (DR) is one of the common eye diseases and is a diabetes complication that affects eyes.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Diabetic retinopathy may cause no symptoms or only mild vision problems. Eventually, it can cause blindness.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So early detection of symptoms could help to avoid blindness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Related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DR detection using feature of color </a:t>
            </a:r>
            <a:r>
              <a:rPr lang="en-US" sz="2000" dirty="0" err="1" smtClean="0">
                <a:solidFill>
                  <a:schemeClr val="tx1"/>
                </a:solidFill>
              </a:rPr>
              <a:t>fundus</a:t>
            </a:r>
            <a:r>
              <a:rPr lang="en-US" sz="2000" dirty="0" smtClean="0">
                <a:solidFill>
                  <a:schemeClr val="tx1"/>
                </a:solidFill>
              </a:rPr>
              <a:t> image like area and number of </a:t>
            </a:r>
            <a:r>
              <a:rPr lang="en-US" sz="2000" dirty="0" err="1" smtClean="0">
                <a:solidFill>
                  <a:schemeClr val="tx1"/>
                </a:solidFill>
              </a:rPr>
              <a:t>microaneurysm</a:t>
            </a:r>
            <a:r>
              <a:rPr lang="en-US" sz="2000" dirty="0" smtClean="0">
                <a:solidFill>
                  <a:schemeClr val="tx1"/>
                </a:solidFill>
              </a:rPr>
              <a:t>.  Classification of DR has done by linear SVM.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Early exudates  detection  in retinal image. Best features from exudates are selected using naïve Bayes model . Different classifiers  perform  on those features like </a:t>
            </a:r>
            <a:r>
              <a:rPr lang="en-US" sz="2000" dirty="0" smtClean="0">
                <a:solidFill>
                  <a:schemeClr val="tx1"/>
                </a:solidFill>
              </a:rPr>
              <a:t>Naïve Bayes </a:t>
            </a:r>
            <a:r>
              <a:rPr lang="en-US" sz="2000" dirty="0" smtClean="0">
                <a:solidFill>
                  <a:schemeClr val="tx1"/>
                </a:solidFill>
              </a:rPr>
              <a:t>, SVM  and  NN  classifier. 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592925" y="1769057"/>
            <a:ext cx="585834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Diabetic retinopathy detection system </a:t>
            </a:r>
            <a:r>
              <a:rPr lang="en-US" sz="2000" dirty="0" smtClean="0"/>
              <a:t>mainly consists </a:t>
            </a:r>
            <a:r>
              <a:rPr lang="en-US" sz="2000" dirty="0"/>
              <a:t>three </a:t>
            </a:r>
            <a:r>
              <a:rPr lang="en-US" sz="2000" dirty="0" smtClean="0"/>
              <a:t>main steps: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	Pre-processing </a:t>
            </a:r>
            <a:r>
              <a:rPr lang="en-US" sz="2000" dirty="0"/>
              <a:t>of colour fundus </a:t>
            </a:r>
            <a:r>
              <a:rPr lang="en-US" sz="2000" dirty="0" smtClean="0"/>
              <a:t>images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	Diagnostic feature extraction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	Classification </a:t>
            </a:r>
            <a:r>
              <a:rPr lang="en-US" sz="2000" dirty="0"/>
              <a:t>of </a:t>
            </a:r>
            <a:r>
              <a:rPr lang="en-US" sz="2000" dirty="0" smtClean="0"/>
              <a:t>Diabetic Retinopathy</a:t>
            </a: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98" r="3709" b="6858"/>
          <a:stretch/>
        </p:blipFill>
        <p:spPr>
          <a:xfrm>
            <a:off x="8423563" y="290944"/>
            <a:ext cx="3679319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Pre-processing of </a:t>
            </a:r>
            <a:r>
              <a:rPr lang="en-US" sz="2000" b="1" dirty="0" smtClean="0">
                <a:solidFill>
                  <a:schemeClr val="tx1"/>
                </a:solidFill>
              </a:rPr>
              <a:t>colour </a:t>
            </a:r>
            <a:r>
              <a:rPr lang="en-US" sz="2000" b="1" dirty="0">
                <a:solidFill>
                  <a:schemeClr val="tx1"/>
                </a:solidFill>
              </a:rPr>
              <a:t>fundus </a:t>
            </a:r>
            <a:r>
              <a:rPr lang="en-US" sz="2000" b="1" dirty="0" smtClean="0">
                <a:solidFill>
                  <a:schemeClr val="tx1"/>
                </a:solidFill>
              </a:rPr>
              <a:t>images contains following steps</a:t>
            </a:r>
          </a:p>
          <a:p>
            <a:pPr algn="just"/>
            <a:endParaRPr lang="en-US" sz="1600" b="1" dirty="0" smtClean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•	Green Channel </a:t>
            </a:r>
            <a:r>
              <a:rPr lang="en-US" sz="2000" dirty="0" smtClean="0">
                <a:solidFill>
                  <a:schemeClr val="tx1"/>
                </a:solidFill>
              </a:rPr>
              <a:t>Extraction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•	</a:t>
            </a:r>
            <a:r>
              <a:rPr lang="en-US" sz="2000" dirty="0" smtClean="0">
                <a:solidFill>
                  <a:schemeClr val="tx1"/>
                </a:solidFill>
              </a:rPr>
              <a:t>Contrast </a:t>
            </a:r>
            <a:r>
              <a:rPr lang="en-US" sz="2000" dirty="0">
                <a:solidFill>
                  <a:schemeClr val="tx1"/>
                </a:solidFill>
              </a:rPr>
              <a:t>Limited Adaptive Histogram </a:t>
            </a:r>
            <a:r>
              <a:rPr lang="en-US" sz="2000" dirty="0" smtClean="0">
                <a:solidFill>
                  <a:schemeClr val="tx1"/>
                </a:solidFill>
              </a:rPr>
              <a:t>Equalization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•	Morphological </a:t>
            </a:r>
            <a:r>
              <a:rPr lang="en-US" sz="2000" dirty="0" smtClean="0">
                <a:solidFill>
                  <a:schemeClr val="tx1"/>
                </a:solidFill>
              </a:rPr>
              <a:t>Process</a:t>
            </a: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•	Median </a:t>
            </a:r>
            <a:r>
              <a:rPr lang="en-US" sz="2000" dirty="0" smtClean="0">
                <a:solidFill>
                  <a:schemeClr val="tx1"/>
                </a:solidFill>
              </a:rPr>
              <a:t>Filtering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•	</a:t>
            </a:r>
            <a:r>
              <a:rPr lang="en-US" sz="2000" dirty="0" smtClean="0">
                <a:solidFill>
                  <a:schemeClr val="tx1"/>
                </a:solidFill>
              </a:rPr>
              <a:t>Thresholding</a:t>
            </a:r>
            <a:endParaRPr lang="bn-IN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1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1354</TotalTime>
  <Words>530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Vrinda</vt:lpstr>
      <vt:lpstr>Wingdings</vt:lpstr>
      <vt:lpstr>Wingdings 3</vt:lpstr>
      <vt:lpstr>Wisp</vt:lpstr>
      <vt:lpstr>Diabetic Retinopathy Classification from Retinal Images using Machine Learning Algorithms </vt:lpstr>
      <vt:lpstr>Outline</vt:lpstr>
      <vt:lpstr>Introduction</vt:lpstr>
      <vt:lpstr>Introduction</vt:lpstr>
      <vt:lpstr>Objective</vt:lpstr>
      <vt:lpstr>Motivation</vt:lpstr>
      <vt:lpstr>Related Methods</vt:lpstr>
      <vt:lpstr>Methodology</vt:lpstr>
      <vt:lpstr>Preprocessing</vt:lpstr>
      <vt:lpstr>Preprocessing</vt:lpstr>
      <vt:lpstr>Feature Extraction</vt:lpstr>
      <vt:lpstr>Classification</vt:lpstr>
      <vt:lpstr>Expected Outcomes </vt:lpstr>
      <vt:lpstr>Discussions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Exudate Detection from Retinal Images Using Machine Learning Algorithms</dc:title>
  <dc:creator>Indronil Bhattacharjee</dc:creator>
  <cp:lastModifiedBy>Indronil Bhattacharjee</cp:lastModifiedBy>
  <cp:revision>49</cp:revision>
  <dcterms:created xsi:type="dcterms:W3CDTF">2019-06-30T17:15:31Z</dcterms:created>
  <dcterms:modified xsi:type="dcterms:W3CDTF">2019-07-03T21:52:29Z</dcterms:modified>
</cp:coreProperties>
</file>