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9"/>
  </p:notesMasterIdLst>
  <p:handoutMasterIdLst>
    <p:handoutMasterId r:id="rId20"/>
  </p:handoutMasterIdLst>
  <p:sldIdLst>
    <p:sldId id="256" r:id="rId5"/>
    <p:sldId id="271" r:id="rId6"/>
    <p:sldId id="283" r:id="rId7"/>
    <p:sldId id="284" r:id="rId8"/>
    <p:sldId id="294" r:id="rId9"/>
    <p:sldId id="286" r:id="rId10"/>
    <p:sldId id="287" r:id="rId11"/>
    <p:sldId id="285" r:id="rId12"/>
    <p:sldId id="290" r:id="rId13"/>
    <p:sldId id="291" r:id="rId14"/>
    <p:sldId id="292" r:id="rId15"/>
    <p:sldId id="288" r:id="rId16"/>
    <p:sldId id="293" r:id="rId17"/>
    <p:sldId id="2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What is Laravel" id="{B9B51309-D148-4332-87C2-07BE32FBCA3B}">
          <p14:sldIdLst>
            <p14:sldId id="271"/>
            <p14:sldId id="283"/>
            <p14:sldId id="284"/>
            <p14:sldId id="294"/>
            <p14:sldId id="286"/>
            <p14:sldId id="287"/>
            <p14:sldId id="285"/>
            <p14:sldId id="290"/>
            <p14:sldId id="291"/>
            <p14:sldId id="292"/>
            <p14:sldId id="288"/>
            <p14:sldId id="293"/>
            <p14:sldId id="289"/>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DD462F"/>
    <a:srgbClr val="404040"/>
    <a:srgbClr val="FF9B45"/>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8" autoAdjust="0"/>
    <p:restoredTop sz="94241" autoAdjust="0"/>
  </p:normalViewPr>
  <p:slideViewPr>
    <p:cSldViewPr snapToGrid="0">
      <p:cViewPr varScale="1">
        <p:scale>
          <a:sx n="76" d="100"/>
          <a:sy n="76" d="100"/>
        </p:scale>
        <p:origin x="82"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4/28/2023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4/28/2023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4/28/2023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gif"/></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b="1" dirty="0">
                <a:solidFill>
                  <a:schemeClr val="bg1"/>
                </a:solidFill>
              </a:rPr>
              <a:t>Laravel: The PHP Framework</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200" dirty="0">
                <a:solidFill>
                  <a:schemeClr val="bg1"/>
                </a:solidFill>
                <a:latin typeface="+mj-lt"/>
              </a:rPr>
              <a:t>Indronil Bhattacharjee</a:t>
            </a:r>
          </a:p>
        </p:txBody>
      </p:sp>
      <p:pic>
        <p:nvPicPr>
          <p:cNvPr id="5" name="Picture 4">
            <a:extLst>
              <a:ext uri="{FF2B5EF4-FFF2-40B4-BE49-F238E27FC236}">
                <a16:creationId xmlns:a16="http://schemas.microsoft.com/office/drawing/2014/main" id="{9508821C-AC2C-4B0D-B8E6-41030F308A32}"/>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7791450" y="5209249"/>
            <a:ext cx="3690320" cy="1260859"/>
          </a:xfrm>
          <a:prstGeom prst="rect">
            <a:avLst/>
          </a:prstGeom>
          <a:effectLst/>
        </p:spPr>
      </p:pic>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Cross Site Request Forgery</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9" name="Content Placeholder 2">
            <a:extLst>
              <a:ext uri="{FF2B5EF4-FFF2-40B4-BE49-F238E27FC236}">
                <a16:creationId xmlns:a16="http://schemas.microsoft.com/office/drawing/2014/main" id="{0C80EC4E-31F9-4BA3-8985-413569994B46}"/>
              </a:ext>
            </a:extLst>
          </p:cNvPr>
          <p:cNvSpPr txBox="1">
            <a:spLocks/>
          </p:cNvSpPr>
          <p:nvPr/>
        </p:nvSpPr>
        <p:spPr>
          <a:xfrm>
            <a:off x="734414" y="1289462"/>
            <a:ext cx="10802665" cy="1006762"/>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Clr>
                <a:srgbClr val="DD462F"/>
              </a:buClr>
              <a:buSzPct val="150000"/>
              <a:buFont typeface="Arial" panose="020B0604020202020204" pitchFamily="34" charset="0"/>
              <a:buChar char="•"/>
            </a:pPr>
            <a:r>
              <a:rPr lang="en-US" sz="2000" dirty="0"/>
              <a:t>Using CSRF token protection that Laravel provides in forms you create, the hackers will not be able to spam your forms and database</a:t>
            </a:r>
          </a:p>
        </p:txBody>
      </p:sp>
      <p:sp>
        <p:nvSpPr>
          <p:cNvPr id="12" name="Down Arrow 6">
            <a:extLst>
              <a:ext uri="{FF2B5EF4-FFF2-40B4-BE49-F238E27FC236}">
                <a16:creationId xmlns:a16="http://schemas.microsoft.com/office/drawing/2014/main" id="{999BC802-27F0-40ED-B5FD-7DF758BFA180}"/>
              </a:ext>
            </a:extLst>
          </p:cNvPr>
          <p:cNvSpPr/>
          <p:nvPr/>
        </p:nvSpPr>
        <p:spPr>
          <a:xfrm>
            <a:off x="5244325" y="4098113"/>
            <a:ext cx="602517" cy="858981"/>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CC20A30-E71B-4B8B-B0F4-1B60A69479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9657" y="2720469"/>
            <a:ext cx="7049484" cy="1171739"/>
          </a:xfrm>
          <a:prstGeom prst="rect">
            <a:avLst/>
          </a:prstGeom>
        </p:spPr>
      </p:pic>
      <p:pic>
        <p:nvPicPr>
          <p:cNvPr id="15" name="Picture 14">
            <a:extLst>
              <a:ext uri="{FF2B5EF4-FFF2-40B4-BE49-F238E27FC236}">
                <a16:creationId xmlns:a16="http://schemas.microsoft.com/office/drawing/2014/main" id="{EADCC916-FC94-450D-B487-6F98E96144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100" y="5062137"/>
            <a:ext cx="7049484" cy="1312006"/>
          </a:xfrm>
          <a:prstGeom prst="rect">
            <a:avLst/>
          </a:prstGeom>
        </p:spPr>
      </p:pic>
    </p:spTree>
    <p:extLst>
      <p:ext uri="{BB962C8B-B14F-4D97-AF65-F5344CB8AC3E}">
        <p14:creationId xmlns:p14="http://schemas.microsoft.com/office/powerpoint/2010/main" val="93560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Cons</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9" name="Content Placeholder 2">
            <a:extLst>
              <a:ext uri="{FF2B5EF4-FFF2-40B4-BE49-F238E27FC236}">
                <a16:creationId xmlns:a16="http://schemas.microsoft.com/office/drawing/2014/main" id="{0C80EC4E-31F9-4BA3-8985-413569994B46}"/>
              </a:ext>
            </a:extLst>
          </p:cNvPr>
          <p:cNvSpPr txBox="1">
            <a:spLocks/>
          </p:cNvSpPr>
          <p:nvPr/>
        </p:nvSpPr>
        <p:spPr>
          <a:xfrm>
            <a:off x="734414" y="1289462"/>
            <a:ext cx="10802665" cy="1006762"/>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lnSpc>
                <a:spcPct val="100000"/>
              </a:lnSpc>
              <a:buClr>
                <a:srgbClr val="DD462F"/>
              </a:buClr>
              <a:buSzPct val="150000"/>
              <a:buFont typeface="Arial" panose="020B0604020202020204" pitchFamily="34" charset="0"/>
              <a:buChar char="•"/>
            </a:pPr>
            <a:r>
              <a:rPr lang="en-US" sz="2000" dirty="0"/>
              <a:t>Version Compatibility</a:t>
            </a:r>
          </a:p>
          <a:p>
            <a:pPr>
              <a:lnSpc>
                <a:spcPct val="100000"/>
              </a:lnSpc>
              <a:buClr>
                <a:srgbClr val="DD462F"/>
              </a:buClr>
              <a:buSzPct val="150000"/>
            </a:pPr>
            <a:r>
              <a:rPr lang="en-US" sz="2000" dirty="0"/>
              <a:t>Some packages or modules may not be compatible with the latest version of Laravel, which can cause issues for developers.</a:t>
            </a:r>
          </a:p>
          <a:p>
            <a:pPr marL="342900" indent="-342900">
              <a:lnSpc>
                <a:spcPct val="100000"/>
              </a:lnSpc>
              <a:buClr>
                <a:srgbClr val="DD462F"/>
              </a:buClr>
              <a:buSzPct val="150000"/>
              <a:buFont typeface="Arial" panose="020B0604020202020204" pitchFamily="34" charset="0"/>
              <a:buChar char="•"/>
            </a:pPr>
            <a:r>
              <a:rPr lang="en-US" sz="2000" dirty="0"/>
              <a:t>Complexity</a:t>
            </a:r>
          </a:p>
          <a:p>
            <a:pPr>
              <a:lnSpc>
                <a:spcPct val="100000"/>
              </a:lnSpc>
              <a:buClr>
                <a:srgbClr val="DD462F"/>
              </a:buClr>
              <a:buSzPct val="150000"/>
            </a:pPr>
            <a:r>
              <a:rPr lang="en-US" sz="2000" dirty="0"/>
              <a:t>Laravel's many features and functionality can also make it complex, which can lead to issues with scalability and maintainability.</a:t>
            </a:r>
          </a:p>
          <a:p>
            <a:pPr marL="342900" indent="-342900">
              <a:lnSpc>
                <a:spcPct val="100000"/>
              </a:lnSpc>
              <a:buClr>
                <a:srgbClr val="DD462F"/>
              </a:buClr>
              <a:buSzPct val="150000"/>
              <a:buFont typeface="Arial" panose="020B0604020202020204" pitchFamily="34" charset="0"/>
              <a:buChar char="•"/>
            </a:pPr>
            <a:r>
              <a:rPr lang="en-US" sz="2000" dirty="0"/>
              <a:t>Code Generation</a:t>
            </a:r>
          </a:p>
          <a:p>
            <a:pPr>
              <a:buClr>
                <a:srgbClr val="DD462F"/>
              </a:buClr>
              <a:buSzPct val="150000"/>
            </a:pPr>
            <a:r>
              <a:rPr lang="en-US" sz="2000" dirty="0"/>
              <a:t>While Laravel's code generation features can be useful for quickly setting up new projects, they can also generate a lot of code that may not be necessary or efficient.</a:t>
            </a:r>
          </a:p>
        </p:txBody>
      </p:sp>
    </p:spTree>
    <p:extLst>
      <p:ext uri="{BB962C8B-B14F-4D97-AF65-F5344CB8AC3E}">
        <p14:creationId xmlns:p14="http://schemas.microsoft.com/office/powerpoint/2010/main" val="2519121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4741530" y="416718"/>
            <a:ext cx="2219324" cy="652994"/>
          </a:xfrm>
          <a:prstGeom prst="rect">
            <a:avLst/>
          </a:prstGeom>
        </p:spPr>
      </p:pic>
      <p:sp>
        <p:nvSpPr>
          <p:cNvPr id="7" name="Content Placeholder 2">
            <a:extLst>
              <a:ext uri="{FF2B5EF4-FFF2-40B4-BE49-F238E27FC236}">
                <a16:creationId xmlns:a16="http://schemas.microsoft.com/office/drawing/2014/main" id="{0CDFD458-B47B-4172-9897-4DFAD4802D19}"/>
              </a:ext>
            </a:extLst>
          </p:cNvPr>
          <p:cNvSpPr>
            <a:spLocks noGrp="1"/>
          </p:cNvSpPr>
          <p:nvPr/>
        </p:nvSpPr>
        <p:spPr>
          <a:xfrm>
            <a:off x="651672" y="1917577"/>
            <a:ext cx="10802664" cy="1242874"/>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buClr>
                <a:srgbClr val="DD462F"/>
              </a:buClr>
              <a:buSzPct val="150000"/>
              <a:buNone/>
            </a:pPr>
            <a:r>
              <a:rPr lang="en-US" sz="5400" dirty="0">
                <a:solidFill>
                  <a:srgbClr val="DD462F"/>
                </a:solidFill>
              </a:rPr>
              <a:t>D E M O</a:t>
            </a:r>
          </a:p>
        </p:txBody>
      </p:sp>
      <p:sp>
        <p:nvSpPr>
          <p:cNvPr id="3" name="TextBox 2">
            <a:extLst>
              <a:ext uri="{FF2B5EF4-FFF2-40B4-BE49-F238E27FC236}">
                <a16:creationId xmlns:a16="http://schemas.microsoft.com/office/drawing/2014/main" id="{F07A94AE-C46C-4BEC-810D-9F97585D63D7}"/>
              </a:ext>
            </a:extLst>
          </p:cNvPr>
          <p:cNvSpPr txBox="1"/>
          <p:nvPr/>
        </p:nvSpPr>
        <p:spPr>
          <a:xfrm>
            <a:off x="5075781" y="1734930"/>
            <a:ext cx="1954446" cy="461665"/>
          </a:xfrm>
          <a:prstGeom prst="rect">
            <a:avLst/>
          </a:prstGeom>
          <a:noFill/>
        </p:spPr>
        <p:txBody>
          <a:bodyPr wrap="none" rtlCol="0">
            <a:spAutoFit/>
          </a:bodyPr>
          <a:lstStyle/>
          <a:p>
            <a:r>
              <a:rPr lang="en-US" sz="2400" dirty="0">
                <a:solidFill>
                  <a:srgbClr val="DD462F"/>
                </a:solidFill>
              </a:rPr>
              <a:t>It’s time for a</a:t>
            </a:r>
          </a:p>
        </p:txBody>
      </p:sp>
      <p:grpSp>
        <p:nvGrpSpPr>
          <p:cNvPr id="5" name="Group 4">
            <a:extLst>
              <a:ext uri="{FF2B5EF4-FFF2-40B4-BE49-F238E27FC236}">
                <a16:creationId xmlns:a16="http://schemas.microsoft.com/office/drawing/2014/main" id="{7D929CEE-8613-46C7-84AC-BE3B4624FCFF}"/>
              </a:ext>
            </a:extLst>
          </p:cNvPr>
          <p:cNvGrpSpPr/>
          <p:nvPr/>
        </p:nvGrpSpPr>
        <p:grpSpPr>
          <a:xfrm>
            <a:off x="3528114" y="3015981"/>
            <a:ext cx="5049780" cy="3841846"/>
            <a:chOff x="3528114" y="3015981"/>
            <a:chExt cx="5049780" cy="3841846"/>
          </a:xfrm>
        </p:grpSpPr>
        <p:pic>
          <p:nvPicPr>
            <p:cNvPr id="9221" name="Picture 5" descr="Pudgy Memez gaming work fast working GIF">
              <a:extLst>
                <a:ext uri="{FF2B5EF4-FFF2-40B4-BE49-F238E27FC236}">
                  <a16:creationId xmlns:a16="http://schemas.microsoft.com/office/drawing/2014/main" id="{F247E395-DA97-4F41-A153-C6DA64D2072D}"/>
                </a:ext>
              </a:extLst>
            </p:cNvP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4383349" y="3015981"/>
              <a:ext cx="3425301" cy="342530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782BF0-1E89-4584-9F8B-B93C07269A22}"/>
                </a:ext>
              </a:extLst>
            </p:cNvPr>
            <p:cNvSpPr txBox="1"/>
            <p:nvPr/>
          </p:nvSpPr>
          <p:spPr>
            <a:xfrm>
              <a:off x="3528114" y="6611606"/>
              <a:ext cx="5049780" cy="246221"/>
            </a:xfrm>
            <a:prstGeom prst="rect">
              <a:avLst/>
            </a:prstGeom>
            <a:noFill/>
          </p:spPr>
          <p:txBody>
            <a:bodyPr wrap="none" rtlCol="0">
              <a:spAutoFit/>
            </a:bodyPr>
            <a:lstStyle/>
            <a:p>
              <a:r>
                <a:rPr lang="en-US" sz="1000" dirty="0"/>
                <a:t>Image: https://gifdb.com/gif/cute-penguin-doing-fast-typing-6ma4ulaar2x2gimo.html</a:t>
              </a:r>
            </a:p>
          </p:txBody>
        </p:sp>
      </p:grpSp>
    </p:spTree>
    <p:extLst>
      <p:ext uri="{BB962C8B-B14F-4D97-AF65-F5344CB8AC3E}">
        <p14:creationId xmlns:p14="http://schemas.microsoft.com/office/powerpoint/2010/main" val="7803921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4741530" y="416718"/>
            <a:ext cx="2219324" cy="652994"/>
          </a:xfrm>
          <a:prstGeom prst="rect">
            <a:avLst/>
          </a:prstGeom>
        </p:spPr>
      </p:pic>
      <p:sp>
        <p:nvSpPr>
          <p:cNvPr id="7" name="Content Placeholder 2">
            <a:extLst>
              <a:ext uri="{FF2B5EF4-FFF2-40B4-BE49-F238E27FC236}">
                <a16:creationId xmlns:a16="http://schemas.microsoft.com/office/drawing/2014/main" id="{0CDFD458-B47B-4172-9897-4DFAD4802D19}"/>
              </a:ext>
            </a:extLst>
          </p:cNvPr>
          <p:cNvSpPr>
            <a:spLocks noGrp="1"/>
          </p:cNvSpPr>
          <p:nvPr/>
        </p:nvSpPr>
        <p:spPr>
          <a:xfrm>
            <a:off x="671414" y="743215"/>
            <a:ext cx="10849172" cy="4332569"/>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lnSpc>
                <a:spcPct val="150000"/>
              </a:lnSpc>
              <a:buClr>
                <a:srgbClr val="DD462F"/>
              </a:buClr>
              <a:buSzPct val="150000"/>
              <a:buNone/>
            </a:pPr>
            <a:r>
              <a:rPr lang="en-US" sz="6000" dirty="0">
                <a:solidFill>
                  <a:srgbClr val="DD462F"/>
                </a:solidFill>
              </a:rPr>
              <a:t>Questions </a:t>
            </a:r>
          </a:p>
        </p:txBody>
      </p:sp>
      <p:sp>
        <p:nvSpPr>
          <p:cNvPr id="2" name="TextBox 1">
            <a:extLst>
              <a:ext uri="{FF2B5EF4-FFF2-40B4-BE49-F238E27FC236}">
                <a16:creationId xmlns:a16="http://schemas.microsoft.com/office/drawing/2014/main" id="{6C954FE1-B85D-4AD3-B383-B0959552797B}"/>
              </a:ext>
            </a:extLst>
          </p:cNvPr>
          <p:cNvSpPr txBox="1"/>
          <p:nvPr/>
        </p:nvSpPr>
        <p:spPr>
          <a:xfrm>
            <a:off x="5851192" y="3705776"/>
            <a:ext cx="529312" cy="1015663"/>
          </a:xfrm>
          <a:prstGeom prst="rect">
            <a:avLst/>
          </a:prstGeom>
          <a:noFill/>
        </p:spPr>
        <p:txBody>
          <a:bodyPr wrap="none" rtlCol="0">
            <a:spAutoFit/>
          </a:bodyPr>
          <a:lstStyle/>
          <a:p>
            <a:r>
              <a:rPr lang="en-US" sz="6000" dirty="0">
                <a:solidFill>
                  <a:srgbClr val="DD462F"/>
                </a:solidFill>
              </a:rPr>
              <a:t>?</a:t>
            </a:r>
          </a:p>
        </p:txBody>
      </p:sp>
    </p:spTree>
    <p:extLst>
      <p:ext uri="{BB962C8B-B14F-4D97-AF65-F5344CB8AC3E}">
        <p14:creationId xmlns:p14="http://schemas.microsoft.com/office/powerpoint/2010/main" val="1840897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6" presetClass="emph" presetSubtype="0" fill="hold" grpId="1" nodeType="afterEffect">
                                  <p:stCondLst>
                                    <p:cond delay="0"/>
                                  </p:stCondLst>
                                  <p:childTnLst>
                                    <p:animScale>
                                      <p:cBhvr>
                                        <p:cTn id="12"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4741530" y="416718"/>
            <a:ext cx="2219324" cy="652994"/>
          </a:xfrm>
          <a:prstGeom prst="rect">
            <a:avLst/>
          </a:prstGeom>
        </p:spPr>
      </p:pic>
      <p:sp>
        <p:nvSpPr>
          <p:cNvPr id="7" name="Content Placeholder 2">
            <a:extLst>
              <a:ext uri="{FF2B5EF4-FFF2-40B4-BE49-F238E27FC236}">
                <a16:creationId xmlns:a16="http://schemas.microsoft.com/office/drawing/2014/main" id="{0CDFD458-B47B-4172-9897-4DFAD4802D19}"/>
              </a:ext>
            </a:extLst>
          </p:cNvPr>
          <p:cNvSpPr>
            <a:spLocks noGrp="1"/>
          </p:cNvSpPr>
          <p:nvPr/>
        </p:nvSpPr>
        <p:spPr>
          <a:xfrm>
            <a:off x="671414" y="1524707"/>
            <a:ext cx="10849172" cy="452695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lgn="ctr">
              <a:lnSpc>
                <a:spcPct val="150000"/>
              </a:lnSpc>
              <a:buClr>
                <a:srgbClr val="DD462F"/>
              </a:buClr>
              <a:buSzPct val="150000"/>
              <a:buNone/>
            </a:pPr>
            <a:r>
              <a:rPr lang="en-US" sz="4800" dirty="0">
                <a:solidFill>
                  <a:srgbClr val="DD462F"/>
                </a:solidFill>
              </a:rPr>
              <a:t>Thank you!</a:t>
            </a:r>
          </a:p>
          <a:p>
            <a:pPr marL="0" indent="0" algn="ctr">
              <a:lnSpc>
                <a:spcPct val="150000"/>
              </a:lnSpc>
              <a:buClr>
                <a:srgbClr val="DD462F"/>
              </a:buClr>
              <a:buSzPct val="150000"/>
              <a:buNone/>
            </a:pPr>
            <a:endParaRPr lang="en-US" sz="6000" dirty="0">
              <a:solidFill>
                <a:srgbClr val="DD462F"/>
              </a:solidFill>
            </a:endParaRPr>
          </a:p>
          <a:p>
            <a:pPr marL="0" indent="0" algn="ctr">
              <a:lnSpc>
                <a:spcPct val="150000"/>
              </a:lnSpc>
              <a:buClr>
                <a:srgbClr val="DD462F"/>
              </a:buClr>
              <a:buSzPct val="150000"/>
              <a:buNone/>
            </a:pPr>
            <a:endParaRPr lang="en-US" sz="6000" dirty="0">
              <a:solidFill>
                <a:srgbClr val="DD462F"/>
              </a:solidFill>
            </a:endParaRPr>
          </a:p>
        </p:txBody>
      </p:sp>
      <p:pic>
        <p:nvPicPr>
          <p:cNvPr id="5" name="Picture 4">
            <a:extLst>
              <a:ext uri="{FF2B5EF4-FFF2-40B4-BE49-F238E27FC236}">
                <a16:creationId xmlns:a16="http://schemas.microsoft.com/office/drawing/2014/main" id="{703D349A-C063-4DFA-A8C2-B318FE145D51}"/>
              </a:ext>
            </a:extLst>
          </p:cNvPr>
          <p:cNvPicPr>
            <a:picLocks noChangeAspect="1"/>
          </p:cNvPicPr>
          <p:nvPr/>
        </p:nvPicPr>
        <p:blipFill rotWithShape="1">
          <a:blip r:embed="rId4">
            <a:extLst>
              <a:ext uri="{28A0092B-C50C-407E-A947-70E740481C1C}">
                <a14:useLocalDpi xmlns:a14="http://schemas.microsoft.com/office/drawing/2010/main" val="0"/>
              </a:ext>
            </a:extLst>
          </a:blip>
          <a:srcRect t="-731" b="4391"/>
          <a:stretch/>
        </p:blipFill>
        <p:spPr>
          <a:xfrm>
            <a:off x="4445123" y="2889981"/>
            <a:ext cx="3301753" cy="3161678"/>
          </a:xfrm>
          <a:prstGeom prst="rect">
            <a:avLst/>
          </a:prstGeom>
        </p:spPr>
      </p:pic>
    </p:spTree>
    <p:extLst>
      <p:ext uri="{BB962C8B-B14F-4D97-AF65-F5344CB8AC3E}">
        <p14:creationId xmlns:p14="http://schemas.microsoft.com/office/powerpoint/2010/main" val="2940597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What is Laravel</a:t>
            </a:r>
          </a:p>
        </p:txBody>
      </p:sp>
      <p:pic>
        <p:nvPicPr>
          <p:cNvPr id="9" name="Picture 8">
            <a:extLst>
              <a:ext uri="{FF2B5EF4-FFF2-40B4-BE49-F238E27FC236}">
                <a16:creationId xmlns:a16="http://schemas.microsoft.com/office/drawing/2014/main" id="{D3210553-3E10-417A-8DAA-61A8D7AD54D5}"/>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grpSp>
        <p:nvGrpSpPr>
          <p:cNvPr id="10" name="Group 9">
            <a:extLst>
              <a:ext uri="{FF2B5EF4-FFF2-40B4-BE49-F238E27FC236}">
                <a16:creationId xmlns:a16="http://schemas.microsoft.com/office/drawing/2014/main" id="{1E125ACA-EDCE-4A35-BEF5-8A9882400A35}"/>
              </a:ext>
            </a:extLst>
          </p:cNvPr>
          <p:cNvGrpSpPr/>
          <p:nvPr/>
        </p:nvGrpSpPr>
        <p:grpSpPr>
          <a:xfrm>
            <a:off x="673240" y="1477082"/>
            <a:ext cx="10428775" cy="4735003"/>
            <a:chOff x="673240" y="1477082"/>
            <a:chExt cx="10428775" cy="4735003"/>
          </a:xfrm>
        </p:grpSpPr>
        <p:sp>
          <p:nvSpPr>
            <p:cNvPr id="38" name="Content Placeholder 17"/>
            <p:cNvSpPr txBox="1">
              <a:spLocks/>
            </p:cNvSpPr>
            <p:nvPr/>
          </p:nvSpPr>
          <p:spPr>
            <a:xfrm>
              <a:off x="673240" y="1477082"/>
              <a:ext cx="637065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buClr>
                  <a:srgbClr val="DD462F"/>
                </a:buClr>
                <a:buSzPct val="150000"/>
                <a:defRPr/>
              </a:pPr>
              <a:r>
                <a:rPr lang="en-US" sz="2000" dirty="0">
                  <a:latin typeface="Segoe UI" panose="020B0502040204020203" pitchFamily="34" charset="0"/>
                  <a:cs typeface="Segoe UI" panose="020B0502040204020203" pitchFamily="34" charset="0"/>
                </a:rPr>
                <a:t>Laravel is a free, open-source PHP web framework</a:t>
              </a:r>
            </a:p>
            <a:p>
              <a:pPr algn="just">
                <a:lnSpc>
                  <a:spcPct val="100000"/>
                </a:lnSpc>
                <a:spcAft>
                  <a:spcPts val="600"/>
                </a:spcAft>
                <a:buClr>
                  <a:srgbClr val="DD462F"/>
                </a:buClr>
                <a:buSzPct val="150000"/>
                <a:defRPr/>
              </a:pPr>
              <a:r>
                <a:rPr lang="en-US" sz="2000" dirty="0">
                  <a:latin typeface="Segoe UI" panose="020B0502040204020203" pitchFamily="34" charset="0"/>
                  <a:cs typeface="Segoe UI" panose="020B0502040204020203" pitchFamily="34" charset="0"/>
                </a:rPr>
                <a:t>It was created by Taylor </a:t>
              </a:r>
              <a:r>
                <a:rPr lang="en-US" sz="2000" dirty="0" err="1">
                  <a:latin typeface="Segoe UI" panose="020B0502040204020203" pitchFamily="34" charset="0"/>
                  <a:cs typeface="Segoe UI" panose="020B0502040204020203" pitchFamily="34" charset="0"/>
                </a:rPr>
                <a:t>Otwell</a:t>
              </a:r>
              <a:r>
                <a:rPr lang="en-US" sz="2000" dirty="0">
                  <a:latin typeface="Segoe UI" panose="020B0502040204020203" pitchFamily="34" charset="0"/>
                  <a:cs typeface="Segoe UI" panose="020B0502040204020203" pitchFamily="34" charset="0"/>
                </a:rPr>
                <a:t> in 2011</a:t>
              </a:r>
            </a:p>
            <a:p>
              <a:pPr algn="just">
                <a:lnSpc>
                  <a:spcPct val="100000"/>
                </a:lnSpc>
                <a:spcAft>
                  <a:spcPts val="600"/>
                </a:spcAft>
                <a:buClr>
                  <a:srgbClr val="DD462F"/>
                </a:buClr>
                <a:buSzPct val="150000"/>
                <a:defRPr/>
              </a:pPr>
              <a:r>
                <a:rPr lang="en-US" sz="2000" dirty="0">
                  <a:latin typeface="Segoe UI" panose="020B0502040204020203" pitchFamily="34" charset="0"/>
                  <a:cs typeface="Segoe UI" panose="020B0502040204020203" pitchFamily="34" charset="0"/>
                </a:rPr>
                <a:t>Laravel follows the Model-View-Controller (MVC) architectural pattern</a:t>
              </a:r>
            </a:p>
            <a:p>
              <a:pPr algn="just">
                <a:lnSpc>
                  <a:spcPct val="100000"/>
                </a:lnSpc>
                <a:spcAft>
                  <a:spcPts val="600"/>
                </a:spcAft>
                <a:buClr>
                  <a:srgbClr val="DD462F"/>
                </a:buClr>
                <a:buSzPct val="150000"/>
                <a:defRPr/>
              </a:pPr>
              <a:r>
                <a:rPr lang="en-US" sz="2000" dirty="0">
                  <a:latin typeface="Segoe UI" panose="020B0502040204020203" pitchFamily="34" charset="0"/>
                  <a:cs typeface="Segoe UI" panose="020B0502040204020203" pitchFamily="34" charset="0"/>
                </a:rPr>
                <a:t>It includes many built-in features such as routing, middleware, authentication, authorization, database migrations, and more</a:t>
              </a:r>
            </a:p>
            <a:p>
              <a:pPr algn="just">
                <a:lnSpc>
                  <a:spcPct val="100000"/>
                </a:lnSpc>
                <a:spcAft>
                  <a:spcPts val="600"/>
                </a:spcAft>
                <a:buClr>
                  <a:srgbClr val="DD462F"/>
                </a:buClr>
                <a:buSzPct val="150000"/>
                <a:defRPr/>
              </a:pPr>
              <a:r>
                <a:rPr lang="en-US" sz="2000" dirty="0">
                  <a:latin typeface="Segoe UI" panose="020B0502040204020203" pitchFamily="34" charset="0"/>
                  <a:cs typeface="Segoe UI" panose="020B0502040204020203" pitchFamily="34" charset="0"/>
                </a:rPr>
                <a:t>Laravel also has a robust ecosystem of packages and libraries</a:t>
              </a:r>
            </a:p>
          </p:txBody>
        </p:sp>
        <p:pic>
          <p:nvPicPr>
            <p:cNvPr id="7" name="Picture 6">
              <a:extLst>
                <a:ext uri="{FF2B5EF4-FFF2-40B4-BE49-F238E27FC236}">
                  <a16:creationId xmlns:a16="http://schemas.microsoft.com/office/drawing/2014/main" id="{B67D7C6A-8537-4594-B973-188F22B8F22F}"/>
                </a:ext>
              </a:extLst>
            </p:cNvPr>
            <p:cNvPicPr>
              <a:picLocks noChangeAspect="1"/>
            </p:cNvPicPr>
            <p:nvPr/>
          </p:nvPicPr>
          <p:blipFill>
            <a:blip r:embed="rId4"/>
            <a:stretch>
              <a:fillRect/>
            </a:stretch>
          </p:blipFill>
          <p:spPr>
            <a:xfrm>
              <a:off x="8063540" y="2041437"/>
              <a:ext cx="3038475" cy="3076575"/>
            </a:xfrm>
            <a:prstGeom prst="rect">
              <a:avLst/>
            </a:prstGeom>
          </p:spPr>
        </p:pic>
      </p:gr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Features</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2B3B34AE-E84A-4FE7-A1FF-7D9C3BB4F8B8}"/>
              </a:ext>
            </a:extLst>
          </p:cNvPr>
          <p:cNvSpPr txBox="1"/>
          <p:nvPr/>
        </p:nvSpPr>
        <p:spPr>
          <a:xfrm>
            <a:off x="685800" y="1323975"/>
            <a:ext cx="10802665" cy="4189993"/>
          </a:xfrm>
          <a:prstGeom prst="rect">
            <a:avLst/>
          </a:prstGeom>
          <a:noFill/>
        </p:spPr>
        <p:txBody>
          <a:bodyPr wrap="square" rtlCol="0">
            <a:spAutoFit/>
          </a:bodyPr>
          <a:lstStyle/>
          <a:p>
            <a:pPr marL="342900" indent="-342900" algn="just">
              <a:lnSpc>
                <a:spcPct val="150000"/>
              </a:lnSpc>
              <a:buClr>
                <a:srgbClr val="DD462F"/>
              </a:buClr>
              <a:buSzPct val="150000"/>
              <a:buFont typeface="Arial" panose="020B0604020202020204" pitchFamily="34" charset="0"/>
              <a:buChar char="•"/>
            </a:pPr>
            <a:r>
              <a:rPr lang="en-US" sz="2000" dirty="0"/>
              <a:t>MVC Architecture</a:t>
            </a:r>
          </a:p>
          <a:p>
            <a:pPr marL="342900" indent="-342900" algn="just">
              <a:lnSpc>
                <a:spcPct val="150000"/>
              </a:lnSpc>
              <a:buClr>
                <a:srgbClr val="DD462F"/>
              </a:buClr>
              <a:buSzPct val="150000"/>
              <a:buFont typeface="Arial" panose="020B0604020202020204" pitchFamily="34" charset="0"/>
              <a:buChar char="•"/>
            </a:pPr>
            <a:r>
              <a:rPr lang="en-US" sz="2000" dirty="0"/>
              <a:t>Simple way of routing</a:t>
            </a:r>
          </a:p>
          <a:p>
            <a:pPr marL="342900" indent="-342900" algn="just">
              <a:lnSpc>
                <a:spcPct val="150000"/>
              </a:lnSpc>
              <a:buClr>
                <a:srgbClr val="DD462F"/>
              </a:buClr>
              <a:buSzPct val="150000"/>
              <a:buFont typeface="Arial" panose="020B0604020202020204" pitchFamily="34" charset="0"/>
              <a:buChar char="•"/>
            </a:pPr>
            <a:r>
              <a:rPr lang="en-US" sz="2000" dirty="0"/>
              <a:t>Blade templating engine</a:t>
            </a:r>
          </a:p>
          <a:p>
            <a:pPr marL="342900" indent="-342900" algn="just">
              <a:lnSpc>
                <a:spcPct val="150000"/>
              </a:lnSpc>
              <a:buClr>
                <a:srgbClr val="DD462F"/>
              </a:buClr>
              <a:buSzPct val="150000"/>
              <a:buFont typeface="Arial" panose="020B0604020202020204" pitchFamily="34" charset="0"/>
              <a:buChar char="•"/>
            </a:pPr>
            <a:r>
              <a:rPr lang="en-US" sz="2000" dirty="0"/>
              <a:t>Artisan command-line interface</a:t>
            </a:r>
          </a:p>
          <a:p>
            <a:pPr marL="342900" indent="-342900" algn="just">
              <a:lnSpc>
                <a:spcPct val="150000"/>
              </a:lnSpc>
              <a:buClr>
                <a:srgbClr val="DD462F"/>
              </a:buClr>
              <a:buSzPct val="150000"/>
              <a:buFont typeface="Arial" panose="020B0604020202020204" pitchFamily="34" charset="0"/>
              <a:buChar char="•"/>
            </a:pPr>
            <a:r>
              <a:rPr lang="en-US" sz="2000" dirty="0"/>
              <a:t>Middleware allows add functionality such as authentication and authorization</a:t>
            </a:r>
          </a:p>
          <a:p>
            <a:pPr marL="342900" indent="-342900" algn="just">
              <a:lnSpc>
                <a:spcPct val="150000"/>
              </a:lnSpc>
              <a:buClr>
                <a:srgbClr val="DD462F"/>
              </a:buClr>
              <a:buSzPct val="150000"/>
              <a:buFont typeface="Arial" panose="020B0604020202020204" pitchFamily="34" charset="0"/>
              <a:buChar char="•"/>
            </a:pPr>
            <a:r>
              <a:rPr lang="en-US" sz="2000" dirty="0"/>
              <a:t>Eloquent ORM</a:t>
            </a:r>
          </a:p>
          <a:p>
            <a:pPr marL="342900" indent="-342900" algn="just">
              <a:lnSpc>
                <a:spcPct val="150000"/>
              </a:lnSpc>
              <a:buClr>
                <a:srgbClr val="DD462F"/>
              </a:buClr>
              <a:buSzPct val="150000"/>
              <a:buFont typeface="Arial" panose="020B0604020202020204" pitchFamily="34" charset="0"/>
              <a:buChar char="•"/>
            </a:pPr>
            <a:r>
              <a:rPr lang="en-US" sz="2000" dirty="0"/>
              <a:t>Easy-to-use authentication functionality, including authentication scaffolding, password resets, and more.</a:t>
            </a:r>
          </a:p>
          <a:p>
            <a:pPr marL="342900" indent="-342900" algn="just">
              <a:lnSpc>
                <a:spcPct val="150000"/>
              </a:lnSpc>
              <a:buClr>
                <a:srgbClr val="DD462F"/>
              </a:buClr>
              <a:buSzPct val="150000"/>
              <a:buFont typeface="Arial" panose="020B0604020202020204" pitchFamily="34" charset="0"/>
              <a:buChar char="•"/>
            </a:pPr>
            <a:r>
              <a:rPr lang="en-US" sz="2000" dirty="0"/>
              <a:t>Events and broadcasting</a:t>
            </a: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Tree>
    <p:extLst>
      <p:ext uri="{BB962C8B-B14F-4D97-AF65-F5344CB8AC3E}">
        <p14:creationId xmlns:p14="http://schemas.microsoft.com/office/powerpoint/2010/main" val="7505065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MVC Architecture</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2B3B34AE-E84A-4FE7-A1FF-7D9C3BB4F8B8}"/>
              </a:ext>
            </a:extLst>
          </p:cNvPr>
          <p:cNvSpPr txBox="1"/>
          <p:nvPr/>
        </p:nvSpPr>
        <p:spPr>
          <a:xfrm>
            <a:off x="685801" y="1323975"/>
            <a:ext cx="5755112" cy="5113323"/>
          </a:xfrm>
          <a:prstGeom prst="rect">
            <a:avLst/>
          </a:prstGeom>
          <a:noFill/>
        </p:spPr>
        <p:txBody>
          <a:bodyPr wrap="square" rtlCol="0">
            <a:spAutoFit/>
          </a:bodyPr>
          <a:lstStyle/>
          <a:p>
            <a:pPr marL="342900" lvl="0" indent="-342900">
              <a:lnSpc>
                <a:spcPct val="150000"/>
              </a:lnSpc>
              <a:buClr>
                <a:srgbClr val="DD462F"/>
              </a:buClr>
              <a:buSzPct val="150000"/>
              <a:buFont typeface="Arial" panose="020B0604020202020204" pitchFamily="34" charset="0"/>
              <a:buChar char="•"/>
            </a:pPr>
            <a:r>
              <a:rPr lang="en-US" sz="2000" dirty="0"/>
              <a:t>Model: The Model layer represents the data and business logic of the application. </a:t>
            </a:r>
          </a:p>
          <a:p>
            <a:pPr marL="342900" lvl="0" indent="-342900">
              <a:lnSpc>
                <a:spcPct val="150000"/>
              </a:lnSpc>
              <a:buClr>
                <a:srgbClr val="DD462F"/>
              </a:buClr>
              <a:buSzPct val="150000"/>
              <a:buFont typeface="Arial" panose="020B0604020202020204" pitchFamily="34" charset="0"/>
              <a:buChar char="•"/>
            </a:pPr>
            <a:endParaRPr lang="en-US" sz="2000" dirty="0"/>
          </a:p>
          <a:p>
            <a:pPr marL="342900" lvl="0" indent="-342900">
              <a:lnSpc>
                <a:spcPct val="150000"/>
              </a:lnSpc>
              <a:buClr>
                <a:srgbClr val="DD462F"/>
              </a:buClr>
              <a:buSzPct val="150000"/>
              <a:buFont typeface="Arial" panose="020B0604020202020204" pitchFamily="34" charset="0"/>
              <a:buChar char="•"/>
            </a:pPr>
            <a:r>
              <a:rPr lang="en-US" sz="2000" dirty="0"/>
              <a:t>View: The View layer represents the user interface of the application</a:t>
            </a:r>
          </a:p>
          <a:p>
            <a:pPr marL="342900" lvl="0" indent="-342900">
              <a:lnSpc>
                <a:spcPct val="150000"/>
              </a:lnSpc>
              <a:buClr>
                <a:srgbClr val="DD462F"/>
              </a:buClr>
              <a:buSzPct val="150000"/>
              <a:buFont typeface="Arial" panose="020B0604020202020204" pitchFamily="34" charset="0"/>
              <a:buChar char="•"/>
            </a:pPr>
            <a:endParaRPr lang="en-US" sz="2000" dirty="0"/>
          </a:p>
          <a:p>
            <a:pPr marL="342900" lvl="0" indent="-342900">
              <a:lnSpc>
                <a:spcPct val="150000"/>
              </a:lnSpc>
              <a:buClr>
                <a:srgbClr val="DD462F"/>
              </a:buClr>
              <a:buSzPct val="150000"/>
              <a:buFont typeface="Arial" panose="020B0604020202020204" pitchFamily="34" charset="0"/>
              <a:buChar char="•"/>
            </a:pPr>
            <a:r>
              <a:rPr lang="en-US" sz="2000" dirty="0"/>
              <a:t>Controller: The Controller layer acts as an intermediary between the Model and View layers. It handles user requests, retrieves data from the Model layer, and passes that data to the View layer for rendering</a:t>
            </a: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pic>
        <p:nvPicPr>
          <p:cNvPr id="13315" name="Picture 3" descr="https://media.geeksforgeeks.org/wp-content/uploads/MVC-Design-Pattern.png">
            <a:extLst>
              <a:ext uri="{FF2B5EF4-FFF2-40B4-BE49-F238E27FC236}">
                <a16:creationId xmlns:a16="http://schemas.microsoft.com/office/drawing/2014/main" id="{BC737E35-4E7C-46EE-A32C-1AA49B2CCEC0}"/>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4000"/>
                    </a14:imgEffect>
                  </a14:imgLayer>
                </a14:imgProps>
              </a:ext>
              <a:ext uri="{28A0092B-C50C-407E-A947-70E740481C1C}">
                <a14:useLocalDpi xmlns:a14="http://schemas.microsoft.com/office/drawing/2010/main" val="0"/>
              </a:ext>
            </a:extLst>
          </a:blip>
          <a:srcRect/>
          <a:stretch>
            <a:fillRect/>
          </a:stretch>
        </p:blipFill>
        <p:spPr bwMode="auto">
          <a:xfrm>
            <a:off x="6747029" y="1390210"/>
            <a:ext cx="4903362" cy="4724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9850F4B7-66DD-4C79-8FC7-9CA574FC37B2}"/>
              </a:ext>
            </a:extLst>
          </p:cNvPr>
          <p:cNvSpPr txBox="1"/>
          <p:nvPr/>
        </p:nvSpPr>
        <p:spPr>
          <a:xfrm>
            <a:off x="7566408" y="6596399"/>
            <a:ext cx="3581430" cy="246221"/>
          </a:xfrm>
          <a:prstGeom prst="rect">
            <a:avLst/>
          </a:prstGeom>
          <a:noFill/>
        </p:spPr>
        <p:txBody>
          <a:bodyPr wrap="none" rtlCol="0">
            <a:spAutoFit/>
          </a:bodyPr>
          <a:lstStyle/>
          <a:p>
            <a:r>
              <a:rPr lang="en-US" sz="1000" dirty="0"/>
              <a:t>Image: https://www.geeksforgeeks.org/mvc-design-pattern/</a:t>
            </a:r>
          </a:p>
        </p:txBody>
      </p:sp>
    </p:spTree>
    <p:extLst>
      <p:ext uri="{BB962C8B-B14F-4D97-AF65-F5344CB8AC3E}">
        <p14:creationId xmlns:p14="http://schemas.microsoft.com/office/powerpoint/2010/main" val="1496205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Routing</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sp>
        <p:nvSpPr>
          <p:cNvPr id="67" name="TextBox 66">
            <a:extLst>
              <a:ext uri="{FF2B5EF4-FFF2-40B4-BE49-F238E27FC236}">
                <a16:creationId xmlns:a16="http://schemas.microsoft.com/office/drawing/2014/main" id="{2B3B34AE-E84A-4FE7-A1FF-7D9C3BB4F8B8}"/>
              </a:ext>
            </a:extLst>
          </p:cNvPr>
          <p:cNvSpPr txBox="1"/>
          <p:nvPr/>
        </p:nvSpPr>
        <p:spPr>
          <a:xfrm>
            <a:off x="685800" y="1323975"/>
            <a:ext cx="10802665" cy="1420004"/>
          </a:xfrm>
          <a:prstGeom prst="rect">
            <a:avLst/>
          </a:prstGeom>
          <a:noFill/>
        </p:spPr>
        <p:txBody>
          <a:bodyPr wrap="square" rtlCol="0">
            <a:spAutoFit/>
          </a:bodyPr>
          <a:lstStyle/>
          <a:p>
            <a:pPr marL="342900" lvl="0" indent="-342900">
              <a:lnSpc>
                <a:spcPct val="150000"/>
              </a:lnSpc>
              <a:buClr>
                <a:srgbClr val="DD462F"/>
              </a:buClr>
              <a:buSzPct val="150000"/>
              <a:buFont typeface="Arial" panose="020B0604020202020204" pitchFamily="34" charset="0"/>
              <a:buChar char="•"/>
            </a:pPr>
            <a:r>
              <a:rPr lang="en-US" sz="2000" dirty="0"/>
              <a:t>The easiest routing system</a:t>
            </a:r>
          </a:p>
          <a:p>
            <a:pPr marL="342900" lvl="0" indent="-342900">
              <a:lnSpc>
                <a:spcPct val="150000"/>
              </a:lnSpc>
              <a:buClr>
                <a:srgbClr val="DD462F"/>
              </a:buClr>
              <a:buSzPct val="150000"/>
              <a:buFont typeface="Arial" panose="020B0604020202020204" pitchFamily="34" charset="0"/>
              <a:buChar char="•"/>
            </a:pPr>
            <a:r>
              <a:rPr lang="en-US" sz="2000" dirty="0"/>
              <a:t>Routing per prefix or namespace</a:t>
            </a:r>
          </a:p>
          <a:p>
            <a:pPr marL="342900" lvl="0" indent="-342900">
              <a:lnSpc>
                <a:spcPct val="150000"/>
              </a:lnSpc>
              <a:buClr>
                <a:srgbClr val="DD462F"/>
              </a:buClr>
              <a:buSzPct val="150000"/>
              <a:buFont typeface="Arial" panose="020B0604020202020204" pitchFamily="34" charset="0"/>
              <a:buChar char="•"/>
            </a:pPr>
            <a:r>
              <a:rPr lang="en-US" sz="2000" dirty="0"/>
              <a:t>Routing per request method (GET, POST, DELETE, etc.)</a:t>
            </a: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pic>
        <p:nvPicPr>
          <p:cNvPr id="6" name="Picture 5">
            <a:extLst>
              <a:ext uri="{FF2B5EF4-FFF2-40B4-BE49-F238E27FC236}">
                <a16:creationId xmlns:a16="http://schemas.microsoft.com/office/drawing/2014/main" id="{7B9F2C11-5276-4062-B6BF-25B527E3CA3B}"/>
              </a:ext>
            </a:extLst>
          </p:cNvPr>
          <p:cNvPicPr>
            <a:picLocks noChangeAspect="1"/>
          </p:cNvPicPr>
          <p:nvPr/>
        </p:nvPicPr>
        <p:blipFill>
          <a:blip r:embed="rId4"/>
          <a:stretch>
            <a:fillRect/>
          </a:stretch>
        </p:blipFill>
        <p:spPr>
          <a:xfrm>
            <a:off x="2188371" y="3020669"/>
            <a:ext cx="2352675" cy="695325"/>
          </a:xfrm>
          <a:prstGeom prst="rect">
            <a:avLst/>
          </a:prstGeom>
        </p:spPr>
      </p:pic>
      <p:pic>
        <p:nvPicPr>
          <p:cNvPr id="7" name="Picture 6">
            <a:extLst>
              <a:ext uri="{FF2B5EF4-FFF2-40B4-BE49-F238E27FC236}">
                <a16:creationId xmlns:a16="http://schemas.microsoft.com/office/drawing/2014/main" id="{CD089F57-A116-4C8A-9D16-F58E0751A623}"/>
              </a:ext>
            </a:extLst>
          </p:cNvPr>
          <p:cNvPicPr>
            <a:picLocks noChangeAspect="1"/>
          </p:cNvPicPr>
          <p:nvPr/>
        </p:nvPicPr>
        <p:blipFill>
          <a:blip r:embed="rId5"/>
          <a:stretch>
            <a:fillRect/>
          </a:stretch>
        </p:blipFill>
        <p:spPr>
          <a:xfrm>
            <a:off x="4541046" y="3020669"/>
            <a:ext cx="3400425" cy="638175"/>
          </a:xfrm>
          <a:prstGeom prst="rect">
            <a:avLst/>
          </a:prstGeom>
        </p:spPr>
      </p:pic>
      <p:pic>
        <p:nvPicPr>
          <p:cNvPr id="9" name="Picture 8">
            <a:extLst>
              <a:ext uri="{FF2B5EF4-FFF2-40B4-BE49-F238E27FC236}">
                <a16:creationId xmlns:a16="http://schemas.microsoft.com/office/drawing/2014/main" id="{08E38DC2-D840-41BF-95B0-883F72F38BB4}"/>
              </a:ext>
            </a:extLst>
          </p:cNvPr>
          <p:cNvPicPr>
            <a:picLocks noChangeAspect="1"/>
          </p:cNvPicPr>
          <p:nvPr/>
        </p:nvPicPr>
        <p:blipFill>
          <a:blip r:embed="rId6"/>
          <a:stretch>
            <a:fillRect/>
          </a:stretch>
        </p:blipFill>
        <p:spPr>
          <a:xfrm>
            <a:off x="3703505" y="3658844"/>
            <a:ext cx="3333750" cy="904875"/>
          </a:xfrm>
          <a:prstGeom prst="rect">
            <a:avLst/>
          </a:prstGeom>
        </p:spPr>
      </p:pic>
      <p:pic>
        <p:nvPicPr>
          <p:cNvPr id="10" name="Picture 9">
            <a:extLst>
              <a:ext uri="{FF2B5EF4-FFF2-40B4-BE49-F238E27FC236}">
                <a16:creationId xmlns:a16="http://schemas.microsoft.com/office/drawing/2014/main" id="{6095CBB2-FBC3-4022-87F8-1A9B13733C6B}"/>
              </a:ext>
            </a:extLst>
          </p:cNvPr>
          <p:cNvPicPr>
            <a:picLocks noChangeAspect="1"/>
          </p:cNvPicPr>
          <p:nvPr/>
        </p:nvPicPr>
        <p:blipFill rotWithShape="1">
          <a:blip r:embed="rId7"/>
          <a:srcRect b="6823"/>
          <a:stretch/>
        </p:blipFill>
        <p:spPr>
          <a:xfrm>
            <a:off x="3979862" y="4535346"/>
            <a:ext cx="2190750" cy="1905000"/>
          </a:xfrm>
          <a:prstGeom prst="rect">
            <a:avLst/>
          </a:prstGeom>
        </p:spPr>
      </p:pic>
    </p:spTree>
    <p:extLst>
      <p:ext uri="{BB962C8B-B14F-4D97-AF65-F5344CB8AC3E}">
        <p14:creationId xmlns:p14="http://schemas.microsoft.com/office/powerpoint/2010/main" val="181179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ppt_x"/>
                                          </p:val>
                                        </p:tav>
                                        <p:tav tm="100000">
                                          <p:val>
                                            <p:strVal val="#ppt_x"/>
                                          </p:val>
                                        </p:tav>
                                      </p:tavLst>
                                    </p:anim>
                                    <p:anim calcmode="lin" valueType="num">
                                      <p:cBhvr additive="base">
                                        <p:cTn id="8"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Blade</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9" name="Content Placeholder 2">
            <a:extLst>
              <a:ext uri="{FF2B5EF4-FFF2-40B4-BE49-F238E27FC236}">
                <a16:creationId xmlns:a16="http://schemas.microsoft.com/office/drawing/2014/main" id="{D0DD45DC-640F-4417-8D85-F4B7A0E32392}"/>
              </a:ext>
            </a:extLst>
          </p:cNvPr>
          <p:cNvSpPr>
            <a:spLocks noGrp="1"/>
          </p:cNvSpPr>
          <p:nvPr/>
        </p:nvSpPr>
        <p:spPr>
          <a:xfrm>
            <a:off x="632043" y="786975"/>
            <a:ext cx="7175525" cy="404832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lvl="0" algn="just">
              <a:lnSpc>
                <a:spcPct val="150000"/>
              </a:lnSpc>
              <a:buClr>
                <a:srgbClr val="DD462F"/>
              </a:buClr>
              <a:buSzPct val="150000"/>
            </a:pPr>
            <a:r>
              <a:rPr lang="en-US" sz="2000" dirty="0"/>
              <a:t>Blade is the powerful template engine provided by </a:t>
            </a:r>
            <a:r>
              <a:rPr lang="en-US" sz="2000" dirty="0" err="1"/>
              <a:t>Laravel</a:t>
            </a:r>
            <a:endParaRPr lang="en-US" sz="2000" dirty="0"/>
          </a:p>
          <a:p>
            <a:pPr lvl="0" algn="just">
              <a:lnSpc>
                <a:spcPct val="150000"/>
              </a:lnSpc>
              <a:buClr>
                <a:srgbClr val="DD462F"/>
              </a:buClr>
              <a:buSzPct val="150000"/>
            </a:pPr>
            <a:r>
              <a:rPr lang="en-US" sz="2000" dirty="0"/>
              <a:t>All the code inside blade file is compiled to static html file</a:t>
            </a:r>
          </a:p>
          <a:p>
            <a:pPr lvl="0" algn="just">
              <a:lnSpc>
                <a:spcPct val="150000"/>
              </a:lnSpc>
              <a:buClr>
                <a:srgbClr val="DD462F"/>
              </a:buClr>
              <a:buSzPct val="150000"/>
            </a:pPr>
            <a:r>
              <a:rPr lang="en-US" sz="2000" dirty="0"/>
              <a:t>Supports plain PHP</a:t>
            </a:r>
          </a:p>
          <a:p>
            <a:pPr lvl="0" algn="just">
              <a:lnSpc>
                <a:spcPct val="150000"/>
              </a:lnSpc>
              <a:buClr>
                <a:srgbClr val="DD462F"/>
              </a:buClr>
              <a:buSzPct val="150000"/>
            </a:pPr>
            <a:r>
              <a:rPr lang="en-US" sz="2000" dirty="0"/>
              <a:t>Saves time</a:t>
            </a:r>
          </a:p>
          <a:p>
            <a:pPr lvl="0" algn="just">
              <a:lnSpc>
                <a:spcPct val="150000"/>
              </a:lnSpc>
              <a:buClr>
                <a:srgbClr val="DD462F"/>
              </a:buClr>
              <a:buSzPct val="150000"/>
            </a:pPr>
            <a:r>
              <a:rPr lang="en-US" sz="2000" dirty="0"/>
              <a:t>Better components mobility, extend and include partials</a:t>
            </a:r>
          </a:p>
        </p:txBody>
      </p:sp>
      <p:grpSp>
        <p:nvGrpSpPr>
          <p:cNvPr id="3" name="Group 2">
            <a:extLst>
              <a:ext uri="{FF2B5EF4-FFF2-40B4-BE49-F238E27FC236}">
                <a16:creationId xmlns:a16="http://schemas.microsoft.com/office/drawing/2014/main" id="{965FF538-F03F-44B2-BE78-EE4848FBD36D}"/>
              </a:ext>
            </a:extLst>
          </p:cNvPr>
          <p:cNvGrpSpPr/>
          <p:nvPr/>
        </p:nvGrpSpPr>
        <p:grpSpPr>
          <a:xfrm>
            <a:off x="7617710" y="1284971"/>
            <a:ext cx="4954594" cy="5578351"/>
            <a:chOff x="7617710" y="1284971"/>
            <a:chExt cx="4954594" cy="5578351"/>
          </a:xfrm>
        </p:grpSpPr>
        <p:pic>
          <p:nvPicPr>
            <p:cNvPr id="10" name="Picture 9">
              <a:extLst>
                <a:ext uri="{FF2B5EF4-FFF2-40B4-BE49-F238E27FC236}">
                  <a16:creationId xmlns:a16="http://schemas.microsoft.com/office/drawing/2014/main" id="{CD1C3248-B625-4912-8E3F-4ABCC7E6F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17710" y="1284971"/>
              <a:ext cx="4259442" cy="5289944"/>
            </a:xfrm>
            <a:prstGeom prst="rect">
              <a:avLst/>
            </a:prstGeom>
          </p:spPr>
        </p:pic>
        <p:sp>
          <p:nvSpPr>
            <p:cNvPr id="2" name="TextBox 1">
              <a:extLst>
                <a:ext uri="{FF2B5EF4-FFF2-40B4-BE49-F238E27FC236}">
                  <a16:creationId xmlns:a16="http://schemas.microsoft.com/office/drawing/2014/main" id="{387453C2-7B94-40FA-8176-5233B239F430}"/>
                </a:ext>
              </a:extLst>
            </p:cNvPr>
            <p:cNvSpPr txBox="1"/>
            <p:nvPr/>
          </p:nvSpPr>
          <p:spPr>
            <a:xfrm>
              <a:off x="8312861" y="6601712"/>
              <a:ext cx="4259443" cy="261610"/>
            </a:xfrm>
            <a:prstGeom prst="rect">
              <a:avLst/>
            </a:prstGeom>
            <a:noFill/>
          </p:spPr>
          <p:txBody>
            <a:bodyPr wrap="square" rtlCol="0">
              <a:spAutoFit/>
            </a:bodyPr>
            <a:lstStyle/>
            <a:p>
              <a:r>
                <a:rPr lang="en-US" sz="1050" dirty="0"/>
                <a:t>Image: https://www.imdb.com/title/tt0187738</a:t>
              </a:r>
            </a:p>
          </p:txBody>
        </p:sp>
      </p:grpSp>
    </p:spTree>
    <p:extLst>
      <p:ext uri="{BB962C8B-B14F-4D97-AF65-F5344CB8AC3E}">
        <p14:creationId xmlns:p14="http://schemas.microsoft.com/office/powerpoint/2010/main" val="234343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Artisan</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7" name="Content Placeholder 2">
            <a:extLst>
              <a:ext uri="{FF2B5EF4-FFF2-40B4-BE49-F238E27FC236}">
                <a16:creationId xmlns:a16="http://schemas.microsoft.com/office/drawing/2014/main" id="{0CDFD458-B47B-4172-9897-4DFAD4802D19}"/>
              </a:ext>
            </a:extLst>
          </p:cNvPr>
          <p:cNvSpPr>
            <a:spLocks noGrp="1"/>
          </p:cNvSpPr>
          <p:nvPr/>
        </p:nvSpPr>
        <p:spPr>
          <a:xfrm>
            <a:off x="639293" y="1132526"/>
            <a:ext cx="5682560" cy="208311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150000"/>
              </a:lnSpc>
              <a:buClr>
                <a:srgbClr val="DD462F"/>
              </a:buClr>
              <a:buSzPct val="150000"/>
            </a:pPr>
            <a:r>
              <a:rPr lang="en-US" sz="2000" dirty="0"/>
              <a:t>Artisan is command-line interface for Laravel</a:t>
            </a:r>
          </a:p>
          <a:p>
            <a:pPr algn="just">
              <a:lnSpc>
                <a:spcPct val="150000"/>
              </a:lnSpc>
              <a:buClr>
                <a:srgbClr val="DD462F"/>
              </a:buClr>
              <a:buSzPct val="150000"/>
            </a:pPr>
            <a:r>
              <a:rPr lang="en-US" sz="2000" dirty="0"/>
              <a:t>Commands that are saving time</a:t>
            </a:r>
          </a:p>
          <a:p>
            <a:pPr algn="just">
              <a:lnSpc>
                <a:spcPct val="150000"/>
              </a:lnSpc>
              <a:buClr>
                <a:srgbClr val="DD462F"/>
              </a:buClr>
              <a:buSzPct val="150000"/>
            </a:pPr>
            <a:r>
              <a:rPr lang="en-US" sz="2000" dirty="0"/>
              <a:t>Generating files with artisan is recommended</a:t>
            </a:r>
          </a:p>
        </p:txBody>
      </p:sp>
      <p:pic>
        <p:nvPicPr>
          <p:cNvPr id="11" name="Picture 10">
            <a:extLst>
              <a:ext uri="{FF2B5EF4-FFF2-40B4-BE49-F238E27FC236}">
                <a16:creationId xmlns:a16="http://schemas.microsoft.com/office/drawing/2014/main" id="{291304AC-A974-4FBC-8B3C-C74243D28FCD}"/>
              </a:ext>
            </a:extLst>
          </p:cNvPr>
          <p:cNvPicPr>
            <a:picLocks noChangeAspect="1"/>
          </p:cNvPicPr>
          <p:nvPr/>
        </p:nvPicPr>
        <p:blipFill rotWithShape="1">
          <a:blip r:embed="rId4">
            <a:extLst>
              <a:ext uri="{28A0092B-C50C-407E-A947-70E740481C1C}">
                <a14:useLocalDpi xmlns:a14="http://schemas.microsoft.com/office/drawing/2010/main" val="0"/>
              </a:ext>
            </a:extLst>
          </a:blip>
          <a:srcRect b="8081"/>
          <a:stretch/>
        </p:blipFill>
        <p:spPr>
          <a:xfrm>
            <a:off x="6466044" y="1331649"/>
            <a:ext cx="5022421" cy="5450889"/>
          </a:xfrm>
          <a:prstGeom prst="rect">
            <a:avLst/>
          </a:prstGeom>
        </p:spPr>
      </p:pic>
    </p:spTree>
    <p:extLst>
      <p:ext uri="{BB962C8B-B14F-4D97-AF65-F5344CB8AC3E}">
        <p14:creationId xmlns:p14="http://schemas.microsoft.com/office/powerpoint/2010/main" val="11769800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Middleware</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6" name="Content Placeholder 2">
            <a:extLst>
              <a:ext uri="{FF2B5EF4-FFF2-40B4-BE49-F238E27FC236}">
                <a16:creationId xmlns:a16="http://schemas.microsoft.com/office/drawing/2014/main" id="{6022642C-78D7-43D0-80A5-4F36EC0FCAC6}"/>
              </a:ext>
            </a:extLst>
          </p:cNvPr>
          <p:cNvSpPr>
            <a:spLocks noGrp="1"/>
          </p:cNvSpPr>
          <p:nvPr/>
        </p:nvSpPr>
        <p:spPr>
          <a:xfrm>
            <a:off x="623636" y="1154371"/>
            <a:ext cx="4702575" cy="4735003"/>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defTabSz="914400">
              <a:spcBef>
                <a:spcPts val="1000"/>
              </a:spcBef>
              <a:buClr>
                <a:srgbClr val="DD462F"/>
              </a:buClr>
              <a:buSzPct val="150000"/>
              <a:defRPr/>
            </a:pPr>
            <a:r>
              <a:rPr lang="en-US" sz="2000" dirty="0">
                <a:solidFill>
                  <a:schemeClr val="tx1">
                    <a:lumMod val="75000"/>
                    <a:lumOff val="25000"/>
                  </a:schemeClr>
                </a:solidFill>
                <a:cs typeface="Segoe UI" panose="020B0502040204020203" pitchFamily="34" charset="0"/>
              </a:rPr>
              <a:t>The middleware is mechanism for filtering the HTTP requests</a:t>
            </a:r>
          </a:p>
          <a:p>
            <a:pPr algn="just" defTabSz="914400">
              <a:spcBef>
                <a:spcPts val="1000"/>
              </a:spcBef>
              <a:buClr>
                <a:srgbClr val="DD462F"/>
              </a:buClr>
              <a:buSzPct val="150000"/>
              <a:defRPr/>
            </a:pPr>
            <a:r>
              <a:rPr lang="en-US" sz="2000" dirty="0" err="1">
                <a:solidFill>
                  <a:schemeClr val="tx1">
                    <a:lumMod val="75000"/>
                    <a:lumOff val="25000"/>
                  </a:schemeClr>
                </a:solidFill>
                <a:cs typeface="Segoe UI" panose="020B0502040204020203" pitchFamily="34" charset="0"/>
              </a:rPr>
              <a:t>Laravel</a:t>
            </a:r>
            <a:r>
              <a:rPr lang="en-US" sz="2000" dirty="0">
                <a:solidFill>
                  <a:schemeClr val="tx1">
                    <a:lumMod val="75000"/>
                    <a:lumOff val="25000"/>
                  </a:schemeClr>
                </a:solidFill>
                <a:cs typeface="Segoe UI" panose="020B0502040204020203" pitchFamily="34" charset="0"/>
              </a:rPr>
              <a:t> includes several </a:t>
            </a:r>
            <a:r>
              <a:rPr lang="en-US" sz="2000" dirty="0" err="1">
                <a:solidFill>
                  <a:schemeClr val="tx1">
                    <a:lumMod val="75000"/>
                    <a:lumOff val="25000"/>
                  </a:schemeClr>
                </a:solidFill>
                <a:cs typeface="Segoe UI" panose="020B0502040204020203" pitchFamily="34" charset="0"/>
              </a:rPr>
              <a:t>middlewares</a:t>
            </a:r>
            <a:r>
              <a:rPr lang="en-US" sz="2000" dirty="0">
                <a:solidFill>
                  <a:schemeClr val="tx1">
                    <a:lumMod val="75000"/>
                    <a:lumOff val="25000"/>
                  </a:schemeClr>
                </a:solidFill>
                <a:cs typeface="Segoe UI" panose="020B0502040204020203" pitchFamily="34" charset="0"/>
              </a:rPr>
              <a:t> – Authentication, CSRF Protection</a:t>
            </a:r>
          </a:p>
          <a:p>
            <a:pPr algn="just" defTabSz="914400">
              <a:spcBef>
                <a:spcPts val="1000"/>
              </a:spcBef>
              <a:buClr>
                <a:srgbClr val="DD462F"/>
              </a:buClr>
              <a:buSzPct val="150000"/>
              <a:defRPr/>
            </a:pPr>
            <a:r>
              <a:rPr lang="en-US" sz="2000" dirty="0">
                <a:solidFill>
                  <a:schemeClr val="tx1">
                    <a:lumMod val="75000"/>
                    <a:lumOff val="25000"/>
                  </a:schemeClr>
                </a:solidFill>
                <a:cs typeface="Segoe UI" panose="020B0502040204020203" pitchFamily="34" charset="0"/>
              </a:rPr>
              <a:t>The </a:t>
            </a:r>
            <a:r>
              <a:rPr lang="en-US" sz="2000" dirty="0" err="1">
                <a:solidFill>
                  <a:schemeClr val="tx1">
                    <a:lumMod val="75000"/>
                    <a:lumOff val="25000"/>
                  </a:schemeClr>
                </a:solidFill>
                <a:cs typeface="Segoe UI" panose="020B0502040204020203" pitchFamily="34" charset="0"/>
              </a:rPr>
              <a:t>auth</a:t>
            </a:r>
            <a:r>
              <a:rPr lang="en-US" sz="2000" dirty="0">
                <a:solidFill>
                  <a:schemeClr val="tx1">
                    <a:lumMod val="75000"/>
                    <a:lumOff val="25000"/>
                  </a:schemeClr>
                </a:solidFill>
                <a:cs typeface="Segoe UI" panose="020B0502040204020203" pitchFamily="34" charset="0"/>
              </a:rPr>
              <a:t> middleware checks if the user </a:t>
            </a:r>
            <a:r>
              <a:rPr lang="en-US" sz="2000" dirty="0" err="1">
                <a:solidFill>
                  <a:schemeClr val="tx1">
                    <a:lumMod val="75000"/>
                    <a:lumOff val="25000"/>
                  </a:schemeClr>
                </a:solidFill>
                <a:cs typeface="Segoe UI" panose="020B0502040204020203" pitchFamily="34" charset="0"/>
              </a:rPr>
              <a:t>visting</a:t>
            </a:r>
            <a:r>
              <a:rPr lang="en-US" sz="2000" dirty="0">
                <a:solidFill>
                  <a:schemeClr val="tx1">
                    <a:lumMod val="75000"/>
                    <a:lumOff val="25000"/>
                  </a:schemeClr>
                </a:solidFill>
                <a:cs typeface="Segoe UI" panose="020B0502040204020203" pitchFamily="34" charset="0"/>
              </a:rPr>
              <a:t> the page is authenticated through session cookie</a:t>
            </a:r>
          </a:p>
          <a:p>
            <a:pPr algn="just" defTabSz="914400">
              <a:spcBef>
                <a:spcPts val="1000"/>
              </a:spcBef>
              <a:buClr>
                <a:srgbClr val="DD462F"/>
              </a:buClr>
              <a:buSzPct val="150000"/>
              <a:defRPr/>
            </a:pPr>
            <a:r>
              <a:rPr lang="en-US" sz="2000" dirty="0">
                <a:solidFill>
                  <a:schemeClr val="tx1">
                    <a:lumMod val="75000"/>
                    <a:lumOff val="25000"/>
                  </a:schemeClr>
                </a:solidFill>
                <a:cs typeface="Segoe UI" panose="020B0502040204020203" pitchFamily="34" charset="0"/>
              </a:rPr>
              <a:t>The CSRF token protection middleware protects your application from cross-site request forgery attacks by adding token key for each generated form</a:t>
            </a:r>
            <a:endParaRPr lang="en-US" sz="2000" dirty="0"/>
          </a:p>
        </p:txBody>
      </p:sp>
      <p:grpSp>
        <p:nvGrpSpPr>
          <p:cNvPr id="3" name="Group 2">
            <a:extLst>
              <a:ext uri="{FF2B5EF4-FFF2-40B4-BE49-F238E27FC236}">
                <a16:creationId xmlns:a16="http://schemas.microsoft.com/office/drawing/2014/main" id="{5310531E-7A52-4087-A799-574C894EF22D}"/>
              </a:ext>
            </a:extLst>
          </p:cNvPr>
          <p:cNvGrpSpPr/>
          <p:nvPr/>
        </p:nvGrpSpPr>
        <p:grpSpPr>
          <a:xfrm>
            <a:off x="5655225" y="1826158"/>
            <a:ext cx="5760678" cy="4993233"/>
            <a:chOff x="5655225" y="1826158"/>
            <a:chExt cx="5760678" cy="4993233"/>
          </a:xfrm>
        </p:grpSpPr>
        <p:pic>
          <p:nvPicPr>
            <p:cNvPr id="7" name="Picture 6">
              <a:extLst>
                <a:ext uri="{FF2B5EF4-FFF2-40B4-BE49-F238E27FC236}">
                  <a16:creationId xmlns:a16="http://schemas.microsoft.com/office/drawing/2014/main" id="{2118636F-6452-4897-B281-94D9A65BE3B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55225" y="1826158"/>
              <a:ext cx="5760678" cy="3600424"/>
            </a:xfrm>
            <a:prstGeom prst="rect">
              <a:avLst/>
            </a:prstGeom>
          </p:spPr>
        </p:pic>
        <p:sp>
          <p:nvSpPr>
            <p:cNvPr id="2" name="TextBox 1">
              <a:extLst>
                <a:ext uri="{FF2B5EF4-FFF2-40B4-BE49-F238E27FC236}">
                  <a16:creationId xmlns:a16="http://schemas.microsoft.com/office/drawing/2014/main" id="{6DC247F9-60BF-495C-824C-F539284E6E45}"/>
                </a:ext>
              </a:extLst>
            </p:cNvPr>
            <p:cNvSpPr txBox="1"/>
            <p:nvPr/>
          </p:nvSpPr>
          <p:spPr>
            <a:xfrm>
              <a:off x="5993129" y="6573170"/>
              <a:ext cx="5351145" cy="246221"/>
            </a:xfrm>
            <a:prstGeom prst="rect">
              <a:avLst/>
            </a:prstGeom>
            <a:noFill/>
          </p:spPr>
          <p:txBody>
            <a:bodyPr wrap="none" rtlCol="0">
              <a:spAutoFit/>
            </a:bodyPr>
            <a:lstStyle/>
            <a:p>
              <a:r>
                <a:rPr lang="en-US" sz="1000" dirty="0"/>
                <a:t>Image: https://blog.servage.net/2015/03/17/using-and-building-own-middleware-in-laravel</a:t>
              </a:r>
            </a:p>
          </p:txBody>
        </p:sp>
      </p:grpSp>
    </p:spTree>
    <p:extLst>
      <p:ext uri="{BB962C8B-B14F-4D97-AF65-F5344CB8AC3E}">
        <p14:creationId xmlns:p14="http://schemas.microsoft.com/office/powerpoint/2010/main" val="2320649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b="1" dirty="0">
                <a:latin typeface="+mn-lt"/>
                <a:cs typeface="Segoe UI Light" panose="020B0502040204020203" pitchFamily="34" charset="0"/>
              </a:rPr>
              <a:t>Eloquent ORM </a:t>
            </a:r>
          </a:p>
        </p:txBody>
      </p:sp>
      <p:sp>
        <p:nvSpPr>
          <p:cNvPr id="38" name="Content Placeholder 17"/>
          <p:cNvSpPr txBox="1">
            <a:spLocks/>
          </p:cNvSpPr>
          <p:nvPr/>
        </p:nvSpPr>
        <p:spPr>
          <a:xfrm>
            <a:off x="541609" y="1524707"/>
            <a:ext cx="10802665"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spcAft>
                <a:spcPts val="600"/>
              </a:spcAft>
              <a:defRPr/>
            </a:pPr>
            <a:endParaRPr lang="en-US" sz="2000" dirty="0">
              <a:latin typeface="Segoe UI" panose="020B0502040204020203" pitchFamily="34" charset="0"/>
              <a:cs typeface="Segoe UI" panose="020B0502040204020203" pitchFamily="34" charset="0"/>
            </a:endParaRPr>
          </a:p>
        </p:txBody>
      </p:sp>
      <p:pic>
        <p:nvPicPr>
          <p:cNvPr id="68" name="Picture 67">
            <a:extLst>
              <a:ext uri="{FF2B5EF4-FFF2-40B4-BE49-F238E27FC236}">
                <a16:creationId xmlns:a16="http://schemas.microsoft.com/office/drawing/2014/main" id="{7E27E747-B27E-44AB-A51F-65DA2B0930EA}"/>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
                    </a14:imgEffect>
                  </a14:imgLayer>
                </a14:imgProps>
              </a:ext>
            </a:extLst>
          </a:blip>
          <a:stretch>
            <a:fillRect/>
          </a:stretch>
        </p:blipFill>
        <p:spPr>
          <a:xfrm>
            <a:off x="9269141" y="501377"/>
            <a:ext cx="2219324" cy="652994"/>
          </a:xfrm>
          <a:prstGeom prst="rect">
            <a:avLst/>
          </a:prstGeom>
        </p:spPr>
      </p:pic>
      <p:sp>
        <p:nvSpPr>
          <p:cNvPr id="9" name="Content Placeholder 2">
            <a:extLst>
              <a:ext uri="{FF2B5EF4-FFF2-40B4-BE49-F238E27FC236}">
                <a16:creationId xmlns:a16="http://schemas.microsoft.com/office/drawing/2014/main" id="{0C80EC4E-31F9-4BA3-8985-413569994B46}"/>
              </a:ext>
            </a:extLst>
          </p:cNvPr>
          <p:cNvSpPr txBox="1">
            <a:spLocks/>
          </p:cNvSpPr>
          <p:nvPr/>
        </p:nvSpPr>
        <p:spPr>
          <a:xfrm>
            <a:off x="734414" y="1289462"/>
            <a:ext cx="10802665" cy="1006762"/>
          </a:xfrm>
          <a:prstGeom prst="rect">
            <a:avLst/>
          </a:prstGeom>
        </p:spPr>
        <p:txBody>
          <a:bodyPr>
            <a:noAutofit/>
          </a:bodyPr>
          <a:lst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a:lstStyle>
          <a:p>
            <a:pPr marL="342900" indent="-342900">
              <a:buClr>
                <a:srgbClr val="DD462F"/>
              </a:buClr>
              <a:buSzPct val="150000"/>
              <a:buFont typeface="Arial" panose="020B0604020202020204" pitchFamily="34" charset="0"/>
              <a:buChar char="•"/>
            </a:pPr>
            <a:r>
              <a:rPr lang="en-US" sz="2000" dirty="0"/>
              <a:t>The Eloquent Object-relational mapping provides simple implementation for working with the database </a:t>
            </a:r>
          </a:p>
        </p:txBody>
      </p:sp>
      <p:sp>
        <p:nvSpPr>
          <p:cNvPr id="10" name="Content Placeholder 2">
            <a:extLst>
              <a:ext uri="{FF2B5EF4-FFF2-40B4-BE49-F238E27FC236}">
                <a16:creationId xmlns:a16="http://schemas.microsoft.com/office/drawing/2014/main" id="{C9BA893F-DCA4-436B-8625-BABCE348A481}"/>
              </a:ext>
            </a:extLst>
          </p:cNvPr>
          <p:cNvSpPr txBox="1">
            <a:spLocks/>
          </p:cNvSpPr>
          <p:nvPr/>
        </p:nvSpPr>
        <p:spPr>
          <a:xfrm>
            <a:off x="3551068" y="2296224"/>
            <a:ext cx="4456589" cy="1930400"/>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Font typeface="Arial"/>
              <a:buNone/>
            </a:pPr>
            <a:r>
              <a:rPr lang="en-US" sz="1800" dirty="0">
                <a:latin typeface="Arial" panose="020B0604020202020204" pitchFamily="34" charset="0"/>
                <a:cs typeface="Arial" panose="020B0604020202020204" pitchFamily="34" charset="0"/>
              </a:rPr>
              <a:t>$student = new Student();</a:t>
            </a:r>
          </a:p>
          <a:p>
            <a:pPr marL="0" indent="0">
              <a:buNone/>
            </a:pPr>
            <a:r>
              <a:rPr lang="en-US" sz="1800" dirty="0">
                <a:latin typeface="Arial" panose="020B0604020202020204" pitchFamily="34" charset="0"/>
                <a:cs typeface="Arial" panose="020B0604020202020204" pitchFamily="34" charset="0"/>
              </a:rPr>
              <a:t>$student -&gt; name = ‘Indronil’;</a:t>
            </a:r>
          </a:p>
          <a:p>
            <a:pPr marL="0" indent="0">
              <a:buNone/>
            </a:pPr>
            <a:r>
              <a:rPr lang="en-US" sz="1800" dirty="0">
                <a:latin typeface="Arial" panose="020B0604020202020204" pitchFamily="34" charset="0"/>
                <a:cs typeface="Arial" panose="020B0604020202020204" pitchFamily="34" charset="0"/>
              </a:rPr>
              <a:t>$student -&gt; email = ‘indronil@nmsu.edu’;</a:t>
            </a:r>
          </a:p>
          <a:p>
            <a:pPr marL="0" indent="0">
              <a:buNone/>
            </a:pPr>
            <a:r>
              <a:rPr lang="en-US" sz="1800" dirty="0">
                <a:latin typeface="Arial" panose="020B0604020202020204" pitchFamily="34" charset="0"/>
                <a:cs typeface="Arial" panose="020B0604020202020204" pitchFamily="34" charset="0"/>
              </a:rPr>
              <a:t>$student -&gt; save();</a:t>
            </a:r>
          </a:p>
        </p:txBody>
      </p:sp>
      <p:sp>
        <p:nvSpPr>
          <p:cNvPr id="12" name="Down Arrow 6">
            <a:extLst>
              <a:ext uri="{FF2B5EF4-FFF2-40B4-BE49-F238E27FC236}">
                <a16:creationId xmlns:a16="http://schemas.microsoft.com/office/drawing/2014/main" id="{999BC802-27F0-40ED-B5FD-7DF758BFA180}"/>
              </a:ext>
            </a:extLst>
          </p:cNvPr>
          <p:cNvSpPr/>
          <p:nvPr/>
        </p:nvSpPr>
        <p:spPr>
          <a:xfrm>
            <a:off x="5376544" y="4658425"/>
            <a:ext cx="602517" cy="858981"/>
          </a:xfrm>
          <a:prstGeom prst="downArrow">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a:extLst>
              <a:ext uri="{FF2B5EF4-FFF2-40B4-BE49-F238E27FC236}">
                <a16:creationId xmlns:a16="http://schemas.microsoft.com/office/drawing/2014/main" id="{21E48BAC-70ED-45FB-B97E-E61DF35C0FE6}"/>
              </a:ext>
            </a:extLst>
          </p:cNvPr>
          <p:cNvSpPr txBox="1">
            <a:spLocks/>
          </p:cNvSpPr>
          <p:nvPr/>
        </p:nvSpPr>
        <p:spPr>
          <a:xfrm>
            <a:off x="1206100" y="5735692"/>
            <a:ext cx="9669046" cy="674252"/>
          </a:xfrm>
          <a:prstGeom prst="rect">
            <a:avLst/>
          </a:prstGeom>
        </p:spPr>
        <p:txBody>
          <a:bodyPr vert="horz" lIns="91440" tIns="45720" rIns="91440" bIns="45720" rtlCol="0" anchor="ctr">
            <a:no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marL="0" indent="0">
              <a:buNone/>
            </a:pPr>
            <a:r>
              <a:rPr lang="en-US" sz="2000" dirty="0"/>
              <a:t>INSERT INTO ‘</a:t>
            </a:r>
            <a:r>
              <a:rPr lang="en-US" sz="2000" b="1" dirty="0"/>
              <a:t>Student</a:t>
            </a:r>
            <a:r>
              <a:rPr lang="en-US" sz="2000" dirty="0"/>
              <a:t>’ (‘name’, ‘email’) VALUES (‘Indronil’, ‘</a:t>
            </a:r>
            <a:r>
              <a:rPr lang="en-US" sz="2000" dirty="0">
                <a:latin typeface="Arial" panose="020B0604020202020204" pitchFamily="34" charset="0"/>
                <a:cs typeface="Arial" panose="020B0604020202020204" pitchFamily="34" charset="0"/>
              </a:rPr>
              <a:t>indronil@nmsu.edu</a:t>
            </a:r>
            <a:r>
              <a:rPr lang="en-US" sz="2000" dirty="0"/>
              <a:t>’);</a:t>
            </a:r>
          </a:p>
        </p:txBody>
      </p:sp>
    </p:spTree>
    <p:extLst>
      <p:ext uri="{BB962C8B-B14F-4D97-AF65-F5344CB8AC3E}">
        <p14:creationId xmlns:p14="http://schemas.microsoft.com/office/powerpoint/2010/main" val="27674351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3" grpId="0"/>
    </p:bldLst>
  </p:timing>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545</Words>
  <Application>Microsoft Office PowerPoint</Application>
  <PresentationFormat>Widescreen</PresentationFormat>
  <Paragraphs>68</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Segoe UI</vt:lpstr>
      <vt:lpstr>Segoe UI Light</vt:lpstr>
      <vt:lpstr>WelcomeDoc</vt:lpstr>
      <vt:lpstr>Laravel: The PHP Framework</vt:lpstr>
      <vt:lpstr>What is Laravel</vt:lpstr>
      <vt:lpstr>Features</vt:lpstr>
      <vt:lpstr>MVC Architecture</vt:lpstr>
      <vt:lpstr>Routing</vt:lpstr>
      <vt:lpstr>Blade</vt:lpstr>
      <vt:lpstr>Artisan</vt:lpstr>
      <vt:lpstr>Middleware</vt:lpstr>
      <vt:lpstr>Eloquent ORM </vt:lpstr>
      <vt:lpstr>Cross Site Request Forgery</vt:lpstr>
      <vt:lpstr>Cons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2023-04-28T09:59:56Z</dcterms:created>
  <dcterms:modified xsi:type="dcterms:W3CDTF">2023-05-01T09:52:54Z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