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6" r:id="rId6"/>
    <p:sldId id="267" r:id="rId7"/>
    <p:sldId id="263" r:id="rId8"/>
    <p:sldId id="277" r:id="rId9"/>
    <p:sldId id="278" r:id="rId10"/>
    <p:sldId id="279" r:id="rId11"/>
    <p:sldId id="280" r:id="rId12"/>
    <p:sldId id="282" r:id="rId13"/>
    <p:sldId id="284" r:id="rId14"/>
    <p:sldId id="286" r:id="rId15"/>
    <p:sldId id="288" r:id="rId16"/>
    <p:sldId id="289" r:id="rId17"/>
    <p:sldId id="287" r:id="rId18"/>
    <p:sldId id="272" r:id="rId19"/>
    <p:sldId id="290" r:id="rId20"/>
    <p:sldId id="291" r:id="rId21"/>
    <p:sldId id="273" r:id="rId22"/>
    <p:sldId id="292" r:id="rId23"/>
    <p:sldId id="293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8D6"/>
    <a:srgbClr val="4A4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598" autoAdjust="0"/>
  </p:normalViewPr>
  <p:slideViewPr>
    <p:cSldViewPr snapToGrid="0">
      <p:cViewPr varScale="1">
        <p:scale>
          <a:sx n="77" d="100"/>
          <a:sy n="77" d="100"/>
        </p:scale>
        <p:origin x="82" y="1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Public</a:t>
          </a:r>
        </a:p>
        <a:p>
          <a:r>
            <a:rPr lang="en-US" sz="2000" b="1" dirty="0">
              <a:latin typeface="+mj-lt"/>
              <a:ea typeface="Calibri" charset="0"/>
              <a:cs typeface="Calibri" charset="0"/>
            </a:rPr>
            <a:t>(View Only)</a:t>
          </a:r>
          <a:endParaRPr lang="en-US" sz="2100" b="1" dirty="0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Research</a:t>
          </a:r>
        </a:p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Publications</a:t>
          </a:r>
        </a:p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News and Events</a:t>
          </a:r>
        </a:p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People</a:t>
          </a: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1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1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Member</a:t>
          </a:r>
        </a:p>
        <a:p>
          <a:r>
            <a:rPr lang="en-US" sz="2000" b="1" dirty="0">
              <a:latin typeface="+mj-lt"/>
              <a:ea typeface="Calibri" charset="0"/>
              <a:cs typeface="Calibri" charset="0"/>
            </a:rPr>
            <a:t>(Partial Update)</a:t>
          </a:r>
          <a:endParaRPr lang="en-US" sz="2100" b="1" dirty="0">
            <a:latin typeface="+mj-lt"/>
            <a:ea typeface="Calibri" charset="0"/>
            <a:cs typeface="Calibri" charset="0"/>
          </a:endParaRP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endParaRPr lang="en-US" sz="1800" dirty="0">
            <a:latin typeface="Calibri" charset="0"/>
            <a:ea typeface="Calibri" charset="0"/>
            <a:cs typeface="Calibri" charset="0"/>
          </a:endParaRPr>
        </a:p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All</a:t>
          </a:r>
          <a:r>
            <a:rPr lang="en-US" sz="1800" baseline="0" dirty="0">
              <a:latin typeface="Calibri" charset="0"/>
              <a:ea typeface="Calibri" charset="0"/>
              <a:cs typeface="Calibri" charset="0"/>
            </a:rPr>
            <a:t> Public Pages</a:t>
          </a:r>
        </a:p>
        <a:p>
          <a:pPr marL="0">
            <a:lnSpc>
              <a:spcPct val="100000"/>
            </a:lnSpc>
            <a:buNone/>
          </a:pPr>
          <a:r>
            <a:rPr lang="en-US" sz="1800" b="1" baseline="0" dirty="0">
              <a:latin typeface="Calibri" charset="0"/>
              <a:ea typeface="Calibri" charset="0"/>
              <a:cs typeface="Calibri" charset="0"/>
            </a:rPr>
            <a:t>Dashboard</a:t>
          </a:r>
        </a:p>
        <a:p>
          <a:pPr marL="0">
            <a:lnSpc>
              <a:spcPct val="100000"/>
            </a:lnSpc>
            <a:buNone/>
          </a:pPr>
          <a:r>
            <a:rPr lang="en-US" sz="1800" b="1" baseline="0" dirty="0">
              <a:latin typeface="Calibri" charset="0"/>
              <a:ea typeface="Calibri" charset="0"/>
              <a:cs typeface="Calibri" charset="0"/>
            </a:rPr>
            <a:t>Add publications</a:t>
          </a:r>
        </a:p>
        <a:p>
          <a:pPr marL="0">
            <a:lnSpc>
              <a:spcPct val="100000"/>
            </a:lnSpc>
            <a:buNone/>
          </a:pPr>
          <a:r>
            <a:rPr lang="en-US" sz="1800" b="1" baseline="0" dirty="0">
              <a:latin typeface="Calibri" charset="0"/>
              <a:ea typeface="Calibri" charset="0"/>
              <a:cs typeface="Calibri" charset="0"/>
            </a:rPr>
            <a:t>Add News</a:t>
          </a:r>
        </a:p>
        <a:p>
          <a:pPr marL="0">
            <a:lnSpc>
              <a:spcPct val="100000"/>
            </a:lnSpc>
            <a:buNone/>
          </a:pPr>
          <a:r>
            <a:rPr lang="en-US" sz="1800" b="1" baseline="0" dirty="0" err="1">
              <a:latin typeface="Calibri" charset="0"/>
              <a:ea typeface="Calibri" charset="0"/>
              <a:cs typeface="Calibri" charset="0"/>
            </a:rPr>
            <a:t>Github</a:t>
          </a:r>
          <a:r>
            <a:rPr lang="en-US" sz="1800" b="1" baseline="0" dirty="0">
              <a:latin typeface="Calibri" charset="0"/>
              <a:ea typeface="Calibri" charset="0"/>
              <a:cs typeface="Calibri" charset="0"/>
            </a:rPr>
            <a:t> repository</a:t>
          </a:r>
        </a:p>
        <a:p>
          <a:pPr marL="0">
            <a:lnSpc>
              <a:spcPct val="100000"/>
            </a:lnSpc>
            <a:buNone/>
          </a:pPr>
          <a:endParaRPr lang="en-US" sz="1200" b="1" baseline="0" dirty="0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0" presStyleCnt="1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0" presStyleCnt="1">
        <dgm:presLayoutVars/>
      </dgm:prSet>
      <dgm:spPr/>
    </dgm:pt>
  </dgm:ptLst>
  <dgm:cxnLst>
    <dgm:cxn modelId="{61DE8435-87FC-4ED8-A1D9-A0E36224C192}" srcId="{0DD8915E-DC14-41D6-9BB5-F49E1C265163}" destId="{0A954AA6-C6B0-4271-8792-CCCE30CE7D69}" srcOrd="0" destOrd="0" parTransId="{81CA91A9-12C9-4000-A833-6528B617CCA1}" sibTransId="{7635DF39-FFCE-4F67-A43A-C3F7B847830D}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508FC8E-9136-4A97-9AA3-FFDDDB3B40AE}" type="presParOf" srcId="{917788B4-4702-452B-A9BF-BD370AC7C91D}" destId="{BEA164EE-1450-4AEB-9527-4E22FBF3C1A8}" srcOrd="0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E324F9-0CA6-408C-87DB-928D5A777D29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 marL="0">
            <a:lnSpc>
              <a:spcPct val="100000"/>
            </a:lnSpc>
            <a:buNone/>
          </a:pPr>
          <a:r>
            <a:rPr lang="en-US" sz="1800" b="1" baseline="0" dirty="0">
              <a:latin typeface="Calibri" charset="0"/>
              <a:ea typeface="Calibri" charset="0"/>
              <a:cs typeface="Calibri" charset="0"/>
            </a:rPr>
            <a:t>Add Lab Members</a:t>
          </a:r>
        </a:p>
        <a:p>
          <a:pPr marL="0">
            <a:lnSpc>
              <a:spcPct val="100000"/>
            </a:lnSpc>
            <a:buNone/>
          </a:pPr>
          <a:r>
            <a:rPr lang="en-US" sz="1800" b="1" baseline="0" dirty="0">
              <a:latin typeface="Calibri" charset="0"/>
              <a:ea typeface="Calibri" charset="0"/>
              <a:cs typeface="Calibri" charset="0"/>
            </a:rPr>
            <a:t>User Level Modification</a:t>
          </a:r>
        </a:p>
      </dgm:t>
    </dgm:pt>
    <dgm:pt modelId="{6790E72D-9F61-488E-A398-5B28EC571118}" type="sibTrans" cxnId="{CAE173F9-4E9D-4CD6-92D6-1A3088A6C118}">
      <dgm:prSet/>
      <dgm:spPr/>
      <dgm:t>
        <a:bodyPr/>
        <a:lstStyle/>
        <a:p>
          <a:endParaRPr lang="en-US"/>
        </a:p>
      </dgm:t>
    </dgm:pt>
    <dgm:pt modelId="{D982592B-2EA3-423C-A508-5A7364955519}" type="parTrans" cxnId="{CAE173F9-4E9D-4CD6-92D6-1A3088A6C1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All</a:t>
          </a:r>
          <a:r>
            <a:rPr lang="en-US" sz="1800" baseline="0" dirty="0">
              <a:latin typeface="Calibri" charset="0"/>
              <a:ea typeface="Calibri" charset="0"/>
              <a:cs typeface="Calibri" charset="0"/>
            </a:rPr>
            <a:t> Public Pages</a:t>
          </a:r>
        </a:p>
        <a:p>
          <a:pPr marL="0">
            <a:lnSpc>
              <a:spcPct val="100000"/>
            </a:lnSpc>
            <a:buNone/>
          </a:pPr>
          <a:r>
            <a:rPr lang="en-US" sz="1800" baseline="0" dirty="0">
              <a:latin typeface="Calibri" charset="0"/>
              <a:ea typeface="Calibri" charset="0"/>
              <a:cs typeface="Calibri" charset="0"/>
            </a:rPr>
            <a:t>Dashboard</a:t>
          </a:r>
        </a:p>
        <a:p>
          <a:pPr marL="0">
            <a:lnSpc>
              <a:spcPct val="100000"/>
            </a:lnSpc>
            <a:buNone/>
          </a:pPr>
          <a:r>
            <a:rPr lang="en-US" sz="1800" baseline="0" dirty="0">
              <a:latin typeface="Calibri" charset="0"/>
              <a:ea typeface="Calibri" charset="0"/>
              <a:cs typeface="Calibri" charset="0"/>
            </a:rPr>
            <a:t>Add publications</a:t>
          </a:r>
        </a:p>
        <a:p>
          <a:r>
            <a:rPr lang="en-US" sz="1800" baseline="0" dirty="0">
              <a:latin typeface="Calibri" charset="0"/>
              <a:ea typeface="Calibri" charset="0"/>
              <a:cs typeface="Calibri" charset="0"/>
            </a:rPr>
            <a:t>Add News</a:t>
          </a:r>
        </a:p>
        <a:p>
          <a:r>
            <a:rPr lang="en-US" sz="1800" baseline="0" dirty="0" err="1">
              <a:latin typeface="Calibri" charset="0"/>
              <a:ea typeface="Calibri" charset="0"/>
              <a:cs typeface="Calibri" charset="0"/>
            </a:rPr>
            <a:t>Github</a:t>
          </a:r>
          <a:r>
            <a:rPr lang="en-US" sz="1800" baseline="0" dirty="0">
              <a:latin typeface="Calibri" charset="0"/>
              <a:ea typeface="Calibri" charset="0"/>
              <a:cs typeface="Calibri" charset="0"/>
            </a:rPr>
            <a:t> repository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Admin</a:t>
          </a:r>
        </a:p>
        <a:p>
          <a:r>
            <a:rPr lang="en-US" sz="1800" b="1" dirty="0">
              <a:latin typeface="+mj-lt"/>
              <a:ea typeface="Calibri" charset="0"/>
              <a:cs typeface="Calibri" charset="0"/>
            </a:rPr>
            <a:t>(Full Modification Access)</a:t>
          </a:r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0" presStyleCnt="1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0" presStyleCnt="1">
        <dgm:presLayoutVars/>
      </dgm:prSet>
      <dgm:spPr/>
    </dgm:pt>
  </dgm:ptLst>
  <dgm:cxnLst>
    <dgm:cxn modelId="{23723D0B-529B-40E1-A0B1-F14C95353C17}" type="presOf" srcId="{F0E324F9-0CA6-408C-87DB-928D5A777D29}" destId="{44C7D37A-568B-4A53-88BE-8330DEF7D4A3}" srcOrd="0" destOrd="1" presId="urn:microsoft.com/office/officeart/2016/7/layout/HorizontalActionList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CAE173F9-4E9D-4CD6-92D6-1A3088A6C118}" srcId="{13416990-6629-4AE4-B0B2-7DE8418884DB}" destId="{F0E324F9-0CA6-408C-87DB-928D5A777D29}" srcOrd="1" destOrd="0" parTransId="{D982592B-2EA3-423C-A508-5A7364955519}" sibTransId="{6790E72D-9F61-488E-A398-5B28EC571118}"/>
    <dgm:cxn modelId="{88C7DEFE-ACEF-4A9F-B154-781CBBFCBE18}" srcId="{0DD8915E-DC14-41D6-9BB5-F49E1C265163}" destId="{13416990-6629-4AE4-B0B2-7DE8418884DB}" srcOrd="0" destOrd="0" parTransId="{180D8207-97DB-48B4-AFB6-E1571502D51D}" sibTransId="{355D6E8A-518E-4B49-955A-8C7CE0CBDA24}"/>
    <dgm:cxn modelId="{008A04F8-CCA8-463D-A028-8F7B8B5DED82}" type="presParOf" srcId="{917788B4-4702-452B-A9BF-BD370AC7C91D}" destId="{F042507F-C824-490E-948D-BDF8D9C669BD}" srcOrd="0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0" y="745253"/>
          <a:ext cx="3430958" cy="1029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122" tIns="271122" rIns="271122" bIns="27112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Public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(View Only)</a:t>
          </a:r>
          <a:endParaRPr lang="en-US" sz="2100" b="1" kern="1200" dirty="0">
            <a:latin typeface="+mj-lt"/>
          </a:endParaRPr>
        </a:p>
      </dsp:txBody>
      <dsp:txXfrm>
        <a:off x="0" y="745253"/>
        <a:ext cx="3430958" cy="1029287"/>
      </dsp:txXfrm>
    </dsp:sp>
    <dsp:sp modelId="{910C52EF-D1F5-4581-A150-24B263AF9343}">
      <dsp:nvSpPr>
        <dsp:cNvPr id="0" name=""/>
        <dsp:cNvSpPr/>
      </dsp:nvSpPr>
      <dsp:spPr>
        <a:xfrm>
          <a:off x="0" y="1774540"/>
          <a:ext cx="3430958" cy="18220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Research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Publications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News and Events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People</a:t>
          </a:r>
        </a:p>
      </dsp:txBody>
      <dsp:txXfrm>
        <a:off x="0" y="1774540"/>
        <a:ext cx="3430958" cy="1822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3ABE5-CEF1-4B39-82C3-F1FC644C0A8F}">
      <dsp:nvSpPr>
        <dsp:cNvPr id="0" name=""/>
        <dsp:cNvSpPr/>
      </dsp:nvSpPr>
      <dsp:spPr>
        <a:xfrm>
          <a:off x="0" y="382271"/>
          <a:ext cx="3733403" cy="1120020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022" tIns="295022" rIns="295022" bIns="29502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Member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(Partial Update)</a:t>
          </a:r>
          <a:endParaRPr lang="en-US" sz="2100" b="1" kern="1200" dirty="0">
            <a:latin typeface="+mj-lt"/>
            <a:ea typeface="Calibri" charset="0"/>
            <a:cs typeface="Calibri" charset="0"/>
          </a:endParaRPr>
        </a:p>
      </dsp:txBody>
      <dsp:txXfrm>
        <a:off x="0" y="382271"/>
        <a:ext cx="3733403" cy="1120020"/>
      </dsp:txXfrm>
    </dsp:sp>
    <dsp:sp modelId="{D49AD3F7-B2B6-4709-A43B-C22DEB981B39}">
      <dsp:nvSpPr>
        <dsp:cNvPr id="0" name=""/>
        <dsp:cNvSpPr/>
      </dsp:nvSpPr>
      <dsp:spPr>
        <a:xfrm>
          <a:off x="0" y="1502292"/>
          <a:ext cx="3733403" cy="2840263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Calibri" charset="0"/>
            <a:ea typeface="Calibri" charset="0"/>
            <a:cs typeface="Calibri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All</a:t>
          </a:r>
          <a:r>
            <a:rPr lang="en-US" sz="1800" kern="1200" baseline="0" dirty="0">
              <a:latin typeface="Calibri" charset="0"/>
              <a:ea typeface="Calibri" charset="0"/>
              <a:cs typeface="Calibri" charset="0"/>
            </a:rPr>
            <a:t> Public Pages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Calibri" charset="0"/>
              <a:ea typeface="Calibri" charset="0"/>
              <a:cs typeface="Calibri" charset="0"/>
            </a:rPr>
            <a:t>Dashboard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Calibri" charset="0"/>
              <a:ea typeface="Calibri" charset="0"/>
              <a:cs typeface="Calibri" charset="0"/>
            </a:rPr>
            <a:t>Add publications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Calibri" charset="0"/>
              <a:ea typeface="Calibri" charset="0"/>
              <a:cs typeface="Calibri" charset="0"/>
            </a:rPr>
            <a:t>Add News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 err="1">
              <a:latin typeface="Calibri" charset="0"/>
              <a:ea typeface="Calibri" charset="0"/>
              <a:cs typeface="Calibri" charset="0"/>
            </a:rPr>
            <a:t>Github</a:t>
          </a:r>
          <a:r>
            <a:rPr lang="en-US" sz="1800" b="1" kern="1200" baseline="0" dirty="0">
              <a:latin typeface="Calibri" charset="0"/>
              <a:ea typeface="Calibri" charset="0"/>
              <a:cs typeface="Calibri" charset="0"/>
            </a:rPr>
            <a:t> repository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baseline="0" dirty="0">
            <a:latin typeface="Calibri" charset="0"/>
            <a:ea typeface="Calibri" charset="0"/>
            <a:cs typeface="Calibri" charset="0"/>
          </a:endParaRPr>
        </a:p>
      </dsp:txBody>
      <dsp:txXfrm>
        <a:off x="0" y="1502292"/>
        <a:ext cx="3733403" cy="28402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D5FCC-5789-4468-99A6-5D6A676B6013}">
      <dsp:nvSpPr>
        <dsp:cNvPr id="0" name=""/>
        <dsp:cNvSpPr/>
      </dsp:nvSpPr>
      <dsp:spPr>
        <a:xfrm>
          <a:off x="0" y="416041"/>
          <a:ext cx="3733403" cy="112002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022" tIns="295022" rIns="295022" bIns="29502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Admin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(Full Modification Access)</a:t>
          </a:r>
        </a:p>
      </dsp:txBody>
      <dsp:txXfrm>
        <a:off x="0" y="416041"/>
        <a:ext cx="3733403" cy="1120020"/>
      </dsp:txXfrm>
    </dsp:sp>
    <dsp:sp modelId="{44C7D37A-568B-4A53-88BE-8330DEF7D4A3}">
      <dsp:nvSpPr>
        <dsp:cNvPr id="0" name=""/>
        <dsp:cNvSpPr/>
      </dsp:nvSpPr>
      <dsp:spPr>
        <a:xfrm>
          <a:off x="0" y="1536061"/>
          <a:ext cx="3733403" cy="3330655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777" tIns="368777" rIns="368777" bIns="368777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All</a:t>
          </a:r>
          <a:r>
            <a:rPr lang="en-US" sz="1800" kern="1200" baseline="0" dirty="0">
              <a:latin typeface="Calibri" charset="0"/>
              <a:ea typeface="Calibri" charset="0"/>
              <a:cs typeface="Calibri" charset="0"/>
            </a:rPr>
            <a:t> Public Pages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>
              <a:latin typeface="Calibri" charset="0"/>
              <a:ea typeface="Calibri" charset="0"/>
              <a:cs typeface="Calibri" charset="0"/>
            </a:rPr>
            <a:t>Dashboard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>
              <a:latin typeface="Calibri" charset="0"/>
              <a:ea typeface="Calibri" charset="0"/>
              <a:cs typeface="Calibri" charset="0"/>
            </a:rPr>
            <a:t>Add publications</a:t>
          </a:r>
        </a:p>
        <a:p>
          <a:pPr lvl="0" indent="0" algn="l" defTabSz="800100"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>
              <a:latin typeface="Calibri" charset="0"/>
              <a:ea typeface="Calibri" charset="0"/>
              <a:cs typeface="Calibri" charset="0"/>
            </a:rPr>
            <a:t>Add News</a:t>
          </a:r>
        </a:p>
        <a:p>
          <a:pPr lvl="0" indent="0" algn="l" defTabSz="800100"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 err="1">
              <a:latin typeface="Calibri" charset="0"/>
              <a:ea typeface="Calibri" charset="0"/>
              <a:cs typeface="Calibri" charset="0"/>
            </a:rPr>
            <a:t>Github</a:t>
          </a:r>
          <a:r>
            <a:rPr lang="en-US" sz="1800" kern="1200" baseline="0" dirty="0">
              <a:latin typeface="Calibri" charset="0"/>
              <a:ea typeface="Calibri" charset="0"/>
              <a:cs typeface="Calibri" charset="0"/>
            </a:rPr>
            <a:t> repository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Calibri" charset="0"/>
              <a:ea typeface="Calibri" charset="0"/>
              <a:cs typeface="Calibri" charset="0"/>
            </a:rPr>
            <a:t>Add Lab Members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Calibri" charset="0"/>
              <a:ea typeface="Calibri" charset="0"/>
              <a:cs typeface="Calibri" charset="0"/>
            </a:rPr>
            <a:t>User Level Modification</a:t>
          </a:r>
        </a:p>
      </dsp:txBody>
      <dsp:txXfrm>
        <a:off x="0" y="1536061"/>
        <a:ext cx="3733403" cy="3330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9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78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273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43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/>
          <a:lstStyle/>
          <a:p>
            <a:r>
              <a:rPr lang="en-US" dirty="0"/>
              <a:t>PEARL</a:t>
            </a:r>
            <a:br>
              <a:rPr lang="en-US" dirty="0"/>
            </a:br>
            <a:r>
              <a:rPr lang="en-US" sz="4800" b="0" dirty="0"/>
              <a:t>Lab Website</a:t>
            </a:r>
            <a:endParaRPr lang="en-US" b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Indronil Bhattacharjee</a:t>
            </a:r>
          </a:p>
          <a:p>
            <a:r>
              <a:rPr lang="en-US" dirty="0"/>
              <a:t>Abdur Razzak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>
            <a:normAutofit fontScale="90000"/>
          </a:bodyPr>
          <a:lstStyle/>
          <a:p>
            <a:r>
              <a:rPr lang="en-US" dirty="0"/>
              <a:t>News and Events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4D22-2C67-436D-AB47-1C91A69B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7B644-3955-44BD-8140-FD5AD629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A3BA5A-7387-20F8-5D4B-A2A92785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397" y="2584263"/>
            <a:ext cx="3239295" cy="37140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174F80-8ED4-053E-0E84-B0A5E3011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08" y="2543175"/>
            <a:ext cx="6326909" cy="381063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5218536-64B9-31EA-E800-2B97E55C4E97}"/>
              </a:ext>
            </a:extLst>
          </p:cNvPr>
          <p:cNvGrpSpPr/>
          <p:nvPr/>
        </p:nvGrpSpPr>
        <p:grpSpPr>
          <a:xfrm>
            <a:off x="1117282" y="1620230"/>
            <a:ext cx="10564178" cy="568377"/>
            <a:chOff x="1117282" y="1620230"/>
            <a:chExt cx="10564178" cy="56837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EE0F0F-642F-80F8-B64A-A101A1C6AA9F}"/>
                </a:ext>
              </a:extLst>
            </p:cNvPr>
            <p:cNvGrpSpPr/>
            <p:nvPr/>
          </p:nvGrpSpPr>
          <p:grpSpPr>
            <a:xfrm>
              <a:off x="1117282" y="1623643"/>
              <a:ext cx="8375143" cy="564964"/>
              <a:chOff x="1002983" y="1552780"/>
              <a:chExt cx="8093392" cy="56496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C145F-E850-E26E-8D0D-3BA8F204E814}"/>
                  </a:ext>
                </a:extLst>
              </p:cNvPr>
              <p:cNvSpPr txBox="1"/>
              <p:nvPr/>
            </p:nvSpPr>
            <p:spPr>
              <a:xfrm>
                <a:off x="1002983" y="1552781"/>
                <a:ext cx="2361057" cy="564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Accessible by all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6DDB67-5213-1E27-FC81-94FAB4DBD6F7}"/>
                  </a:ext>
                </a:extLst>
              </p:cNvPr>
              <p:cNvSpPr txBox="1"/>
              <p:nvPr/>
            </p:nvSpPr>
            <p:spPr>
              <a:xfrm>
                <a:off x="3455099" y="1552780"/>
                <a:ext cx="3361182" cy="564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Modified by Members only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9F371E-C0C2-00B3-E426-F553C3EE946E}"/>
                  </a:ext>
                </a:extLst>
              </p:cNvPr>
              <p:cNvSpPr txBox="1"/>
              <p:nvPr/>
            </p:nvSpPr>
            <p:spPr>
              <a:xfrm>
                <a:off x="6907340" y="1552781"/>
                <a:ext cx="2189035" cy="564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Database query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32E5BF-30A8-ED42-F8BE-438864F53648}"/>
                </a:ext>
              </a:extLst>
            </p:cNvPr>
            <p:cNvSpPr txBox="1"/>
            <p:nvPr/>
          </p:nvSpPr>
          <p:spPr>
            <a:xfrm>
              <a:off x="9492425" y="1620230"/>
              <a:ext cx="2189035" cy="564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Sorted by 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2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>
            <a:normAutofit fontScale="90000"/>
          </a:bodyPr>
          <a:lstStyle/>
          <a:p>
            <a:r>
              <a:rPr lang="en-US" dirty="0"/>
              <a:t>People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4D22-2C67-436D-AB47-1C91A69B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7B644-3955-44BD-8140-FD5AD629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C145F-E850-E26E-8D0D-3BA8F204E814}"/>
              </a:ext>
            </a:extLst>
          </p:cNvPr>
          <p:cNvSpPr txBox="1"/>
          <p:nvPr/>
        </p:nvSpPr>
        <p:spPr>
          <a:xfrm>
            <a:off x="1088707" y="1918919"/>
            <a:ext cx="3302318" cy="388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Public Page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Bootstrap Cards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Updated from User table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Only admin can modify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Option for Member login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7DCCA-AEBE-4A29-A7E5-E333A295E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143" y="2037506"/>
            <a:ext cx="6818372" cy="37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2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722F022-211C-4882-844C-086FEA6806AA}" type="slidenum">
              <a:rPr lang="en-US" noProof="0" smtClean="0"/>
              <a:pPr lvl="0"/>
              <a:t>12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6F8FF8-4456-2EBD-EE01-F36B985C4BD1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4777" y="2595880"/>
            <a:ext cx="5522446" cy="11620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Member </a:t>
            </a:r>
            <a:br>
              <a:rPr lang="en-US" dirty="0"/>
            </a:br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256969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>
            <a:normAutofit fontScale="90000"/>
          </a:bodyPr>
          <a:lstStyle/>
          <a:p>
            <a:r>
              <a:rPr lang="en-US" dirty="0"/>
              <a:t>Member Dashboard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4D22-2C67-436D-AB47-1C91A69B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18" name="Picture 17" descr="Graphical user interface">
            <a:extLst>
              <a:ext uri="{FF2B5EF4-FFF2-40B4-BE49-F238E27FC236}">
                <a16:creationId xmlns:a16="http://schemas.microsoft.com/office/drawing/2014/main" id="{5FC28C96-C4F6-A911-F417-9E0F3D00C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5"/>
          <a:stretch/>
        </p:blipFill>
        <p:spPr>
          <a:xfrm>
            <a:off x="-1" y="1143000"/>
            <a:ext cx="7951487" cy="5715000"/>
          </a:xfrm>
          <a:prstGeom prst="rect">
            <a:avLst/>
          </a:prstGeom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EDFF334B-D0B5-BD9B-7480-B0793C568345}"/>
              </a:ext>
            </a:extLst>
          </p:cNvPr>
          <p:cNvSpPr/>
          <p:nvPr/>
        </p:nvSpPr>
        <p:spPr>
          <a:xfrm>
            <a:off x="8063710" y="1321410"/>
            <a:ext cx="4036979" cy="994392"/>
          </a:xfrm>
          <a:prstGeom prst="wedgeRectCallout">
            <a:avLst>
              <a:gd name="adj1" fmla="val -76559"/>
              <a:gd name="adj2" fmla="val 68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/>
              <a:t>User Information after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/>
              <a:t>Database Query using User Session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C516035D-5AE2-7349-D79E-AC63DE7E88D5}"/>
              </a:ext>
            </a:extLst>
          </p:cNvPr>
          <p:cNvSpPr/>
          <p:nvPr/>
        </p:nvSpPr>
        <p:spPr>
          <a:xfrm>
            <a:off x="8063711" y="2672936"/>
            <a:ext cx="4036979" cy="994392"/>
          </a:xfrm>
          <a:prstGeom prst="wedgeRectCallout">
            <a:avLst>
              <a:gd name="adj1" fmla="val -74935"/>
              <a:gd name="adj2" fmla="val 978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/>
              <a:t>Repos using </a:t>
            </a:r>
            <a:r>
              <a:rPr lang="en-US" sz="1650" dirty="0" err="1"/>
              <a:t>github</a:t>
            </a:r>
            <a:r>
              <a:rPr lang="en-US" sz="1650" dirty="0"/>
              <a:t> and </a:t>
            </a:r>
            <a:r>
              <a:rPr lang="en-US" sz="1650" dirty="0" err="1"/>
              <a:t>gh</a:t>
            </a:r>
            <a:r>
              <a:rPr lang="en-US" sz="1650" dirty="0"/>
              <a:t>-card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/>
              <a:t>Sliding Carousel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D8C82FF6-8A0A-9EC5-7F74-E4A2B00CE766}"/>
              </a:ext>
            </a:extLst>
          </p:cNvPr>
          <p:cNvSpPr/>
          <p:nvPr/>
        </p:nvSpPr>
        <p:spPr>
          <a:xfrm>
            <a:off x="8063710" y="4045003"/>
            <a:ext cx="4036979" cy="857737"/>
          </a:xfrm>
          <a:prstGeom prst="wedgeRectCallout">
            <a:avLst>
              <a:gd name="adj1" fmla="val -84092"/>
              <a:gd name="adj2" fmla="val -2739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/>
              <a:t>Insert to News table of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/>
              <a:t>Automatically update News page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7D8BC86D-266D-1B37-EFE0-ED8F7E43F327}"/>
              </a:ext>
            </a:extLst>
          </p:cNvPr>
          <p:cNvSpPr/>
          <p:nvPr/>
        </p:nvSpPr>
        <p:spPr>
          <a:xfrm>
            <a:off x="8152656" y="5360053"/>
            <a:ext cx="3948034" cy="994392"/>
          </a:xfrm>
          <a:prstGeom prst="wedgeRectCallout">
            <a:avLst>
              <a:gd name="adj1" fmla="val -141441"/>
              <a:gd name="adj2" fmla="val 3619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/>
              <a:t>Insert to Publication table of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/>
              <a:t>Automatically update publications page</a:t>
            </a:r>
          </a:p>
        </p:txBody>
      </p:sp>
    </p:spTree>
    <p:extLst>
      <p:ext uri="{BB962C8B-B14F-4D97-AF65-F5344CB8AC3E}">
        <p14:creationId xmlns:p14="http://schemas.microsoft.com/office/powerpoint/2010/main" val="402343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722F022-211C-4882-844C-086FEA6806AA}" type="slidenum">
              <a:rPr lang="en-US" noProof="0" smtClean="0"/>
              <a:pPr lvl="0"/>
              <a:t>14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6F8FF8-4456-2EBD-EE01-F36B985C4BD1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0681" y="2847975"/>
            <a:ext cx="7190994" cy="1162050"/>
          </a:xfrm>
        </p:spPr>
        <p:txBody>
          <a:bodyPr>
            <a:normAutofit/>
          </a:bodyPr>
          <a:lstStyle/>
          <a:p>
            <a:r>
              <a:rPr lang="en-US" dirty="0"/>
              <a:t>Multi Level User Access</a:t>
            </a:r>
          </a:p>
        </p:txBody>
      </p:sp>
    </p:spTree>
    <p:extLst>
      <p:ext uri="{BB962C8B-B14F-4D97-AF65-F5344CB8AC3E}">
        <p14:creationId xmlns:p14="http://schemas.microsoft.com/office/powerpoint/2010/main" val="2850954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Level Access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228451243"/>
              </p:ext>
            </p:extLst>
          </p:nvPr>
        </p:nvGraphicFramePr>
        <p:xfrm>
          <a:off x="646114" y="1560513"/>
          <a:ext cx="3430958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15</a:t>
            </a:fld>
            <a:endParaRPr lang="en-US" noProof="0" dirty="0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78163CBC-EB08-ED0F-FC68-D88FA9EA9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192231"/>
              </p:ext>
            </p:extLst>
          </p:nvPr>
        </p:nvGraphicFramePr>
        <p:xfrm>
          <a:off x="4229298" y="1338043"/>
          <a:ext cx="3733403" cy="4724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CF3D7A9-E1D2-D0A8-FF0E-C5DB38DA9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480099"/>
              </p:ext>
            </p:extLst>
          </p:nvPr>
        </p:nvGraphicFramePr>
        <p:xfrm>
          <a:off x="8114927" y="1059078"/>
          <a:ext cx="3733403" cy="5282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97314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Graphic spid="2" grpId="0">
        <p:bldAsOne/>
      </p:bldGraphic>
      <p:bldGraphic spid="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722F022-211C-4882-844C-086FEA6806AA}" type="slidenum">
              <a:rPr lang="en-US" noProof="0" smtClean="0"/>
              <a:pPr lvl="0"/>
              <a:t>16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6F8FF8-4456-2EBD-EE01-F36B985C4BD1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3294" y="2760426"/>
            <a:ext cx="4525412" cy="1140365"/>
          </a:xfrm>
        </p:spPr>
        <p:txBody>
          <a:bodyPr>
            <a:normAutofit/>
          </a:bodyPr>
          <a:lstStyle/>
          <a:p>
            <a:r>
              <a:rPr lang="en-US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45762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>
            <a:normAutofit fontScale="90000"/>
          </a:bodyPr>
          <a:lstStyle/>
          <a:p>
            <a:r>
              <a:rPr lang="en-US" dirty="0"/>
              <a:t>People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4D22-2C67-436D-AB47-1C91A69B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7B644-3955-44BD-8140-FD5AD629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17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C145F-E850-E26E-8D0D-3BA8F204E814}"/>
              </a:ext>
            </a:extLst>
          </p:cNvPr>
          <p:cNvSpPr txBox="1"/>
          <p:nvPr/>
        </p:nvSpPr>
        <p:spPr>
          <a:xfrm>
            <a:off x="1088707" y="1918919"/>
            <a:ext cx="3302318" cy="388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Public Page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Bootstrap Cards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Updated from User table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Only admin can modify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Option for Member login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7DCCA-AEBE-4A29-A7E5-E333A295E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143" y="2037506"/>
            <a:ext cx="6818372" cy="37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35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Contributions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9243" y="1764139"/>
            <a:ext cx="4756714" cy="597604"/>
          </a:xfrm>
        </p:spPr>
        <p:txBody>
          <a:bodyPr/>
          <a:lstStyle/>
          <a:p>
            <a:r>
              <a:rPr lang="en-US" dirty="0"/>
              <a:t>Indronil Bhattacharjee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900"/>
            <a:ext cx="4756714" cy="3365500"/>
          </a:xfrm>
        </p:spPr>
        <p:txBody>
          <a:bodyPr/>
          <a:lstStyle/>
          <a:p>
            <a:r>
              <a:rPr lang="en-US" dirty="0"/>
              <a:t>Research Page</a:t>
            </a:r>
          </a:p>
          <a:p>
            <a:r>
              <a:rPr lang="en-US" dirty="0"/>
              <a:t>Authentication</a:t>
            </a:r>
          </a:p>
          <a:p>
            <a:r>
              <a:rPr lang="en-US" dirty="0" err="1"/>
              <a:t>Github</a:t>
            </a:r>
            <a:r>
              <a:rPr lang="en-US" dirty="0"/>
              <a:t> repos</a:t>
            </a:r>
          </a:p>
          <a:p>
            <a:r>
              <a:rPr lang="en-US" dirty="0"/>
              <a:t>Carousel Sliders</a:t>
            </a:r>
          </a:p>
          <a:p>
            <a:r>
              <a:rPr lang="en-US" dirty="0"/>
              <a:t>Database handling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ADD5DF7-575E-4C10-815E-CDBBFAB58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1"/>
            <a:ext cx="4756714" cy="597604"/>
          </a:xfrm>
        </p:spPr>
        <p:txBody>
          <a:bodyPr/>
          <a:lstStyle/>
          <a:p>
            <a:r>
              <a:rPr lang="en-US" dirty="0"/>
              <a:t>Abdur Razzak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3BE1C0-386B-47CB-BDCE-A24D9918AE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7467" y="2374900"/>
            <a:ext cx="4756714" cy="3365500"/>
          </a:xfrm>
        </p:spPr>
        <p:txBody>
          <a:bodyPr/>
          <a:lstStyle/>
          <a:p>
            <a:r>
              <a:rPr lang="en-US" dirty="0"/>
              <a:t>New and Events</a:t>
            </a:r>
          </a:p>
          <a:p>
            <a:r>
              <a:rPr lang="en-US" dirty="0"/>
              <a:t>Publication</a:t>
            </a:r>
          </a:p>
          <a:p>
            <a:r>
              <a:rPr lang="en-US" dirty="0"/>
              <a:t>User dashboard</a:t>
            </a:r>
          </a:p>
          <a:p>
            <a:r>
              <a:rPr lang="en-US" dirty="0"/>
              <a:t>People</a:t>
            </a:r>
          </a:p>
          <a:p>
            <a:r>
              <a:rPr lang="en-US" dirty="0"/>
              <a:t>Database handling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42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Bites and Cakes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9243" y="1764139"/>
            <a:ext cx="4756714" cy="597604"/>
          </a:xfrm>
        </p:spPr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900"/>
            <a:ext cx="4756714" cy="3365500"/>
          </a:xfrm>
        </p:spPr>
        <p:txBody>
          <a:bodyPr/>
          <a:lstStyle/>
          <a:p>
            <a:r>
              <a:rPr lang="en-US" dirty="0"/>
              <a:t>Cascade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For Dynamic update</a:t>
            </a:r>
          </a:p>
          <a:p>
            <a:pPr lvl="1"/>
            <a:endParaRPr lang="en-US" dirty="0"/>
          </a:p>
          <a:p>
            <a:r>
              <a:rPr lang="en-US" dirty="0"/>
              <a:t>MongoDB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For User authentication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ADD5DF7-575E-4C10-815E-CDBBFAB58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1"/>
            <a:ext cx="4756714" cy="597604"/>
          </a:xfrm>
        </p:spPr>
        <p:txBody>
          <a:bodyPr/>
          <a:lstStyle/>
          <a:p>
            <a:r>
              <a:rPr lang="en-US" dirty="0"/>
              <a:t>Counter measures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3BE1C0-386B-47CB-BDCE-A24D9918AE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7467" y="2374900"/>
            <a:ext cx="4756714" cy="3365500"/>
          </a:xfrm>
        </p:spPr>
        <p:txBody>
          <a:bodyPr/>
          <a:lstStyle/>
          <a:p>
            <a:r>
              <a:rPr lang="en-US" dirty="0"/>
              <a:t>Remove cascade from life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Easier dynamic updates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Shifting to Laravel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Authentication, Binding, Routing </a:t>
            </a:r>
          </a:p>
          <a:p>
            <a:pPr lvl="1"/>
            <a:endParaRPr lang="en-US" dirty="0"/>
          </a:p>
          <a:p>
            <a:r>
              <a:rPr lang="en-US" dirty="0"/>
              <a:t>MySQL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Structured and easy to handle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05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81153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  <a:p>
            <a:r>
              <a:rPr lang="en-US" dirty="0" err="1"/>
              <a:t>Architecures</a:t>
            </a:r>
            <a:endParaRPr lang="en-US" dirty="0"/>
          </a:p>
          <a:p>
            <a:r>
              <a:rPr lang="en-US" dirty="0"/>
              <a:t>Pages</a:t>
            </a:r>
          </a:p>
          <a:p>
            <a:endParaRPr lang="en-US" dirty="0"/>
          </a:p>
          <a:p>
            <a:r>
              <a:rPr lang="en-US" dirty="0"/>
              <a:t>Topic four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61765-71A3-C709-1425-BB99A788BC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Bites and Cakes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20</a:t>
            </a:fld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2D51A87-70EC-E8AA-1857-6E5EE4D2C424}"/>
              </a:ext>
            </a:extLst>
          </p:cNvPr>
          <p:cNvSpPr>
            <a:spLocks noGrp="1"/>
          </p:cNvSpPr>
          <p:nvPr/>
        </p:nvSpPr>
        <p:spPr>
          <a:xfrm>
            <a:off x="563328" y="1727250"/>
            <a:ext cx="10802664" cy="1242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DD462F"/>
              </a:buClr>
              <a:buSzPct val="150000"/>
              <a:buNone/>
            </a:pPr>
            <a:r>
              <a:rPr lang="en-US" sz="5400" dirty="0">
                <a:solidFill>
                  <a:srgbClr val="DD462F"/>
                </a:solidFill>
              </a:rPr>
              <a:t>D E M 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CBD82-B5A3-6C48-68AF-C550EF83DB23}"/>
              </a:ext>
            </a:extLst>
          </p:cNvPr>
          <p:cNvSpPr txBox="1"/>
          <p:nvPr/>
        </p:nvSpPr>
        <p:spPr>
          <a:xfrm>
            <a:off x="4987437" y="1544603"/>
            <a:ext cx="1954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D462F"/>
                </a:solidFill>
              </a:rPr>
              <a:t>It’s time for 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8EE86D-9A52-CB0D-7488-EEF45230E984}"/>
              </a:ext>
            </a:extLst>
          </p:cNvPr>
          <p:cNvGrpSpPr/>
          <p:nvPr/>
        </p:nvGrpSpPr>
        <p:grpSpPr>
          <a:xfrm>
            <a:off x="3439770" y="2825654"/>
            <a:ext cx="5049780" cy="3841846"/>
            <a:chOff x="3528114" y="3015981"/>
            <a:chExt cx="5049780" cy="3841846"/>
          </a:xfrm>
        </p:grpSpPr>
        <p:pic>
          <p:nvPicPr>
            <p:cNvPr id="20" name="Picture 5" descr="Pudgy Memez gaming work fast working GIF">
              <a:extLst>
                <a:ext uri="{FF2B5EF4-FFF2-40B4-BE49-F238E27FC236}">
                  <a16:creationId xmlns:a16="http://schemas.microsoft.com/office/drawing/2014/main" id="{D46F0746-7A4C-B562-F510-A9CDD838CC57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3349" y="3015981"/>
              <a:ext cx="3425301" cy="3425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E7DC32-8C33-820D-D045-75B3B4AE428B}"/>
                </a:ext>
              </a:extLst>
            </p:cNvPr>
            <p:cNvSpPr txBox="1"/>
            <p:nvPr/>
          </p:nvSpPr>
          <p:spPr>
            <a:xfrm>
              <a:off x="3528114" y="6611606"/>
              <a:ext cx="50497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Image: https://gifdb.com/gif/cute-penguin-doing-fast-typing-6ma4ulaar2x2gimo.html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074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2CEA45-4871-91C8-94D2-31C9BEBB069B}"/>
              </a:ext>
            </a:extLst>
          </p:cNvPr>
          <p:cNvSpPr/>
          <p:nvPr/>
        </p:nvSpPr>
        <p:spPr>
          <a:xfrm>
            <a:off x="0" y="0"/>
            <a:ext cx="12192000" cy="4532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4931" y="4918735"/>
            <a:ext cx="3787467" cy="140903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09E0B-CEBC-425D-8A86-1F858D8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EA19-91BF-48E8-A1D4-8FB745E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21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2381F-E015-E150-F909-EA100C7E99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5B050-95B4-48F6-4288-36E1B631FFE8}"/>
              </a:ext>
            </a:extLst>
          </p:cNvPr>
          <p:cNvSpPr/>
          <p:nvPr/>
        </p:nvSpPr>
        <p:spPr>
          <a:xfrm>
            <a:off x="7772400" y="4532313"/>
            <a:ext cx="4419600" cy="2325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56C64D-BA58-ED48-D351-DFD73BDE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932" y="1022606"/>
            <a:ext cx="3787468" cy="375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Research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List of Publications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News and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Lab Members’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Interactive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Multiple User-Level Access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722F022-211C-4882-844C-086FEA6806AA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6F8FF8-4456-2EBD-EE01-F36B985C4BD1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1821" y="2781300"/>
            <a:ext cx="4142029" cy="967068"/>
          </a:xfrm>
        </p:spPr>
        <p:txBody>
          <a:bodyPr/>
          <a:lstStyle/>
          <a:p>
            <a:r>
              <a:rPr lang="en-US" dirty="0"/>
              <a:t>Architectures</a:t>
            </a:r>
          </a:p>
        </p:txBody>
      </p: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>
            <a:normAutofit fontScale="90000"/>
          </a:bodyPr>
          <a:lstStyle/>
          <a:p>
            <a:r>
              <a:rPr lang="en-US" dirty="0"/>
              <a:t>Previous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4D22-2C67-436D-AB47-1C91A69B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7B644-3955-44BD-8140-FD5AD629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CC9B9A-BA93-DC71-5792-025F7DDE2660}"/>
              </a:ext>
            </a:extLst>
          </p:cNvPr>
          <p:cNvSpPr txBox="1"/>
          <p:nvPr/>
        </p:nvSpPr>
        <p:spPr>
          <a:xfrm>
            <a:off x="621631" y="3222624"/>
            <a:ext cx="15667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Public Users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3B16B3-62A3-0FB1-6C21-E6A9C7893A30}"/>
              </a:ext>
            </a:extLst>
          </p:cNvPr>
          <p:cNvSpPr txBox="1"/>
          <p:nvPr/>
        </p:nvSpPr>
        <p:spPr>
          <a:xfrm>
            <a:off x="514683" y="3931151"/>
            <a:ext cx="1780673" cy="3789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Private Users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0A19CE-D1A4-D2A6-BE40-AA6F99563FC1}"/>
              </a:ext>
            </a:extLst>
          </p:cNvPr>
          <p:cNvSpPr/>
          <p:nvPr/>
        </p:nvSpPr>
        <p:spPr>
          <a:xfrm>
            <a:off x="2707105" y="3035467"/>
            <a:ext cx="1049420" cy="1517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Pages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C659D9-0BDB-9C7F-B749-DE1BDC152141}"/>
              </a:ext>
            </a:extLst>
          </p:cNvPr>
          <p:cNvCxnSpPr/>
          <p:nvPr/>
        </p:nvCxnSpPr>
        <p:spPr>
          <a:xfrm flipV="1">
            <a:off x="2065254" y="3381543"/>
            <a:ext cx="600242" cy="1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32D23C-51FD-6485-5010-0C5E0AEF8B65}"/>
              </a:ext>
            </a:extLst>
          </p:cNvPr>
          <p:cNvCxnSpPr>
            <a:cxnSpLocks/>
          </p:cNvCxnSpPr>
          <p:nvPr/>
        </p:nvCxnSpPr>
        <p:spPr>
          <a:xfrm flipV="1">
            <a:off x="2058571" y="4076701"/>
            <a:ext cx="647031" cy="21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028CDC7-FCBE-1591-6E6B-CE8E45702C4A}"/>
              </a:ext>
            </a:extLst>
          </p:cNvPr>
          <p:cNvSpPr/>
          <p:nvPr/>
        </p:nvSpPr>
        <p:spPr>
          <a:xfrm>
            <a:off x="5501106" y="3637046"/>
            <a:ext cx="1423735" cy="12766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Cascade</a:t>
            </a:r>
            <a:br>
              <a:rPr lang="en-US" dirty="0"/>
            </a:br>
            <a:r>
              <a:rPr lang="en-US" dirty="0"/>
              <a:t>Pages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1822F7-5F40-207C-F7BE-132707C87066}"/>
              </a:ext>
            </a:extLst>
          </p:cNvPr>
          <p:cNvSpPr txBox="1"/>
          <p:nvPr/>
        </p:nvSpPr>
        <p:spPr>
          <a:xfrm>
            <a:off x="3148263" y="5595520"/>
            <a:ext cx="1540042" cy="382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Admin Users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B9C8EFB-25EB-7F54-EA2F-F52CF108D362}"/>
              </a:ext>
            </a:extLst>
          </p:cNvPr>
          <p:cNvCxnSpPr/>
          <p:nvPr/>
        </p:nvCxnSpPr>
        <p:spPr>
          <a:xfrm flipV="1">
            <a:off x="4650372" y="4857081"/>
            <a:ext cx="907717" cy="796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2716D4-1288-318C-831D-3335EDEECECF}"/>
              </a:ext>
            </a:extLst>
          </p:cNvPr>
          <p:cNvCxnSpPr/>
          <p:nvPr/>
        </p:nvCxnSpPr>
        <p:spPr>
          <a:xfrm>
            <a:off x="3763880" y="3758031"/>
            <a:ext cx="1729873" cy="393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8DE9C25-E391-456C-AA5A-B5E90D351574}"/>
              </a:ext>
            </a:extLst>
          </p:cNvPr>
          <p:cNvSpPr/>
          <p:nvPr/>
        </p:nvSpPr>
        <p:spPr>
          <a:xfrm>
            <a:off x="4899527" y="1865730"/>
            <a:ext cx="2392946" cy="982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API Repositories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47F4F1-713F-2B21-7452-B509B3434652}"/>
              </a:ext>
            </a:extLst>
          </p:cNvPr>
          <p:cNvCxnSpPr/>
          <p:nvPr/>
        </p:nvCxnSpPr>
        <p:spPr>
          <a:xfrm>
            <a:off x="6092492" y="2851485"/>
            <a:ext cx="18715" cy="774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136A1C3-2603-C744-4D19-6FE4C352C4C0}"/>
              </a:ext>
            </a:extLst>
          </p:cNvPr>
          <p:cNvSpPr/>
          <p:nvPr/>
        </p:nvSpPr>
        <p:spPr>
          <a:xfrm>
            <a:off x="8956842" y="1865730"/>
            <a:ext cx="2412999" cy="72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MongoDB for User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BCA26B-727F-4083-F92F-AE73587E38E1}"/>
              </a:ext>
            </a:extLst>
          </p:cNvPr>
          <p:cNvSpPr txBox="1"/>
          <p:nvPr/>
        </p:nvSpPr>
        <p:spPr>
          <a:xfrm rot="840000">
            <a:off x="4090736" y="3623677"/>
            <a:ext cx="111225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Publish pages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FD4F03-C760-C929-981D-DA35B3BDB03A}"/>
              </a:ext>
            </a:extLst>
          </p:cNvPr>
          <p:cNvCxnSpPr/>
          <p:nvPr/>
        </p:nvCxnSpPr>
        <p:spPr>
          <a:xfrm flipH="1">
            <a:off x="6878222" y="3397918"/>
            <a:ext cx="796756" cy="319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9C32B998-D4D0-2BAF-1C3D-B695FD81118A}"/>
              </a:ext>
            </a:extLst>
          </p:cNvPr>
          <p:cNvSpPr/>
          <p:nvPr/>
        </p:nvSpPr>
        <p:spPr>
          <a:xfrm>
            <a:off x="8742947" y="4873624"/>
            <a:ext cx="2486525" cy="7218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JavaScript</a:t>
            </a:r>
            <a:br>
              <a:rPr lang="en-US" dirty="0"/>
            </a:br>
            <a:r>
              <a:rPr lang="en-US" dirty="0"/>
              <a:t>Scrolling News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4CA0F7-60CD-12F7-4891-67C65582A4B3}"/>
              </a:ext>
            </a:extLst>
          </p:cNvPr>
          <p:cNvCxnSpPr/>
          <p:nvPr/>
        </p:nvCxnSpPr>
        <p:spPr>
          <a:xfrm>
            <a:off x="6935538" y="4670425"/>
            <a:ext cx="1803400" cy="540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D93A5B-0A80-9EA2-4BE1-0B3C90BAD1F8}"/>
              </a:ext>
            </a:extLst>
          </p:cNvPr>
          <p:cNvSpPr/>
          <p:nvPr/>
        </p:nvSpPr>
        <p:spPr>
          <a:xfrm rot="-1380000">
            <a:off x="7621712" y="3046599"/>
            <a:ext cx="1143000" cy="3475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JS com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9802F9-2EF0-8C06-B67F-510667FA01BD}"/>
              </a:ext>
            </a:extLst>
          </p:cNvPr>
          <p:cNvCxnSpPr/>
          <p:nvPr/>
        </p:nvCxnSpPr>
        <p:spPr>
          <a:xfrm flipH="1">
            <a:off x="8699667" y="2625892"/>
            <a:ext cx="890336" cy="379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0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4D22-2C67-436D-AB47-1C91A69B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7B644-3955-44BD-8140-FD5AD629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CC9B9A-BA93-DC71-5792-025F7DDE2660}"/>
              </a:ext>
            </a:extLst>
          </p:cNvPr>
          <p:cNvSpPr txBox="1"/>
          <p:nvPr/>
        </p:nvSpPr>
        <p:spPr>
          <a:xfrm>
            <a:off x="621631" y="3403599"/>
            <a:ext cx="15667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Public Users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3B16B3-62A3-0FB1-6C21-E6A9C7893A30}"/>
              </a:ext>
            </a:extLst>
          </p:cNvPr>
          <p:cNvSpPr txBox="1"/>
          <p:nvPr/>
        </p:nvSpPr>
        <p:spPr>
          <a:xfrm>
            <a:off x="514683" y="4112126"/>
            <a:ext cx="1780673" cy="3789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Private Users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0A19CE-D1A4-D2A6-BE40-AA6F99563FC1}"/>
              </a:ext>
            </a:extLst>
          </p:cNvPr>
          <p:cNvSpPr/>
          <p:nvPr/>
        </p:nvSpPr>
        <p:spPr>
          <a:xfrm>
            <a:off x="2707105" y="3216442"/>
            <a:ext cx="1049420" cy="1517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Blade PHP</a:t>
            </a:r>
            <a:br>
              <a:rPr lang="en-US" dirty="0"/>
            </a:br>
            <a:r>
              <a:rPr lang="en-US" dirty="0"/>
              <a:t>Pages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C659D9-0BDB-9C7F-B749-DE1BDC152141}"/>
              </a:ext>
            </a:extLst>
          </p:cNvPr>
          <p:cNvCxnSpPr/>
          <p:nvPr/>
        </p:nvCxnSpPr>
        <p:spPr>
          <a:xfrm flipV="1">
            <a:off x="2065254" y="3562518"/>
            <a:ext cx="600242" cy="1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32D23C-51FD-6485-5010-0C5E0AEF8B65}"/>
              </a:ext>
            </a:extLst>
          </p:cNvPr>
          <p:cNvCxnSpPr>
            <a:cxnSpLocks/>
          </p:cNvCxnSpPr>
          <p:nvPr/>
        </p:nvCxnSpPr>
        <p:spPr>
          <a:xfrm flipV="1">
            <a:off x="2058571" y="4257676"/>
            <a:ext cx="647031" cy="21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028CDC7-FCBE-1591-6E6B-CE8E45702C4A}"/>
              </a:ext>
            </a:extLst>
          </p:cNvPr>
          <p:cNvSpPr/>
          <p:nvPr/>
        </p:nvSpPr>
        <p:spPr>
          <a:xfrm>
            <a:off x="5328550" y="3154262"/>
            <a:ext cx="1588129" cy="1455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Apache Server</a:t>
            </a:r>
          </a:p>
          <a:p>
            <a:pPr algn="ctr"/>
            <a:r>
              <a:rPr lang="en-US" dirty="0"/>
              <a:t>Laravel Framework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1822F7-5F40-207C-F7BE-132707C87066}"/>
              </a:ext>
            </a:extLst>
          </p:cNvPr>
          <p:cNvSpPr txBox="1"/>
          <p:nvPr/>
        </p:nvSpPr>
        <p:spPr>
          <a:xfrm>
            <a:off x="2461794" y="5361209"/>
            <a:ext cx="1540042" cy="382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Admin Users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B9C8EFB-25EB-7F54-EA2F-F52CF108D362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231815" y="4733756"/>
            <a:ext cx="0" cy="657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2716D4-1288-318C-831D-3335EDEECECF}"/>
              </a:ext>
            </a:extLst>
          </p:cNvPr>
          <p:cNvCxnSpPr>
            <a:cxnSpLocks/>
          </p:cNvCxnSpPr>
          <p:nvPr/>
        </p:nvCxnSpPr>
        <p:spPr>
          <a:xfrm>
            <a:off x="3763879" y="3836737"/>
            <a:ext cx="15728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8DE9C25-E391-456C-AA5A-B5E90D351574}"/>
              </a:ext>
            </a:extLst>
          </p:cNvPr>
          <p:cNvSpPr/>
          <p:nvPr/>
        </p:nvSpPr>
        <p:spPr>
          <a:xfrm>
            <a:off x="5421361" y="1701186"/>
            <a:ext cx="1423734" cy="804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Github</a:t>
            </a:r>
            <a:endParaRPr lang="en-US" sz="1600" dirty="0"/>
          </a:p>
          <a:p>
            <a:pPr algn="ctr"/>
            <a:r>
              <a:rPr lang="en-US" sz="1600" dirty="0"/>
              <a:t>GH-Card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47F4F1-713F-2B21-7452-B509B3434652}"/>
              </a:ext>
            </a:extLst>
          </p:cNvPr>
          <p:cNvCxnSpPr>
            <a:cxnSpLocks/>
            <a:stCxn id="37" idx="4"/>
            <a:endCxn id="33" idx="0"/>
          </p:cNvCxnSpPr>
          <p:nvPr/>
        </p:nvCxnSpPr>
        <p:spPr>
          <a:xfrm flipH="1">
            <a:off x="6122615" y="2505454"/>
            <a:ext cx="10613" cy="648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136A1C3-2603-C744-4D19-6FE4C352C4C0}"/>
              </a:ext>
            </a:extLst>
          </p:cNvPr>
          <p:cNvSpPr/>
          <p:nvPr/>
        </p:nvSpPr>
        <p:spPr>
          <a:xfrm>
            <a:off x="9845343" y="3419475"/>
            <a:ext cx="1959182" cy="72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MySQL Database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FD4F03-C760-C929-981D-DA35B3BDB03A}"/>
              </a:ext>
            </a:extLst>
          </p:cNvPr>
          <p:cNvCxnSpPr>
            <a:cxnSpLocks/>
          </p:cNvCxnSpPr>
          <p:nvPr/>
        </p:nvCxnSpPr>
        <p:spPr>
          <a:xfrm flipH="1">
            <a:off x="6906108" y="3784280"/>
            <a:ext cx="530400" cy="14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D93A5B-0A80-9EA2-4BE1-0B3C90BAD1F8}"/>
              </a:ext>
            </a:extLst>
          </p:cNvPr>
          <p:cNvSpPr/>
          <p:nvPr/>
        </p:nvSpPr>
        <p:spPr>
          <a:xfrm rot="49696">
            <a:off x="7436425" y="3606693"/>
            <a:ext cx="1583270" cy="3475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CRUD Operations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9802F9-2EF0-8C06-B67F-510667FA01BD}"/>
              </a:ext>
            </a:extLst>
          </p:cNvPr>
          <p:cNvCxnSpPr>
            <a:cxnSpLocks/>
            <a:stCxn id="39" idx="2"/>
          </p:cNvCxnSpPr>
          <p:nvPr/>
        </p:nvCxnSpPr>
        <p:spPr>
          <a:xfrm flipH="1" flipV="1">
            <a:off x="9000982" y="3756982"/>
            <a:ext cx="844361" cy="26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06032B-B96C-D3F3-CBC2-FDE202388097}"/>
              </a:ext>
            </a:extLst>
          </p:cNvPr>
          <p:cNvSpPr txBox="1"/>
          <p:nvPr/>
        </p:nvSpPr>
        <p:spPr>
          <a:xfrm>
            <a:off x="5502444" y="1397516"/>
            <a:ext cx="116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Party API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0B348B-96E1-66F7-90B9-EBCA4D3C44BB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5328550" y="3882180"/>
            <a:ext cx="158812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95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722F022-211C-4882-844C-086FEA6806AA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6F8FF8-4456-2EBD-EE01-F36B985C4BD1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581" y="2771572"/>
            <a:ext cx="5353050" cy="967068"/>
          </a:xfrm>
        </p:spPr>
        <p:txBody>
          <a:bodyPr>
            <a:normAutofit/>
          </a:bodyPr>
          <a:lstStyle/>
          <a:p>
            <a:r>
              <a:rPr lang="en-US" dirty="0"/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295267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Area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4D22-2C67-436D-AB47-1C91A69B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7B644-3955-44BD-8140-FD5AD629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DF20E-4B5E-71FC-0F78-EA364E70C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83" r="21026" b="783"/>
          <a:stretch/>
        </p:blipFill>
        <p:spPr>
          <a:xfrm>
            <a:off x="1002983" y="1391285"/>
            <a:ext cx="6067480" cy="495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DC145F-E850-E26E-8D0D-3BA8F204E814}"/>
              </a:ext>
            </a:extLst>
          </p:cNvPr>
          <p:cNvSpPr txBox="1"/>
          <p:nvPr/>
        </p:nvSpPr>
        <p:spPr>
          <a:xfrm>
            <a:off x="8048625" y="2647950"/>
            <a:ext cx="2771271" cy="1118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Static page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No database involved</a:t>
            </a:r>
          </a:p>
        </p:txBody>
      </p:sp>
    </p:spTree>
    <p:extLst>
      <p:ext uri="{BB962C8B-B14F-4D97-AF65-F5344CB8AC3E}">
        <p14:creationId xmlns:p14="http://schemas.microsoft.com/office/powerpoint/2010/main" val="411992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>
            <a:normAutofit fontScale="90000"/>
          </a:bodyPr>
          <a:lstStyle/>
          <a:p>
            <a:r>
              <a:rPr lang="en-US" dirty="0"/>
              <a:t>Publications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4D22-2C67-436D-AB47-1C91A69B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7B644-3955-44BD-8140-FD5AD629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79A66-C277-FCC4-6C83-756942930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55" y="2659655"/>
            <a:ext cx="6886532" cy="350180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CEE0F0F-642F-80F8-B64A-A101A1C6AA9F}"/>
              </a:ext>
            </a:extLst>
          </p:cNvPr>
          <p:cNvGrpSpPr/>
          <p:nvPr/>
        </p:nvGrpSpPr>
        <p:grpSpPr>
          <a:xfrm>
            <a:off x="1117283" y="1623644"/>
            <a:ext cx="9603867" cy="564963"/>
            <a:chOff x="1002983" y="1552781"/>
            <a:chExt cx="9603867" cy="5649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DC145F-E850-E26E-8D0D-3BA8F204E814}"/>
                </a:ext>
              </a:extLst>
            </p:cNvPr>
            <p:cNvSpPr txBox="1"/>
            <p:nvPr/>
          </p:nvSpPr>
          <p:spPr>
            <a:xfrm>
              <a:off x="1002983" y="1552781"/>
              <a:ext cx="2361057" cy="564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User Interactive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6DDB67-5213-1E27-FC81-94FAB4DBD6F7}"/>
                </a:ext>
              </a:extLst>
            </p:cNvPr>
            <p:cNvSpPr txBox="1"/>
            <p:nvPr/>
          </p:nvSpPr>
          <p:spPr>
            <a:xfrm>
              <a:off x="3546158" y="1552781"/>
              <a:ext cx="3361182" cy="564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Only Member can update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9F371E-C0C2-00B3-E426-F553C3EE946E}"/>
                </a:ext>
              </a:extLst>
            </p:cNvPr>
            <p:cNvSpPr txBox="1"/>
            <p:nvPr/>
          </p:nvSpPr>
          <p:spPr>
            <a:xfrm>
              <a:off x="6907340" y="1552781"/>
              <a:ext cx="3699510" cy="564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Merged publications from DB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6C952B4-EA91-56A8-CD8E-E1A2C2945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858" y="2659655"/>
            <a:ext cx="2556625" cy="350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12462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6D62FBF337C43BBD562092BC0C1DE" ma:contentTypeVersion="2" ma:contentTypeDescription="Create a new document." ma:contentTypeScope="" ma:versionID="b59cc852b2fe72c9d6bfe0b35b084bbe">
  <xsd:schema xmlns:xsd="http://www.w3.org/2001/XMLSchema" xmlns:xs="http://www.w3.org/2001/XMLSchema" xmlns:p="http://schemas.microsoft.com/office/2006/metadata/properties" xmlns:ns3="93e6c21f-f043-419b-bb5f-8d2bf1d836b6" targetNamespace="http://schemas.microsoft.com/office/2006/metadata/properties" ma:root="true" ma:fieldsID="46eb63d3977e76698cd8e2ecf5a4c771" ns3:_="">
    <xsd:import namespace="93e6c21f-f043-419b-bb5f-8d2bf1d836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e6c21f-f043-419b-bb5f-8d2bf1d83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93e6c21f-f043-419b-bb5f-8d2bf1d836b6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211AC4-B3C7-439A-87B1-0C17ACF622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e6c21f-f043-419b-bb5f-8d2bf1d836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{D4992F01-9B44-4086-B181-5F90B17833ED}tf89117832_win32</Template>
  <TotalTime>128</TotalTime>
  <Words>420</Words>
  <Application>Microsoft Office PowerPoint</Application>
  <PresentationFormat>Widescreen</PresentationFormat>
  <Paragraphs>197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Avenir Next LT Pro</vt:lpstr>
      <vt:lpstr>Calibri</vt:lpstr>
      <vt:lpstr>Courier New</vt:lpstr>
      <vt:lpstr>ColorBlockVTI</vt:lpstr>
      <vt:lpstr>PEARL Lab Website</vt:lpstr>
      <vt:lpstr>Agenda</vt:lpstr>
      <vt:lpstr>Features</vt:lpstr>
      <vt:lpstr>Architectures</vt:lpstr>
      <vt:lpstr>Previous Architecture</vt:lpstr>
      <vt:lpstr>Final Architecture</vt:lpstr>
      <vt:lpstr>Pages</vt:lpstr>
      <vt:lpstr>Research Area</vt:lpstr>
      <vt:lpstr>Publications</vt:lpstr>
      <vt:lpstr>News and Events</vt:lpstr>
      <vt:lpstr>People Page</vt:lpstr>
      <vt:lpstr>Member  Dashboard</vt:lpstr>
      <vt:lpstr>Member Dashboard</vt:lpstr>
      <vt:lpstr>Multi Level User Access</vt:lpstr>
      <vt:lpstr>Multiple Level Access</vt:lpstr>
      <vt:lpstr>Authorization</vt:lpstr>
      <vt:lpstr>People Page</vt:lpstr>
      <vt:lpstr>Contributions</vt:lpstr>
      <vt:lpstr>Bites and Cakes</vt:lpstr>
      <vt:lpstr>Bites and Cakes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PEARL Lab Website</dc:title>
  <dc:creator>Indronil Bhattacharjee</dc:creator>
  <cp:lastModifiedBy>Indronil</cp:lastModifiedBy>
  <cp:revision>2</cp:revision>
  <dcterms:created xsi:type="dcterms:W3CDTF">2023-05-08T05:25:20Z</dcterms:created>
  <dcterms:modified xsi:type="dcterms:W3CDTF">2023-05-08T07:33:44Z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0x010100E8F6D62FBF337C43BBD562092BC0C1DE</vt:lpwstr>
  </property>
</Properties>
</file>