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62" r:id="rId3"/>
    <p:sldId id="267" r:id="rId4"/>
    <p:sldId id="271" r:id="rId5"/>
    <p:sldId id="280" r:id="rId6"/>
    <p:sldId id="281" r:id="rId7"/>
    <p:sldId id="279" r:id="rId8"/>
    <p:sldId id="274" r:id="rId9"/>
    <p:sldId id="276" r:id="rId10"/>
    <p:sldId id="275" r:id="rId11"/>
    <p:sldId id="277" r:id="rId12"/>
    <p:sldId id="278" r:id="rId13"/>
    <p:sldId id="270" r:id="rId14"/>
    <p:sldId id="26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8" autoAdjust="0"/>
    <p:restoredTop sz="67487" autoAdjust="0"/>
  </p:normalViewPr>
  <p:slideViewPr>
    <p:cSldViewPr snapToGrid="0">
      <p:cViewPr varScale="1">
        <p:scale>
          <a:sx n="82" d="100"/>
          <a:sy n="82" d="100"/>
        </p:scale>
        <p:origin x="917"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10/30/2023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10/29/2023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10/29/2023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4.svg"/><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6.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3974841" y="3930093"/>
            <a:ext cx="8010894" cy="1363215"/>
          </a:xfrm>
        </p:spPr>
        <p:txBody>
          <a:bodyPr anchor="t">
            <a:noAutofit/>
          </a:bodyPr>
          <a:lstStyle/>
          <a:p>
            <a:r>
              <a:rPr lang="en-US" sz="3200" b="1" dirty="0">
                <a:latin typeface="Franklin Gothic Book" panose="020B0503020102020204" pitchFamily="34" charset="0"/>
                <a:cs typeface="Segoe UI" panose="020B0502040204020203" pitchFamily="34" charset="0"/>
              </a:rPr>
              <a:t>Reinforcement Learning for the</a:t>
            </a:r>
            <a:br>
              <a:rPr lang="en-US" sz="3200" b="1" dirty="0">
                <a:latin typeface="Franklin Gothic Book" panose="020B0503020102020204" pitchFamily="34" charset="0"/>
                <a:cs typeface="Segoe UI" panose="020B0502040204020203" pitchFamily="34" charset="0"/>
              </a:rPr>
            </a:br>
            <a:r>
              <a:rPr lang="en-US" sz="3200" b="1" dirty="0">
                <a:latin typeface="Franklin Gothic Book" panose="020B0503020102020204" pitchFamily="34" charset="0"/>
                <a:cs typeface="Segoe UI" panose="020B0502040204020203" pitchFamily="34" charset="0"/>
              </a:rPr>
              <a:t>Adaptive Scheduling of Educational Activities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150818" y="5007307"/>
            <a:ext cx="7697169" cy="380528"/>
          </a:xfrm>
        </p:spPr>
        <p:txBody>
          <a:bodyPr anchor="b">
            <a:normAutofit/>
          </a:bodyPr>
          <a:lstStyle/>
          <a:p>
            <a:r>
              <a:rPr lang="en-US" sz="1800" b="1" dirty="0"/>
              <a:t>Jonathan </a:t>
            </a:r>
            <a:r>
              <a:rPr lang="en-US" sz="1800" b="1" dirty="0" err="1"/>
              <a:t>Bassen</a:t>
            </a:r>
            <a:r>
              <a:rPr lang="en-US" sz="1800" b="1" dirty="0"/>
              <a:t> et al</a:t>
            </a:r>
            <a:endParaRPr lang="en-US" b="1" dirty="0">
              <a:latin typeface="+mj-lt"/>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3377" y="-148961"/>
            <a:ext cx="2271179" cy="2271179"/>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25024" y="327889"/>
            <a:ext cx="2260711" cy="2260711"/>
          </a:xfrm>
          <a:prstGeom prst="rect">
            <a:avLst/>
          </a:prstGeom>
        </p:spPr>
      </p:pic>
      <p:sp>
        <p:nvSpPr>
          <p:cNvPr id="4" name="Subtitle 2">
            <a:extLst>
              <a:ext uri="{FF2B5EF4-FFF2-40B4-BE49-F238E27FC236}">
                <a16:creationId xmlns:a16="http://schemas.microsoft.com/office/drawing/2014/main" id="{004C4AD5-EC8C-4EAA-323B-3C02F19F1FA6}"/>
              </a:ext>
            </a:extLst>
          </p:cNvPr>
          <p:cNvSpPr txBox="1">
            <a:spLocks/>
          </p:cNvSpPr>
          <p:nvPr/>
        </p:nvSpPr>
        <p:spPr>
          <a:xfrm>
            <a:off x="4038851" y="5553625"/>
            <a:ext cx="7809136" cy="104775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Presented by: </a:t>
            </a:r>
          </a:p>
          <a:p>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Indronil Bhattacharjee</a:t>
            </a:r>
            <a:b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br>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New Mexico State University</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4480" y="1392039"/>
            <a:ext cx="1636279" cy="1636279"/>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0"/>
            <a:ext cx="10079393" cy="1292306"/>
          </a:xfrm>
        </p:spPr>
        <p:txBody>
          <a:bodyPr>
            <a:normAutofit/>
          </a:bodyPr>
          <a:lstStyle/>
          <a:p>
            <a:r>
              <a:rPr lang="en-US" sz="4000" b="1" i="0" u="none" strike="noStrike" dirty="0">
                <a:solidFill>
                  <a:srgbClr val="0000CC"/>
                </a:solidFill>
                <a:effectLst/>
                <a:latin typeface="Arial" panose="020B0604020202020204" pitchFamily="34" charset="0"/>
              </a:rPr>
              <a:t>R2: The Cold Start Problem</a:t>
            </a: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103634"/>
            <a:ext cx="5719665" cy="5324535"/>
          </a:xfrm>
          <a:prstGeom prst="rect">
            <a:avLst/>
          </a:prstGeom>
          <a:noFill/>
        </p:spPr>
        <p:txBody>
          <a:bodyPr wrap="square" rtlCol="0">
            <a:spAutoFit/>
          </a:bodyPr>
          <a:lstStyle/>
          <a:p>
            <a:pPr algn="just"/>
            <a:r>
              <a:rPr lang="en-US" sz="1700" b="0" i="0" dirty="0">
                <a:effectLst/>
                <a:latin typeface="Söhne"/>
              </a:rPr>
              <a:t>This analysis addressed the </a:t>
            </a:r>
            <a:r>
              <a:rPr lang="en-US" sz="1700" b="1" i="0" dirty="0">
                <a:effectLst/>
                <a:latin typeface="Söhne"/>
              </a:rPr>
              <a:t>Cold Start</a:t>
            </a:r>
            <a:r>
              <a:rPr lang="en-US" sz="1700" b="0" i="0" dirty="0">
                <a:effectLst/>
                <a:latin typeface="Söhne"/>
              </a:rPr>
              <a:t> problem, which concerns the potential negative impact of RS on early learners. The researchers tracked learning gains and completion rates over time as learners progressed through the course.</a:t>
            </a:r>
          </a:p>
          <a:p>
            <a:pPr algn="just"/>
            <a:endParaRPr lang="en-US" sz="1700" b="0" i="0" dirty="0">
              <a:effectLst/>
              <a:latin typeface="Söhne"/>
            </a:endParaRPr>
          </a:p>
          <a:p>
            <a:pPr algn="just"/>
            <a:r>
              <a:rPr lang="en-US" sz="1700" b="1" i="0" dirty="0">
                <a:effectLst/>
                <a:latin typeface="Söhne"/>
              </a:rPr>
              <a:t>Results:</a:t>
            </a:r>
            <a:endParaRPr lang="en-US" sz="1700" b="0" i="0" dirty="0">
              <a:effectLst/>
              <a:latin typeface="Söhne"/>
            </a:endParaRPr>
          </a:p>
          <a:p>
            <a:pPr marL="342900" indent="-342900" algn="just">
              <a:buFont typeface="Arial" panose="020B0604020202020204" pitchFamily="34" charset="0"/>
              <a:buChar char="•"/>
            </a:pPr>
            <a:r>
              <a:rPr lang="en-US" sz="1700" b="0" i="0" dirty="0">
                <a:effectLst/>
                <a:latin typeface="Söhne"/>
              </a:rPr>
              <a:t>Learning gains and completion rates remained steady throughout the course, even for early participants.</a:t>
            </a:r>
          </a:p>
          <a:p>
            <a:pPr marL="342900" indent="-342900" algn="just">
              <a:buFont typeface="Arial" panose="020B0604020202020204" pitchFamily="34" charset="0"/>
              <a:buChar char="•"/>
            </a:pPr>
            <a:r>
              <a:rPr lang="en-US" sz="1700" b="0" i="0" dirty="0">
                <a:effectLst/>
                <a:latin typeface="Söhne"/>
              </a:rPr>
              <a:t>Early participants in the RS condition completed more activities than later participants but still engaged with fewer total educational activities compared to linear and self-directed navigation conditions.</a:t>
            </a:r>
          </a:p>
          <a:p>
            <a:pPr algn="just"/>
            <a:endParaRPr lang="en-US" sz="1700" b="0" i="0" dirty="0">
              <a:effectLst/>
              <a:latin typeface="Söhne"/>
            </a:endParaRPr>
          </a:p>
          <a:p>
            <a:pPr algn="just"/>
            <a:r>
              <a:rPr lang="en-US" sz="1700" b="1" i="0" dirty="0">
                <a:effectLst/>
                <a:latin typeface="Söhne"/>
              </a:rPr>
              <a:t>Discussion:</a:t>
            </a:r>
            <a:endParaRPr lang="en-US" sz="1700" b="0" i="0" dirty="0">
              <a:effectLst/>
              <a:latin typeface="Söhne"/>
            </a:endParaRPr>
          </a:p>
          <a:p>
            <a:pPr marL="285750" indent="-285750" algn="just">
              <a:buFont typeface="Arial" panose="020B0604020202020204" pitchFamily="34" charset="0"/>
              <a:buChar char="•"/>
            </a:pPr>
            <a:r>
              <a:rPr lang="en-US" sz="1700" b="0" i="0" dirty="0">
                <a:effectLst/>
                <a:latin typeface="Söhne"/>
              </a:rPr>
              <a:t>RS did not disproportionately harm early users, thanks to adjustments in the reward function and initial exploration strategies. </a:t>
            </a:r>
          </a:p>
          <a:p>
            <a:pPr marL="285750" indent="-285750" algn="just">
              <a:buFont typeface="Arial" panose="020B0604020202020204" pitchFamily="34" charset="0"/>
              <a:buChar char="•"/>
            </a:pPr>
            <a:r>
              <a:rPr lang="en-US" sz="1700" b="0" i="0" dirty="0">
                <a:effectLst/>
                <a:latin typeface="Söhne"/>
              </a:rPr>
              <a:t>Early learners in the RS condition still had a more efficient educational experience compared to linear and self-directed navigation.</a:t>
            </a:r>
          </a:p>
        </p:txBody>
      </p:sp>
      <p:pic>
        <p:nvPicPr>
          <p:cNvPr id="6" name="Picture 5">
            <a:extLst>
              <a:ext uri="{FF2B5EF4-FFF2-40B4-BE49-F238E27FC236}">
                <a16:creationId xmlns:a16="http://schemas.microsoft.com/office/drawing/2014/main" id="{63EA80C7-609C-5C55-A515-49FF43A7FB3B}"/>
              </a:ext>
            </a:extLst>
          </p:cNvPr>
          <p:cNvPicPr>
            <a:picLocks noChangeAspect="1"/>
          </p:cNvPicPr>
          <p:nvPr/>
        </p:nvPicPr>
        <p:blipFill>
          <a:blip r:embed="rId2"/>
          <a:stretch>
            <a:fillRect/>
          </a:stretch>
        </p:blipFill>
        <p:spPr>
          <a:xfrm>
            <a:off x="6626086" y="2008879"/>
            <a:ext cx="5381977" cy="3019466"/>
          </a:xfrm>
          <a:prstGeom prst="rect">
            <a:avLst/>
          </a:prstGeom>
        </p:spPr>
      </p:pic>
    </p:spTree>
    <p:extLst>
      <p:ext uri="{BB962C8B-B14F-4D97-AF65-F5344CB8AC3E}">
        <p14:creationId xmlns:p14="http://schemas.microsoft.com/office/powerpoint/2010/main" val="1751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0"/>
            <a:ext cx="10079393" cy="1292306"/>
          </a:xfrm>
        </p:spPr>
        <p:txBody>
          <a:bodyPr>
            <a:normAutofit/>
          </a:bodyPr>
          <a:lstStyle/>
          <a:p>
            <a:r>
              <a:rPr lang="en-US" sz="4000" b="1" i="0" u="none" strike="noStrike" dirty="0">
                <a:solidFill>
                  <a:srgbClr val="0000CC"/>
                </a:solidFill>
                <a:effectLst/>
                <a:latin typeface="Arial" panose="020B0604020202020204" pitchFamily="34" charset="0"/>
              </a:rPr>
              <a:t>R3: RS Scheduling Patterns</a:t>
            </a: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228718"/>
            <a:ext cx="5719665" cy="4770537"/>
          </a:xfrm>
          <a:prstGeom prst="rect">
            <a:avLst/>
          </a:prstGeom>
          <a:noFill/>
        </p:spPr>
        <p:txBody>
          <a:bodyPr wrap="square" rtlCol="0">
            <a:spAutoFit/>
          </a:bodyPr>
          <a:lstStyle/>
          <a:p>
            <a:pPr algn="just"/>
            <a:r>
              <a:rPr lang="en-US" sz="1600" b="0" i="0" dirty="0">
                <a:effectLst/>
                <a:latin typeface="Söhne"/>
              </a:rPr>
              <a:t>This analysis aimed to identify patterns in the RS scheduling policy, helping instructors and course designers understand how activities were assigned. </a:t>
            </a:r>
          </a:p>
          <a:p>
            <a:pPr algn="just"/>
            <a:r>
              <a:rPr lang="en-US" sz="1600" b="0" i="0" dirty="0">
                <a:effectLst/>
                <a:latin typeface="Söhne"/>
              </a:rPr>
              <a:t>The researchers examined the assignment frequency distribution for educational activities and their relationship with pre-test scores.</a:t>
            </a:r>
          </a:p>
          <a:p>
            <a:pPr algn="just"/>
            <a:endParaRPr lang="en-US" sz="1600" b="0" i="0" dirty="0">
              <a:effectLst/>
              <a:latin typeface="Söhne"/>
            </a:endParaRPr>
          </a:p>
          <a:p>
            <a:pPr algn="just"/>
            <a:r>
              <a:rPr lang="en-US" sz="1600" b="1" i="0" dirty="0">
                <a:effectLst/>
                <a:latin typeface="Söhne"/>
              </a:rPr>
              <a:t>Results:</a:t>
            </a:r>
            <a:endParaRPr lang="en-US" sz="1600" b="0" i="0" dirty="0">
              <a:effectLst/>
              <a:latin typeface="Söhne"/>
            </a:endParaRPr>
          </a:p>
          <a:p>
            <a:pPr marL="285750" indent="-285750" algn="just">
              <a:buFont typeface="Arial" panose="020B0604020202020204" pitchFamily="34" charset="0"/>
              <a:buChar char="•"/>
            </a:pPr>
            <a:r>
              <a:rPr lang="en-US" sz="1600" b="0" i="0" dirty="0">
                <a:effectLst/>
                <a:latin typeface="Söhne"/>
              </a:rPr>
              <a:t>RS assigned activities based on learner states, with certain activities being assigned more frequently than others.</a:t>
            </a:r>
          </a:p>
          <a:p>
            <a:pPr marL="285750" indent="-285750" algn="just">
              <a:buFont typeface="Arial" panose="020B0604020202020204" pitchFamily="34" charset="0"/>
              <a:buChar char="•"/>
            </a:pPr>
            <a:r>
              <a:rPr lang="en-US" sz="1600" b="0" i="0" dirty="0">
                <a:effectLst/>
                <a:latin typeface="Söhne"/>
              </a:rPr>
              <a:t>As pre-test scores increased, the number of activities assigned by RS decreased.</a:t>
            </a:r>
          </a:p>
          <a:p>
            <a:pPr algn="just">
              <a:buFont typeface="Arial" panose="020B0604020202020204" pitchFamily="34" charset="0"/>
              <a:buChar char="•"/>
            </a:pPr>
            <a:endParaRPr lang="en-US" sz="1600" b="0" i="0" dirty="0">
              <a:effectLst/>
              <a:latin typeface="Söhne"/>
            </a:endParaRPr>
          </a:p>
          <a:p>
            <a:pPr algn="just"/>
            <a:r>
              <a:rPr lang="en-US" sz="1600" b="1" i="0" dirty="0">
                <a:effectLst/>
                <a:latin typeface="Söhne"/>
              </a:rPr>
              <a:t>Discussion:</a:t>
            </a:r>
            <a:endParaRPr lang="en-US" sz="1600" b="0" i="0" dirty="0">
              <a:effectLst/>
              <a:latin typeface="Söhne"/>
            </a:endParaRPr>
          </a:p>
          <a:p>
            <a:pPr marL="285750" indent="-285750" algn="just">
              <a:buFont typeface="Arial" panose="020B0604020202020204" pitchFamily="34" charset="0"/>
              <a:buChar char="•"/>
            </a:pPr>
            <a:r>
              <a:rPr lang="en-US" sz="1600" b="0" i="0" dirty="0">
                <a:effectLst/>
                <a:latin typeface="Söhne"/>
              </a:rPr>
              <a:t>The analysis revealed that RS adapted to different learner states and assigned activities strategically. </a:t>
            </a:r>
          </a:p>
          <a:p>
            <a:pPr marL="285750" indent="-285750" algn="just">
              <a:buFont typeface="Arial" panose="020B0604020202020204" pitchFamily="34" charset="0"/>
              <a:buChar char="•"/>
            </a:pPr>
            <a:r>
              <a:rPr lang="en-US" sz="1600" b="0" i="0" dirty="0">
                <a:effectLst/>
                <a:latin typeface="Söhne"/>
              </a:rPr>
              <a:t>This information can guide instructors and designers in developing more effective educational activities and improving the order of assignments.</a:t>
            </a:r>
          </a:p>
        </p:txBody>
      </p:sp>
      <p:pic>
        <p:nvPicPr>
          <p:cNvPr id="15" name="Picture 14">
            <a:extLst>
              <a:ext uri="{FF2B5EF4-FFF2-40B4-BE49-F238E27FC236}">
                <a16:creationId xmlns:a16="http://schemas.microsoft.com/office/drawing/2014/main" id="{7C1F41AE-3D04-68C8-DE67-8A8DBAAA5B9F}"/>
              </a:ext>
            </a:extLst>
          </p:cNvPr>
          <p:cNvPicPr>
            <a:picLocks noChangeAspect="1"/>
          </p:cNvPicPr>
          <p:nvPr/>
        </p:nvPicPr>
        <p:blipFill rotWithShape="1">
          <a:blip r:embed="rId2"/>
          <a:srcRect t="5859"/>
          <a:stretch/>
        </p:blipFill>
        <p:spPr>
          <a:xfrm>
            <a:off x="6697992" y="1088647"/>
            <a:ext cx="4882681" cy="5385842"/>
          </a:xfrm>
          <a:prstGeom prst="rect">
            <a:avLst/>
          </a:prstGeom>
        </p:spPr>
      </p:pic>
      <p:grpSp>
        <p:nvGrpSpPr>
          <p:cNvPr id="16" name="Group 15">
            <a:extLst>
              <a:ext uri="{FF2B5EF4-FFF2-40B4-BE49-F238E27FC236}">
                <a16:creationId xmlns:a16="http://schemas.microsoft.com/office/drawing/2014/main" id="{C309A9BF-197A-37CE-2CF5-40EC0D5881F3}"/>
              </a:ext>
            </a:extLst>
          </p:cNvPr>
          <p:cNvGrpSpPr/>
          <p:nvPr/>
        </p:nvGrpSpPr>
        <p:grpSpPr>
          <a:xfrm>
            <a:off x="6865773" y="1060413"/>
            <a:ext cx="4547118" cy="5170735"/>
            <a:chOff x="6811346" y="1088647"/>
            <a:chExt cx="4547118" cy="5170735"/>
          </a:xfrm>
        </p:grpSpPr>
        <p:pic>
          <p:nvPicPr>
            <p:cNvPr id="7" name="Picture 6">
              <a:extLst>
                <a:ext uri="{FF2B5EF4-FFF2-40B4-BE49-F238E27FC236}">
                  <a16:creationId xmlns:a16="http://schemas.microsoft.com/office/drawing/2014/main" id="{BD7511AD-E842-7218-3B8C-4BAE9BAF88A6}"/>
                </a:ext>
              </a:extLst>
            </p:cNvPr>
            <p:cNvPicPr>
              <a:picLocks noChangeAspect="1"/>
            </p:cNvPicPr>
            <p:nvPr/>
          </p:nvPicPr>
          <p:blipFill rotWithShape="1">
            <a:blip r:embed="rId3"/>
            <a:srcRect b="57316"/>
            <a:stretch/>
          </p:blipFill>
          <p:spPr>
            <a:xfrm>
              <a:off x="6811346" y="1088647"/>
              <a:ext cx="4438261" cy="1924435"/>
            </a:xfrm>
            <a:prstGeom prst="rect">
              <a:avLst/>
            </a:prstGeom>
          </p:spPr>
        </p:pic>
        <p:pic>
          <p:nvPicPr>
            <p:cNvPr id="8" name="Picture 7">
              <a:extLst>
                <a:ext uri="{FF2B5EF4-FFF2-40B4-BE49-F238E27FC236}">
                  <a16:creationId xmlns:a16="http://schemas.microsoft.com/office/drawing/2014/main" id="{C2FA8DC4-A658-5C7A-E0F2-BD44034068A2}"/>
                </a:ext>
              </a:extLst>
            </p:cNvPr>
            <p:cNvPicPr>
              <a:picLocks noChangeAspect="1"/>
            </p:cNvPicPr>
            <p:nvPr/>
          </p:nvPicPr>
          <p:blipFill rotWithShape="1">
            <a:blip r:embed="rId3"/>
            <a:srcRect t="42684" b="15995"/>
            <a:stretch/>
          </p:blipFill>
          <p:spPr>
            <a:xfrm>
              <a:off x="6811346" y="3333942"/>
              <a:ext cx="4547118" cy="1908686"/>
            </a:xfrm>
            <a:prstGeom prst="rect">
              <a:avLst/>
            </a:prstGeom>
          </p:spPr>
        </p:pic>
        <p:pic>
          <p:nvPicPr>
            <p:cNvPr id="9" name="Picture 8">
              <a:extLst>
                <a:ext uri="{FF2B5EF4-FFF2-40B4-BE49-F238E27FC236}">
                  <a16:creationId xmlns:a16="http://schemas.microsoft.com/office/drawing/2014/main" id="{6B679464-4C3C-4C85-930A-BFF1E74041BE}"/>
                </a:ext>
              </a:extLst>
            </p:cNvPr>
            <p:cNvPicPr>
              <a:picLocks noChangeAspect="1"/>
            </p:cNvPicPr>
            <p:nvPr/>
          </p:nvPicPr>
          <p:blipFill rotWithShape="1">
            <a:blip r:embed="rId3"/>
            <a:srcRect t="84566"/>
            <a:stretch/>
          </p:blipFill>
          <p:spPr>
            <a:xfrm>
              <a:off x="6920202" y="5563488"/>
              <a:ext cx="4438262" cy="695894"/>
            </a:xfrm>
            <a:prstGeom prst="rect">
              <a:avLst/>
            </a:prstGeom>
          </p:spPr>
        </p:pic>
      </p:grpSp>
    </p:spTree>
    <p:extLst>
      <p:ext uri="{BB962C8B-B14F-4D97-AF65-F5344CB8AC3E}">
        <p14:creationId xmlns:p14="http://schemas.microsoft.com/office/powerpoint/2010/main" val="35159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0"/>
            <a:ext cx="10079393" cy="1292306"/>
          </a:xfrm>
        </p:spPr>
        <p:txBody>
          <a:bodyPr>
            <a:normAutofit/>
          </a:bodyPr>
          <a:lstStyle/>
          <a:p>
            <a:r>
              <a:rPr lang="en-US" sz="4000" b="1" i="0" u="none" strike="noStrike" dirty="0">
                <a:solidFill>
                  <a:srgbClr val="0000CC"/>
                </a:solidFill>
                <a:effectLst/>
                <a:latin typeface="Arial" panose="020B0604020202020204" pitchFamily="34" charset="0"/>
              </a:rPr>
              <a:t>R4: Qualitative Feedback From Learners</a:t>
            </a: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102578"/>
            <a:ext cx="5981233" cy="5586145"/>
          </a:xfrm>
          <a:prstGeom prst="rect">
            <a:avLst/>
          </a:prstGeom>
          <a:noFill/>
        </p:spPr>
        <p:txBody>
          <a:bodyPr wrap="square" rtlCol="0">
            <a:spAutoFit/>
          </a:bodyPr>
          <a:lstStyle/>
          <a:p>
            <a:pPr algn="just"/>
            <a:r>
              <a:rPr lang="en-US" sz="1700" b="0" i="0" dirty="0">
                <a:effectLst/>
                <a:latin typeface="Söhne"/>
              </a:rPr>
              <a:t>This analysis collected qualitative feedback from learners through an exit survey, focusing on demographics, course quality, and textual feedback.</a:t>
            </a:r>
          </a:p>
          <a:p>
            <a:pPr algn="just"/>
            <a:endParaRPr lang="en-US" sz="1700" b="0" i="0" dirty="0">
              <a:effectLst/>
              <a:latin typeface="Söhne"/>
            </a:endParaRPr>
          </a:p>
          <a:p>
            <a:pPr algn="just"/>
            <a:r>
              <a:rPr lang="en-US" sz="1700" b="1" i="0" dirty="0">
                <a:effectLst/>
                <a:latin typeface="Söhne"/>
              </a:rPr>
              <a:t>Results:</a:t>
            </a:r>
            <a:endParaRPr lang="en-US" sz="1700" b="0" i="0" dirty="0">
              <a:effectLst/>
              <a:latin typeface="Söhne"/>
            </a:endParaRPr>
          </a:p>
          <a:p>
            <a:pPr marL="285750" indent="-285750" algn="just">
              <a:buFont typeface="Arial" panose="020B0604020202020204" pitchFamily="34" charset="0"/>
              <a:buChar char="•"/>
            </a:pPr>
            <a:r>
              <a:rPr lang="en-US" sz="1700" b="0" i="0" dirty="0">
                <a:effectLst/>
                <a:latin typeface="Söhne"/>
              </a:rPr>
              <a:t>Learners generally expressed satisfaction with the course and appreciated the adaptive nature of RS.</a:t>
            </a:r>
          </a:p>
          <a:p>
            <a:pPr marL="285750" indent="-285750" algn="just">
              <a:buFont typeface="Arial" panose="020B0604020202020204" pitchFamily="34" charset="0"/>
              <a:buChar char="•"/>
            </a:pPr>
            <a:r>
              <a:rPr lang="en-US" sz="1700" b="0" i="0" dirty="0">
                <a:effectLst/>
                <a:latin typeface="Söhne"/>
              </a:rPr>
              <a:t>Learners noticed and liked how the course adapted to their knowledge state.</a:t>
            </a:r>
          </a:p>
          <a:p>
            <a:pPr marL="285750" indent="-285750" algn="just">
              <a:buFont typeface="Arial" panose="020B0604020202020204" pitchFamily="34" charset="0"/>
              <a:buChar char="•"/>
            </a:pPr>
            <a:r>
              <a:rPr lang="en-US" sz="1700" b="0" i="0" dirty="0">
                <a:effectLst/>
                <a:latin typeface="Söhne"/>
              </a:rPr>
              <a:t>Some learners preferred fewer assignments, while others found them insufficient.</a:t>
            </a:r>
          </a:p>
          <a:p>
            <a:pPr marL="285750" indent="-285750" algn="just">
              <a:buFont typeface="Arial" panose="020B0604020202020204" pitchFamily="34" charset="0"/>
              <a:buChar char="•"/>
            </a:pPr>
            <a:r>
              <a:rPr lang="en-US" sz="1700" b="0" i="0" dirty="0">
                <a:effectLst/>
                <a:latin typeface="Söhne"/>
              </a:rPr>
              <a:t>There was a demand for similar courses and positive feedback on the potential of using RL for adaptive assignment.</a:t>
            </a:r>
          </a:p>
          <a:p>
            <a:pPr algn="just">
              <a:buFont typeface="Arial" panose="020B0604020202020204" pitchFamily="34" charset="0"/>
              <a:buChar char="•"/>
            </a:pPr>
            <a:endParaRPr lang="en-US" sz="1700" b="0" i="0" dirty="0">
              <a:effectLst/>
              <a:latin typeface="Söhne"/>
            </a:endParaRPr>
          </a:p>
          <a:p>
            <a:pPr algn="just"/>
            <a:r>
              <a:rPr lang="en-US" sz="1700" b="1" i="0" dirty="0">
                <a:effectLst/>
                <a:latin typeface="Söhne"/>
              </a:rPr>
              <a:t>Discussion:</a:t>
            </a:r>
            <a:endParaRPr lang="en-US" sz="1700" b="0" i="0" dirty="0">
              <a:effectLst/>
              <a:latin typeface="Söhne"/>
            </a:endParaRPr>
          </a:p>
          <a:p>
            <a:pPr marL="285750" indent="-285750" algn="just">
              <a:buFont typeface="Arial" panose="020B0604020202020204" pitchFamily="34" charset="0"/>
              <a:buChar char="•"/>
            </a:pPr>
            <a:r>
              <a:rPr lang="en-US" sz="1700" b="0" i="0" dirty="0">
                <a:effectLst/>
                <a:latin typeface="Söhne"/>
              </a:rPr>
              <a:t>The feedback from learners indicated overall positive experiences with RS and a preference for adaptive learning. </a:t>
            </a:r>
          </a:p>
          <a:p>
            <a:pPr marL="285750" indent="-285750" algn="just">
              <a:buFont typeface="Arial" panose="020B0604020202020204" pitchFamily="34" charset="0"/>
              <a:buChar char="•"/>
            </a:pPr>
            <a:r>
              <a:rPr lang="en-US" sz="1700" b="0" i="0" dirty="0">
                <a:effectLst/>
                <a:latin typeface="Söhne"/>
              </a:rPr>
              <a:t>Some learners expected a certain number of activities per skill, and their feedback highlighted the importance of balancing the quantity and quality of assignments in adaptive learning environments.</a:t>
            </a:r>
          </a:p>
        </p:txBody>
      </p:sp>
      <p:pic>
        <p:nvPicPr>
          <p:cNvPr id="8" name="Picture 7">
            <a:extLst>
              <a:ext uri="{FF2B5EF4-FFF2-40B4-BE49-F238E27FC236}">
                <a16:creationId xmlns:a16="http://schemas.microsoft.com/office/drawing/2014/main" id="{C0AB0177-ED55-0E8E-099D-9BCCD30D2EEE}"/>
              </a:ext>
            </a:extLst>
          </p:cNvPr>
          <p:cNvPicPr>
            <a:picLocks noChangeAspect="1"/>
          </p:cNvPicPr>
          <p:nvPr/>
        </p:nvPicPr>
        <p:blipFill>
          <a:blip r:embed="rId2"/>
          <a:stretch>
            <a:fillRect/>
          </a:stretch>
        </p:blipFill>
        <p:spPr>
          <a:xfrm>
            <a:off x="7069750" y="2210105"/>
            <a:ext cx="4314021" cy="2437789"/>
          </a:xfrm>
          <a:prstGeom prst="rect">
            <a:avLst/>
          </a:prstGeom>
        </p:spPr>
      </p:pic>
      <p:pic>
        <p:nvPicPr>
          <p:cNvPr id="10" name="Picture 9">
            <a:extLst>
              <a:ext uri="{FF2B5EF4-FFF2-40B4-BE49-F238E27FC236}">
                <a16:creationId xmlns:a16="http://schemas.microsoft.com/office/drawing/2014/main" id="{AA71CF02-125B-D574-26A6-1C2668C92B29}"/>
              </a:ext>
            </a:extLst>
          </p:cNvPr>
          <p:cNvPicPr>
            <a:picLocks noChangeAspect="1"/>
          </p:cNvPicPr>
          <p:nvPr/>
        </p:nvPicPr>
        <p:blipFill>
          <a:blip r:embed="rId3"/>
          <a:stretch>
            <a:fillRect/>
          </a:stretch>
        </p:blipFill>
        <p:spPr>
          <a:xfrm>
            <a:off x="7069750" y="2149145"/>
            <a:ext cx="4410276" cy="3093777"/>
          </a:xfrm>
          <a:prstGeom prst="rect">
            <a:avLst/>
          </a:prstGeom>
        </p:spPr>
      </p:pic>
      <p:pic>
        <p:nvPicPr>
          <p:cNvPr id="12" name="Picture 11">
            <a:extLst>
              <a:ext uri="{FF2B5EF4-FFF2-40B4-BE49-F238E27FC236}">
                <a16:creationId xmlns:a16="http://schemas.microsoft.com/office/drawing/2014/main" id="{7849DDBD-4D0D-81AF-DB59-4E9F62EB5396}"/>
              </a:ext>
            </a:extLst>
          </p:cNvPr>
          <p:cNvPicPr>
            <a:picLocks noChangeAspect="1"/>
          </p:cNvPicPr>
          <p:nvPr/>
        </p:nvPicPr>
        <p:blipFill>
          <a:blip r:embed="rId4"/>
          <a:stretch>
            <a:fillRect/>
          </a:stretch>
        </p:blipFill>
        <p:spPr>
          <a:xfrm>
            <a:off x="7069750" y="2149145"/>
            <a:ext cx="4410276" cy="3046846"/>
          </a:xfrm>
          <a:prstGeom prst="rect">
            <a:avLst/>
          </a:prstGeom>
        </p:spPr>
      </p:pic>
      <p:pic>
        <p:nvPicPr>
          <p:cNvPr id="15" name="Picture 14">
            <a:extLst>
              <a:ext uri="{FF2B5EF4-FFF2-40B4-BE49-F238E27FC236}">
                <a16:creationId xmlns:a16="http://schemas.microsoft.com/office/drawing/2014/main" id="{896AAF90-1A0B-1424-F172-BBED13BBD19A}"/>
              </a:ext>
            </a:extLst>
          </p:cNvPr>
          <p:cNvPicPr>
            <a:picLocks noChangeAspect="1"/>
          </p:cNvPicPr>
          <p:nvPr/>
        </p:nvPicPr>
        <p:blipFill rotWithShape="1">
          <a:blip r:embed="rId5"/>
          <a:srcRect t="1333"/>
          <a:stretch/>
        </p:blipFill>
        <p:spPr>
          <a:xfrm>
            <a:off x="7712764" y="861391"/>
            <a:ext cx="3345466" cy="5987809"/>
          </a:xfrm>
          <a:prstGeom prst="rect">
            <a:avLst/>
          </a:prstGeom>
        </p:spPr>
      </p:pic>
    </p:spTree>
    <p:extLst>
      <p:ext uri="{BB962C8B-B14F-4D97-AF65-F5344CB8AC3E}">
        <p14:creationId xmlns:p14="http://schemas.microsoft.com/office/powerpoint/2010/main" val="398648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Speech Bubble: Rectangle with Corners Rounded 14">
            <a:extLst>
              <a:ext uri="{FF2B5EF4-FFF2-40B4-BE49-F238E27FC236}">
                <a16:creationId xmlns:a16="http://schemas.microsoft.com/office/drawing/2014/main" id="{9F34286B-92CF-83B9-DB4F-0D28489B739D}"/>
              </a:ext>
            </a:extLst>
          </p:cNvPr>
          <p:cNvSpPr/>
          <p:nvPr/>
        </p:nvSpPr>
        <p:spPr>
          <a:xfrm rot="5400000">
            <a:off x="8330750" y="2711816"/>
            <a:ext cx="2235144" cy="4109157"/>
          </a:xfrm>
          <a:prstGeom prst="wedgeRoundRectCallout">
            <a:avLst>
              <a:gd name="adj1" fmla="val -36089"/>
              <a:gd name="adj2" fmla="val 97905"/>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peech Bubble: Rectangle with Corners Rounded 12">
            <a:extLst>
              <a:ext uri="{FF2B5EF4-FFF2-40B4-BE49-F238E27FC236}">
                <a16:creationId xmlns:a16="http://schemas.microsoft.com/office/drawing/2014/main" id="{A67F9A2D-67CE-DB79-7773-81D7D9A2CD03}"/>
              </a:ext>
            </a:extLst>
          </p:cNvPr>
          <p:cNvSpPr/>
          <p:nvPr/>
        </p:nvSpPr>
        <p:spPr>
          <a:xfrm rot="5400000">
            <a:off x="8762302" y="1759807"/>
            <a:ext cx="1499158" cy="4109157"/>
          </a:xfrm>
          <a:prstGeom prst="wedgeRoundRectCallout">
            <a:avLst>
              <a:gd name="adj1" fmla="val -46689"/>
              <a:gd name="adj2" fmla="val 98621"/>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peech Bubble: Rectangle with Corners Rounded 6">
            <a:extLst>
              <a:ext uri="{FF2B5EF4-FFF2-40B4-BE49-F238E27FC236}">
                <a16:creationId xmlns:a16="http://schemas.microsoft.com/office/drawing/2014/main" id="{1279BE57-AA00-1AC3-0C73-38C11CE1233F}"/>
              </a:ext>
            </a:extLst>
          </p:cNvPr>
          <p:cNvSpPr/>
          <p:nvPr/>
        </p:nvSpPr>
        <p:spPr>
          <a:xfrm rot="5400000">
            <a:off x="8810001" y="822933"/>
            <a:ext cx="1283714" cy="4109157"/>
          </a:xfrm>
          <a:prstGeom prst="wedgeRoundRectCallout">
            <a:avLst>
              <a:gd name="adj1" fmla="val -37865"/>
              <a:gd name="adj2" fmla="val 96448"/>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peech Bubble: Rectangle with Corners Rounded 5">
            <a:extLst>
              <a:ext uri="{FF2B5EF4-FFF2-40B4-BE49-F238E27FC236}">
                <a16:creationId xmlns:a16="http://schemas.microsoft.com/office/drawing/2014/main" id="{8BEB5B3E-2499-F7D2-8BF7-E6513700EC16}"/>
              </a:ext>
            </a:extLst>
          </p:cNvPr>
          <p:cNvSpPr/>
          <p:nvPr/>
        </p:nvSpPr>
        <p:spPr>
          <a:xfrm rot="5400000">
            <a:off x="8481130" y="332257"/>
            <a:ext cx="2061503" cy="4109157"/>
          </a:xfrm>
          <a:prstGeom prst="wedgeRoundRectCallout">
            <a:avLst>
              <a:gd name="adj1" fmla="val -36654"/>
              <a:gd name="adj2" fmla="val 97965"/>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098" y="371973"/>
            <a:ext cx="952500" cy="95250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650806" y="1522907"/>
            <a:ext cx="6349878" cy="5059675"/>
          </a:xfrm>
        </p:spPr>
        <p:txBody>
          <a:bodyPr vert="horz" lIns="91440" tIns="45720" rIns="91440" bIns="45720" rtlCol="0" anchor="t">
            <a:noAutofit/>
          </a:bodyPr>
          <a:lstStyle/>
          <a:p>
            <a:r>
              <a:rPr lang="en-US" sz="1800" b="1" dirty="0"/>
              <a:t>Generalizability</a:t>
            </a:r>
          </a:p>
          <a:p>
            <a:endParaRPr lang="en-US" sz="1800" dirty="0"/>
          </a:p>
          <a:p>
            <a:r>
              <a:rPr lang="en-US" sz="1800" b="1" dirty="0"/>
              <a:t>Data Requirements</a:t>
            </a:r>
          </a:p>
          <a:p>
            <a:endParaRPr lang="en-US" sz="1800" b="1" dirty="0"/>
          </a:p>
          <a:p>
            <a:r>
              <a:rPr lang="en-US" sz="1800" b="1" dirty="0"/>
              <a:t>Skill Acquisition Depth</a:t>
            </a:r>
            <a:endParaRPr lang="en-US" sz="1800" dirty="0"/>
          </a:p>
          <a:p>
            <a:endParaRPr lang="en-US" sz="1800" b="1" dirty="0"/>
          </a:p>
          <a:p>
            <a:r>
              <a:rPr lang="en-US" sz="1800" b="1" dirty="0"/>
              <a:t>Algorithm Convergence</a:t>
            </a:r>
            <a:endParaRPr lang="en-US" sz="1800" dirty="0"/>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0757021A-1BF1-9881-0C7F-3E1C30F8C7DE}"/>
              </a:ext>
            </a:extLst>
          </p:cNvPr>
          <p:cNvSpPr txBox="1"/>
          <p:nvPr/>
        </p:nvSpPr>
        <p:spPr>
          <a:xfrm>
            <a:off x="7520863" y="1470245"/>
            <a:ext cx="3982040" cy="1815882"/>
          </a:xfrm>
          <a:prstGeom prst="rect">
            <a:avLst/>
          </a:prstGeom>
          <a:noFill/>
        </p:spPr>
        <p:txBody>
          <a:bodyPr wrap="square" rtlCol="0">
            <a:spAutoFit/>
          </a:bodyPr>
          <a:lstStyle/>
          <a:p>
            <a:r>
              <a:rPr lang="en-US" sz="1400" dirty="0"/>
              <a:t>While Reinforcement Scheduling (RS) is versatile, it may not be suitable for courses with complex qualitative evaluation metrics or those that continuously assess learners. RS also requires a substantial amount of data to converge effectively, limiting its application in courses with very few participants. It does not inherently support mastery learning models.</a:t>
            </a:r>
          </a:p>
        </p:txBody>
      </p:sp>
      <p:sp>
        <p:nvSpPr>
          <p:cNvPr id="9" name="TextBox 8">
            <a:extLst>
              <a:ext uri="{FF2B5EF4-FFF2-40B4-BE49-F238E27FC236}">
                <a16:creationId xmlns:a16="http://schemas.microsoft.com/office/drawing/2014/main" id="{51775023-DF0F-9405-D67E-8EB6A69CE53D}"/>
              </a:ext>
            </a:extLst>
          </p:cNvPr>
          <p:cNvSpPr txBox="1"/>
          <p:nvPr/>
        </p:nvSpPr>
        <p:spPr>
          <a:xfrm>
            <a:off x="7520862" y="2248034"/>
            <a:ext cx="3982040" cy="1169551"/>
          </a:xfrm>
          <a:prstGeom prst="rect">
            <a:avLst/>
          </a:prstGeom>
          <a:noFill/>
        </p:spPr>
        <p:txBody>
          <a:bodyPr wrap="square" rtlCol="0">
            <a:spAutoFit/>
          </a:bodyPr>
          <a:lstStyle/>
          <a:p>
            <a:r>
              <a:rPr lang="en-US" sz="1400" dirty="0"/>
              <a:t>RS's effectiveness can improve with an even larger dataset. A larger user base would offer more opportunities for analysis, policy refinement, and the potential elimination of redundant educational activities.</a:t>
            </a:r>
            <a:endParaRPr lang="en-US" sz="1400" dirty="0">
              <a:latin typeface="Söhne"/>
            </a:endParaRPr>
          </a:p>
        </p:txBody>
      </p:sp>
      <p:sp>
        <p:nvSpPr>
          <p:cNvPr id="14" name="TextBox 13">
            <a:extLst>
              <a:ext uri="{FF2B5EF4-FFF2-40B4-BE49-F238E27FC236}">
                <a16:creationId xmlns:a16="http://schemas.microsoft.com/office/drawing/2014/main" id="{3543CEBE-17F3-89CA-8271-861EF39D2727}"/>
              </a:ext>
            </a:extLst>
          </p:cNvPr>
          <p:cNvSpPr txBox="1"/>
          <p:nvPr/>
        </p:nvSpPr>
        <p:spPr>
          <a:xfrm>
            <a:off x="7520862" y="3178968"/>
            <a:ext cx="3982040" cy="1384995"/>
          </a:xfrm>
          <a:prstGeom prst="rect">
            <a:avLst/>
          </a:prstGeom>
          <a:noFill/>
        </p:spPr>
        <p:txBody>
          <a:bodyPr wrap="square" rtlCol="0">
            <a:spAutoFit/>
          </a:bodyPr>
          <a:lstStyle/>
          <a:p>
            <a:r>
              <a:rPr lang="en-US" sz="1400" dirty="0"/>
              <a:t>RS may not effectively address courses where the depth of skill acquisition is critical. In courses requiring deep understanding and extensive practice, RS may not provide the required intensity and continuity, leading to potential gaps in learners' knowledge.</a:t>
            </a:r>
          </a:p>
        </p:txBody>
      </p:sp>
      <p:sp>
        <p:nvSpPr>
          <p:cNvPr id="16" name="TextBox 15">
            <a:extLst>
              <a:ext uri="{FF2B5EF4-FFF2-40B4-BE49-F238E27FC236}">
                <a16:creationId xmlns:a16="http://schemas.microsoft.com/office/drawing/2014/main" id="{1FC55635-4064-2B1D-607C-3AA5471438A7}"/>
              </a:ext>
            </a:extLst>
          </p:cNvPr>
          <p:cNvSpPr txBox="1"/>
          <p:nvPr/>
        </p:nvSpPr>
        <p:spPr>
          <a:xfrm>
            <a:off x="7457304" y="3762985"/>
            <a:ext cx="3982040" cy="2031325"/>
          </a:xfrm>
          <a:prstGeom prst="rect">
            <a:avLst/>
          </a:prstGeom>
          <a:noFill/>
        </p:spPr>
        <p:txBody>
          <a:bodyPr wrap="square" rtlCol="0">
            <a:spAutoFit/>
          </a:bodyPr>
          <a:lstStyle/>
          <a:p>
            <a:pPr algn="just"/>
            <a:r>
              <a:rPr lang="en-US" sz="1400" dirty="0"/>
              <a:t>The convergence of the RS algorithm may still require improvement. Larger datasets may offer opportunities for further refining the scheduling policy, but it's important to monitor and ensure that RS consistently produces optimal assignments as it learns. The learning dynamics of RS over more extended periods need to be explored to assess its adaptability to changing learner behaviors effectively.</a:t>
            </a:r>
            <a:endParaRPr lang="en-US" sz="1400" dirty="0">
              <a:latin typeface="Söhne"/>
            </a:endParaRPr>
          </a:p>
        </p:txBody>
      </p:sp>
      <p:sp>
        <p:nvSpPr>
          <p:cNvPr id="20" name="Title 1">
            <a:extLst>
              <a:ext uri="{FF2B5EF4-FFF2-40B4-BE49-F238E27FC236}">
                <a16:creationId xmlns:a16="http://schemas.microsoft.com/office/drawing/2014/main" id="{D499627D-BE2A-F3C5-28C4-FAD8FDEC8252}"/>
              </a:ext>
            </a:extLst>
          </p:cNvPr>
          <p:cNvSpPr txBox="1">
            <a:spLocks/>
          </p:cNvSpPr>
          <p:nvPr/>
        </p:nvSpPr>
        <p:spPr>
          <a:xfrm>
            <a:off x="1689668" y="341678"/>
            <a:ext cx="5406902" cy="921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00CC"/>
                </a:solidFill>
                <a:latin typeface="Arial" panose="020B0604020202020204" pitchFamily="34" charset="0"/>
              </a:rPr>
              <a:t>Limitations</a:t>
            </a:r>
            <a:endParaRPr lang="en-US" sz="4200" b="1" dirty="0">
              <a:solidFill>
                <a:srgbClr val="0000CC"/>
              </a:solidFill>
              <a:latin typeface="Arial" panose="020B0604020202020204" pitchFamily="34" charset="0"/>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9"/>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animBg="1"/>
      <p:bldP spid="15" grpId="1" uiExpand="1" animBg="1"/>
      <p:bldP spid="13" grpId="0" animBg="1"/>
      <p:bldP spid="13" grpId="1" animBg="1"/>
      <p:bldP spid="7" grpId="0" animBg="1"/>
      <p:bldP spid="7" grpId="1" animBg="1"/>
      <p:bldP spid="6" grpId="0" animBg="1"/>
      <p:bldP spid="6" grpId="1" animBg="1"/>
      <p:bldP spid="5" grpId="0"/>
      <p:bldP spid="5" grpId="1"/>
      <p:bldP spid="9" grpId="0"/>
      <p:bldP spid="9" grpId="1"/>
      <p:bldP spid="14" grpId="0"/>
      <p:bldP spid="14" grpId="1"/>
      <p:bldP spid="16" grpId="0" uiExpand="1"/>
      <p:bldP spid="16" grpId="1" uiExpan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45872" y="111967"/>
            <a:ext cx="5406902" cy="1357998"/>
          </a:xfrm>
        </p:spPr>
        <p:txBody>
          <a:bodyPr anchor="ctr">
            <a:normAutofit/>
          </a:bodyPr>
          <a:lstStyle/>
          <a:p>
            <a:r>
              <a:rPr lang="en-US" b="1" dirty="0">
                <a:solidFill>
                  <a:srgbClr val="0000CC"/>
                </a:solidFill>
                <a:latin typeface="Arial" panose="020B0604020202020204" pitchFamily="34" charset="0"/>
              </a:rPr>
              <a:t>Future Works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1" y="186342"/>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976690" y="1357790"/>
            <a:ext cx="5225327" cy="4895813"/>
          </a:xfrm>
        </p:spPr>
        <p:txBody>
          <a:bodyPr vert="horz" lIns="91440" tIns="45720" rIns="91440" bIns="45720" rtlCol="0" anchor="t">
            <a:noAutofit/>
          </a:bodyPr>
          <a:lstStyle/>
          <a:p>
            <a:r>
              <a:rPr lang="en-US" sz="1800" b="1" dirty="0"/>
              <a:t>Algorithmic Improvements</a:t>
            </a:r>
          </a:p>
          <a:p>
            <a:endParaRPr lang="en-US" sz="1800" b="1" dirty="0"/>
          </a:p>
          <a:p>
            <a:r>
              <a:rPr lang="en-US" sz="1800" b="1" dirty="0"/>
              <a:t>Emulating Mastery Learning</a:t>
            </a:r>
          </a:p>
          <a:p>
            <a:endParaRPr lang="en-US" sz="1800" b="1" dirty="0"/>
          </a:p>
          <a:p>
            <a:r>
              <a:rPr lang="en-US" sz="1800" b="1" dirty="0"/>
              <a:t>Optimizing Policy</a:t>
            </a:r>
          </a:p>
          <a:p>
            <a:endParaRPr lang="en-US" sz="1800" b="1" dirty="0"/>
          </a:p>
          <a:p>
            <a:r>
              <a:rPr lang="en-US" sz="1800" b="1" dirty="0"/>
              <a:t>Addressing Dropout</a:t>
            </a:r>
            <a:endParaRPr lang="en-US" sz="1800" dirty="0"/>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Speech Bubble: Rectangle with Corners Rounded 5">
            <a:extLst>
              <a:ext uri="{FF2B5EF4-FFF2-40B4-BE49-F238E27FC236}">
                <a16:creationId xmlns:a16="http://schemas.microsoft.com/office/drawing/2014/main" id="{B486ED18-6DEF-56B3-652A-A5A26657AA9A}"/>
              </a:ext>
            </a:extLst>
          </p:cNvPr>
          <p:cNvSpPr/>
          <p:nvPr/>
        </p:nvSpPr>
        <p:spPr>
          <a:xfrm rot="5400000">
            <a:off x="9158016" y="1894687"/>
            <a:ext cx="738664" cy="4109157"/>
          </a:xfrm>
          <a:prstGeom prst="wedgeRoundRectCallout">
            <a:avLst>
              <a:gd name="adj1" fmla="val -27788"/>
              <a:gd name="adj2" fmla="val 94680"/>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peech Bubble: Rectangle with Corners Rounded 6">
            <a:extLst>
              <a:ext uri="{FF2B5EF4-FFF2-40B4-BE49-F238E27FC236}">
                <a16:creationId xmlns:a16="http://schemas.microsoft.com/office/drawing/2014/main" id="{98A4DABB-8003-3452-350B-957196FEF31C}"/>
              </a:ext>
            </a:extLst>
          </p:cNvPr>
          <p:cNvSpPr/>
          <p:nvPr/>
        </p:nvSpPr>
        <p:spPr>
          <a:xfrm rot="5400000">
            <a:off x="8791973" y="1353502"/>
            <a:ext cx="1499158" cy="4109157"/>
          </a:xfrm>
          <a:prstGeom prst="wedgeRoundRectCallout">
            <a:avLst>
              <a:gd name="adj1" fmla="val -30777"/>
              <a:gd name="adj2" fmla="val 9604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Speech Bubble: Rectangle with Corners Rounded 7">
            <a:extLst>
              <a:ext uri="{FF2B5EF4-FFF2-40B4-BE49-F238E27FC236}">
                <a16:creationId xmlns:a16="http://schemas.microsoft.com/office/drawing/2014/main" id="{E06AA4A5-573B-3A8D-D145-01478F408005}"/>
              </a:ext>
            </a:extLst>
          </p:cNvPr>
          <p:cNvSpPr/>
          <p:nvPr/>
        </p:nvSpPr>
        <p:spPr>
          <a:xfrm rot="5400000">
            <a:off x="8882792" y="485926"/>
            <a:ext cx="1283714" cy="4109157"/>
          </a:xfrm>
          <a:prstGeom prst="wedgeRoundRectCallout">
            <a:avLst>
              <a:gd name="adj1" fmla="val -26510"/>
              <a:gd name="adj2" fmla="val 93546"/>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Speech Bubble: Rectangle with Corners Rounded 9">
            <a:extLst>
              <a:ext uri="{FF2B5EF4-FFF2-40B4-BE49-F238E27FC236}">
                <a16:creationId xmlns:a16="http://schemas.microsoft.com/office/drawing/2014/main" id="{224E188A-3F06-27FF-C0DD-D2C4BCB8B096}"/>
              </a:ext>
            </a:extLst>
          </p:cNvPr>
          <p:cNvSpPr/>
          <p:nvPr/>
        </p:nvSpPr>
        <p:spPr>
          <a:xfrm rot="5400000">
            <a:off x="9064663" y="-314704"/>
            <a:ext cx="919975" cy="4109158"/>
          </a:xfrm>
          <a:prstGeom prst="wedgeRoundRectCallout">
            <a:avLst>
              <a:gd name="adj1" fmla="val -27981"/>
              <a:gd name="adj2" fmla="val 9377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9E4FF329-5B16-CB06-D9BA-FF56BA0EF1FC}"/>
              </a:ext>
            </a:extLst>
          </p:cNvPr>
          <p:cNvSpPr txBox="1"/>
          <p:nvPr/>
        </p:nvSpPr>
        <p:spPr>
          <a:xfrm>
            <a:off x="7550532" y="1353516"/>
            <a:ext cx="3982040" cy="738664"/>
          </a:xfrm>
          <a:prstGeom prst="rect">
            <a:avLst/>
          </a:prstGeom>
          <a:noFill/>
        </p:spPr>
        <p:txBody>
          <a:bodyPr wrap="square" rtlCol="0">
            <a:spAutoFit/>
          </a:bodyPr>
          <a:lstStyle/>
          <a:p>
            <a:r>
              <a:rPr lang="en-US" sz="1400" dirty="0"/>
              <a:t>Exploring advanced algorithms like soft actor-critic can reduce the sample complexity and enhance generalizability to new learners and courses.</a:t>
            </a:r>
          </a:p>
        </p:txBody>
      </p:sp>
      <p:sp>
        <p:nvSpPr>
          <p:cNvPr id="12" name="TextBox 11">
            <a:extLst>
              <a:ext uri="{FF2B5EF4-FFF2-40B4-BE49-F238E27FC236}">
                <a16:creationId xmlns:a16="http://schemas.microsoft.com/office/drawing/2014/main" id="{84560599-B546-7B95-598D-940B67E1C327}"/>
              </a:ext>
            </a:extLst>
          </p:cNvPr>
          <p:cNvSpPr txBox="1"/>
          <p:nvPr/>
        </p:nvSpPr>
        <p:spPr>
          <a:xfrm>
            <a:off x="7533630" y="2012809"/>
            <a:ext cx="3982040" cy="1169551"/>
          </a:xfrm>
          <a:prstGeom prst="rect">
            <a:avLst/>
          </a:prstGeom>
          <a:noFill/>
        </p:spPr>
        <p:txBody>
          <a:bodyPr wrap="square" rtlCol="0">
            <a:spAutoFit/>
          </a:bodyPr>
          <a:lstStyle/>
          <a:p>
            <a:r>
              <a:rPr lang="en-US" sz="1400" dirty="0"/>
              <a:t>To support mastery learning models, RS can be adjusted by including more problems in pre-tests and post-tests. Additionally, requiring learners to repeat a course until they demonstrate mastery can be implemented.</a:t>
            </a:r>
          </a:p>
        </p:txBody>
      </p:sp>
      <p:sp>
        <p:nvSpPr>
          <p:cNvPr id="13" name="TextBox 12">
            <a:extLst>
              <a:ext uri="{FF2B5EF4-FFF2-40B4-BE49-F238E27FC236}">
                <a16:creationId xmlns:a16="http://schemas.microsoft.com/office/drawing/2014/main" id="{EB8CE589-913A-D28B-E31A-DBCE1BEBE0EE}"/>
              </a:ext>
            </a:extLst>
          </p:cNvPr>
          <p:cNvSpPr txBox="1"/>
          <p:nvPr/>
        </p:nvSpPr>
        <p:spPr>
          <a:xfrm>
            <a:off x="7550533" y="2746159"/>
            <a:ext cx="3982040" cy="1384995"/>
          </a:xfrm>
          <a:prstGeom prst="rect">
            <a:avLst/>
          </a:prstGeom>
          <a:noFill/>
        </p:spPr>
        <p:txBody>
          <a:bodyPr wrap="square" rtlCol="0">
            <a:spAutoFit/>
          </a:bodyPr>
          <a:lstStyle/>
          <a:p>
            <a:r>
              <a:rPr lang="en-US" sz="1400" dirty="0"/>
              <a:t>RS can be further enhanced by potentially eliminating the penalty for extra educational activity assignments. This may allow RS to naturally reduce the number of assignments. Experimenting with a cap on assignments while allowing for repeats could yield interesting results.</a:t>
            </a:r>
          </a:p>
        </p:txBody>
      </p:sp>
      <p:sp>
        <p:nvSpPr>
          <p:cNvPr id="14" name="TextBox 13">
            <a:extLst>
              <a:ext uri="{FF2B5EF4-FFF2-40B4-BE49-F238E27FC236}">
                <a16:creationId xmlns:a16="http://schemas.microsoft.com/office/drawing/2014/main" id="{66480A48-5350-3C3F-4FD6-F6ECCCEEEB52}"/>
              </a:ext>
            </a:extLst>
          </p:cNvPr>
          <p:cNvSpPr txBox="1"/>
          <p:nvPr/>
        </p:nvSpPr>
        <p:spPr>
          <a:xfrm>
            <a:off x="7536332" y="3579933"/>
            <a:ext cx="3982040" cy="738664"/>
          </a:xfrm>
          <a:prstGeom prst="rect">
            <a:avLst/>
          </a:prstGeom>
          <a:noFill/>
        </p:spPr>
        <p:txBody>
          <a:bodyPr wrap="square" rtlCol="0">
            <a:spAutoFit/>
          </a:bodyPr>
          <a:lstStyle/>
          <a:p>
            <a:pPr algn="just"/>
            <a:r>
              <a:rPr lang="en-US" sz="1400" dirty="0"/>
              <a:t>Introducing a term in the reward function to penalize learner dropout may help improve learner engagement and reduce dropout rates.</a:t>
            </a:r>
            <a:endParaRPr lang="en-US" sz="1400" dirty="0">
              <a:latin typeface="Söhne"/>
            </a:endParaRP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3" presetClass="emph" presetSubtype="2" fill="hold" nodeType="withEffect">
                                  <p:stCondLst>
                                    <p:cond delay="0"/>
                                  </p:stCondLst>
                                  <p:childTnLst>
                                    <p:animClr clrSpc="rgb" dir="cw">
                                      <p:cBhvr override="childStyle">
                                        <p:cTn id="10" dur="1000" fill="hold"/>
                                        <p:tgtEl>
                                          <p:spTgt spid="3">
                                            <p:txEl>
                                              <p:pRg st="0" end="0"/>
                                            </p:txEl>
                                          </p:spTgt>
                                        </p:tgtEl>
                                        <p:attrNameLst>
                                          <p:attrName>style.color</p:attrName>
                                        </p:attrNameLst>
                                      </p:cBhvr>
                                      <p:to>
                                        <a:srgbClr val="C90303"/>
                                      </p:to>
                                    </p:animClr>
                                  </p:childTnLst>
                                </p:cTn>
                              </p:par>
                              <p:par>
                                <p:cTn id="11" presetID="3" presetClass="emph" presetSubtype="2" fill="hold" nodeType="withEffect">
                                  <p:stCondLst>
                                    <p:cond delay="0"/>
                                  </p:stCondLst>
                                  <p:childTnLst>
                                    <p:animClr clrSpc="rgb" dir="cw">
                                      <p:cBhvr override="childStyle">
                                        <p:cTn id="12" dur="1000" fill="hold"/>
                                        <p:tgtEl>
                                          <p:spTgt spid="3">
                                            <p:txEl>
                                              <p:pRg st="2" end="2"/>
                                            </p:txEl>
                                          </p:spTgt>
                                        </p:tgtEl>
                                        <p:attrNameLst>
                                          <p:attrName>style.color</p:attrName>
                                        </p:attrNameLst>
                                      </p:cBhvr>
                                      <p:to>
                                        <a:srgbClr val="C90303"/>
                                      </p:to>
                                    </p:animClr>
                                  </p:childTnLst>
                                </p:cTn>
                              </p:par>
                              <p:par>
                                <p:cTn id="13" presetID="3" presetClass="emph" presetSubtype="2" fill="hold" nodeType="withEffect">
                                  <p:stCondLst>
                                    <p:cond delay="0"/>
                                  </p:stCondLst>
                                  <p:childTnLst>
                                    <p:animClr clrSpc="rgb" dir="cw">
                                      <p:cBhvr override="childStyle">
                                        <p:cTn id="14" dur="1000" fill="hold"/>
                                        <p:tgtEl>
                                          <p:spTgt spid="3">
                                            <p:txEl>
                                              <p:pRg st="4" end="4"/>
                                            </p:txEl>
                                          </p:spTgt>
                                        </p:tgtEl>
                                        <p:attrNameLst>
                                          <p:attrName>style.color</p:attrName>
                                        </p:attrNameLst>
                                      </p:cBhvr>
                                      <p:to>
                                        <a:srgbClr val="C90303"/>
                                      </p:to>
                                    </p:animClr>
                                  </p:childTnLst>
                                </p:cTn>
                              </p:par>
                              <p:par>
                                <p:cTn id="15" presetID="3" presetClass="emph" presetSubtype="2" fill="hold" nodeType="withEffect">
                                  <p:stCondLst>
                                    <p:cond delay="0"/>
                                  </p:stCondLst>
                                  <p:childTnLst>
                                    <p:animClr clrSpc="rgb" dir="cw">
                                      <p:cBhvr override="childStyle">
                                        <p:cTn id="16" dur="1000" fill="hold"/>
                                        <p:tgtEl>
                                          <p:spTgt spid="3">
                                            <p:txEl>
                                              <p:pRg st="6" end="6"/>
                                            </p:txEl>
                                          </p:spTgt>
                                        </p:tgtEl>
                                        <p:attrNameLst>
                                          <p:attrName>style.color</p:attrName>
                                        </p:attrNameLst>
                                      </p:cBhvr>
                                      <p:to>
                                        <a:srgbClr val="C90303"/>
                                      </p:to>
                                    </p:animClr>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3" presetClass="emph" presetSubtype="2" fill="hold" nodeType="withEffect">
                                  <p:stCondLst>
                                    <p:cond delay="0"/>
                                  </p:stCondLst>
                                  <p:childTnLst>
                                    <p:animClr clrSpc="rgb" dir="cw">
                                      <p:cBhvr override="childStyle">
                                        <p:cTn id="24" dur="500" fill="hold"/>
                                        <p:tgtEl>
                                          <p:spTgt spid="3">
                                            <p:txEl>
                                              <p:pRg st="0" end="0"/>
                                            </p:txEl>
                                          </p:spTgt>
                                        </p:tgtEl>
                                        <p:attrNameLst>
                                          <p:attrName>style.color</p:attrName>
                                        </p:attrNameLst>
                                      </p:cBhvr>
                                      <p:to>
                                        <a:schemeClr val="tx1"/>
                                      </p:to>
                                    </p:animClr>
                                  </p:childTnLst>
                                </p:cTn>
                              </p:par>
                              <p:par>
                                <p:cTn id="25" presetID="3" presetClass="emph" presetSubtype="2" fill="hold" nodeType="withEffect">
                                  <p:stCondLst>
                                    <p:cond delay="0"/>
                                  </p:stCondLst>
                                  <p:childTnLst>
                                    <p:animClr clrSpc="rgb" dir="cw">
                                      <p:cBhvr override="childStyle">
                                        <p:cTn id="26" dur="500" fill="hold"/>
                                        <p:tgtEl>
                                          <p:spTgt spid="3">
                                            <p:txEl>
                                              <p:pRg st="2" end="2"/>
                                            </p:txEl>
                                          </p:spTgt>
                                        </p:tgtEl>
                                        <p:attrNameLst>
                                          <p:attrName>style.color</p:attrName>
                                        </p:attrNameLst>
                                      </p:cBhvr>
                                      <p:to>
                                        <a:schemeClr val="tx1"/>
                                      </p:to>
                                    </p:animClr>
                                  </p:childTnLst>
                                </p:cTn>
                              </p:par>
                              <p:par>
                                <p:cTn id="27" presetID="3" presetClass="emph" presetSubtype="2" fill="hold" nodeType="withEffect">
                                  <p:stCondLst>
                                    <p:cond delay="0"/>
                                  </p:stCondLst>
                                  <p:childTnLst>
                                    <p:animClr clrSpc="rgb" dir="cw">
                                      <p:cBhvr override="childStyle">
                                        <p:cTn id="28" dur="500" fill="hold"/>
                                        <p:tgtEl>
                                          <p:spTgt spid="3">
                                            <p:txEl>
                                              <p:pRg st="4" end="4"/>
                                            </p:txEl>
                                          </p:spTgt>
                                        </p:tgtEl>
                                        <p:attrNameLst>
                                          <p:attrName>style.color</p:attrName>
                                        </p:attrNameLst>
                                      </p:cBhvr>
                                      <p:to>
                                        <a:schemeClr val="tx1"/>
                                      </p:to>
                                    </p:animClr>
                                  </p:childTnLst>
                                </p:cTn>
                              </p:par>
                              <p:par>
                                <p:cTn id="29" presetID="3" presetClass="emph" presetSubtype="2" fill="hold" nodeType="withEffect">
                                  <p:stCondLst>
                                    <p:cond delay="0"/>
                                  </p:stCondLst>
                                  <p:childTnLst>
                                    <p:animClr clrSpc="rgb" dir="cw">
                                      <p:cBhvr override="childStyle">
                                        <p:cTn id="30" dur="500" fill="hold"/>
                                        <p:tgtEl>
                                          <p:spTgt spid="3">
                                            <p:txEl>
                                              <p:pRg st="6" end="6"/>
                                            </p:txEl>
                                          </p:spTgt>
                                        </p:tgtEl>
                                        <p:attrNameLst>
                                          <p:attrName>style.color</p:attrName>
                                        </p:attrNameLst>
                                      </p:cBhvr>
                                      <p:to>
                                        <a:schemeClr val="tx1"/>
                                      </p:to>
                                    </p:animClr>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6" grpId="1" uiExpand="1" animBg="1"/>
      <p:bldP spid="7" grpId="0" animBg="1"/>
      <p:bldP spid="7" grpId="1" animBg="1"/>
      <p:bldP spid="8" grpId="0" animBg="1"/>
      <p:bldP spid="8" grpId="1" animBg="1"/>
      <p:bldP spid="10" grpId="0" animBg="1"/>
      <p:bldP spid="10" grpId="1" animBg="1"/>
      <p:bldP spid="11" grpId="0"/>
      <p:bldP spid="11" grpId="1"/>
      <p:bldP spid="12" grpId="0"/>
      <p:bldP spid="12" grpId="1"/>
      <p:bldP spid="13" grpId="0"/>
      <p:bldP spid="13" grpId="1"/>
      <p:bldP spid="14" grpId="0" uiExpand="1"/>
      <p:bldP spid="14" grpId="1" uiExpan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8961" y="1352263"/>
            <a:ext cx="1946673" cy="1946673"/>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45678" y="1363365"/>
            <a:ext cx="1938547" cy="1938547"/>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4088" y="1385678"/>
            <a:ext cx="1938548" cy="1938548"/>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4800" dirty="0">
                <a:solidFill>
                  <a:srgbClr val="FFFFFF"/>
                </a:solidFill>
                <a:latin typeface="Franklin Gothic Book" panose="020B0503020102020204" pitchFamily="34" charset="0"/>
                <a:cs typeface="Segoe UI" panose="020B0502040204020203" pitchFamily="34" charset="0"/>
              </a:rPr>
              <a:t>Thank</a:t>
            </a:r>
            <a:r>
              <a:rPr lang="en-US" sz="5400" dirty="0">
                <a:solidFill>
                  <a:srgbClr val="FFFFFF"/>
                </a:solidFill>
                <a:latin typeface="Franklin Gothic Book" panose="020B0503020102020204" pitchFamily="34" charset="0"/>
                <a:cs typeface="Segoe UI" panose="020B0502040204020203" pitchFamily="34" charset="0"/>
              </a:rPr>
              <a:t>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1C104C9C-BA58-7638-B660-359CF48F5F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0552" y="1363365"/>
            <a:ext cx="1937308" cy="1937308"/>
          </a:xfrm>
          <a:prstGeom prst="rect">
            <a:avLst/>
          </a:prstGeom>
        </p:spPr>
      </p:pic>
    </p:spTree>
    <p:extLst>
      <p:ext uri="{BB962C8B-B14F-4D97-AF65-F5344CB8AC3E}">
        <p14:creationId xmlns:p14="http://schemas.microsoft.com/office/powerpoint/2010/main" val="237296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09564" y="198467"/>
            <a:ext cx="5406902" cy="1469965"/>
          </a:xfrm>
        </p:spPr>
        <p:txBody>
          <a:bodyPr anchor="ctr">
            <a:normAutofit/>
          </a:bodyPr>
          <a:lstStyle/>
          <a:p>
            <a:r>
              <a:rPr lang="en-US" b="1" dirty="0">
                <a:solidFill>
                  <a:srgbClr val="0000CC"/>
                </a:solidFill>
                <a:latin typeface="Arial" panose="020B0604020202020204" pitchFamily="34" charset="0"/>
              </a:rPr>
              <a:t>Problem Statement</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689098" y="1739064"/>
            <a:ext cx="5952333" cy="4521777"/>
          </a:xfrm>
        </p:spPr>
        <p:txBody>
          <a:bodyPr vert="horz" lIns="91440" tIns="45720" rIns="91440" bIns="45720" rtlCol="0" anchor="t">
            <a:normAutofit/>
          </a:bodyPr>
          <a:lstStyle/>
          <a:p>
            <a:pPr algn="just"/>
            <a:r>
              <a:rPr lang="en-US" sz="1800" b="0" i="0" dirty="0">
                <a:effectLst/>
                <a:latin typeface="Söhne"/>
              </a:rPr>
              <a:t>Online education has gained widespread popularity, but it often faces challenges related to optimizing the scheduling of educational activities for learners. </a:t>
            </a:r>
          </a:p>
          <a:p>
            <a:pPr algn="just"/>
            <a:r>
              <a:rPr lang="en-US" sz="1800" b="0" i="0" dirty="0">
                <a:effectLst/>
                <a:latin typeface="Söhne"/>
              </a:rPr>
              <a:t>Many learners struggle to stay engaged, complete courses, and achieve desired learning outcomes in online environments. </a:t>
            </a:r>
          </a:p>
          <a:p>
            <a:pPr algn="just"/>
            <a:r>
              <a:rPr lang="en-US" sz="1800" b="0" i="0" dirty="0">
                <a:effectLst/>
                <a:latin typeface="Söhne"/>
              </a:rPr>
              <a:t>Traditional, linearly structured courses may not effectively cater to individual needs, resulting in suboptimal learning experiences and high dropout rates. </a:t>
            </a:r>
          </a:p>
          <a:p>
            <a:pPr algn="just"/>
            <a:r>
              <a:rPr lang="en-US" sz="1800" b="0" i="0" dirty="0">
                <a:effectLst/>
                <a:latin typeface="Söhne"/>
              </a:rPr>
              <a:t>The objective of this research is to develop adaptive scheduling strategies that can enhance learning outcomes and reduce the burden on both learners and course designers.</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4" name="Graphic 3" descr="Chat">
            <a:extLst>
              <a:ext uri="{FF2B5EF4-FFF2-40B4-BE49-F238E27FC236}">
                <a16:creationId xmlns:a16="http://schemas.microsoft.com/office/drawing/2014/main" id="{22E36A32-D8D2-DBFC-97E1-084C8EABD3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370" y="269100"/>
            <a:ext cx="1463194" cy="1463194"/>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412" y="156091"/>
            <a:ext cx="5406902" cy="1469965"/>
          </a:xfrm>
        </p:spPr>
        <p:txBody>
          <a:bodyPr anchor="ctr">
            <a:normAutofit/>
          </a:bodyPr>
          <a:lstStyle/>
          <a:p>
            <a:r>
              <a:rPr lang="en-US" b="1" dirty="0">
                <a:solidFill>
                  <a:srgbClr val="0000CC"/>
                </a:solidFill>
                <a:latin typeface="Arial" panose="020B0604020202020204" pitchFamily="34" charset="0"/>
              </a:rPr>
              <a:t>Solution</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1" y="342434"/>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718457" y="1476583"/>
            <a:ext cx="6371456" cy="5225326"/>
          </a:xfrm>
        </p:spPr>
        <p:txBody>
          <a:bodyPr vert="horz" lIns="91440" tIns="45720" rIns="91440" bIns="45720" rtlCol="0" anchor="t">
            <a:normAutofit lnSpcReduction="10000"/>
          </a:bodyPr>
          <a:lstStyle/>
          <a:p>
            <a:pPr marL="0" indent="0" algn="just">
              <a:buNone/>
            </a:pPr>
            <a:r>
              <a:rPr lang="en-US" sz="1600" b="0" i="0" dirty="0">
                <a:effectLst/>
                <a:latin typeface="Söhne"/>
              </a:rPr>
              <a:t>This paper proposes a solution in the form of a Reinforcement Learning (RL) model for the adaptive scheduling of educational activities in real time. The key elements of the solution include:</a:t>
            </a:r>
          </a:p>
          <a:p>
            <a:pPr algn="just"/>
            <a:r>
              <a:rPr lang="en-US" sz="1600" b="1" i="0" dirty="0">
                <a:effectLst/>
                <a:latin typeface="Söhne"/>
              </a:rPr>
              <a:t>Reinforcement Learning Model</a:t>
            </a:r>
            <a:endParaRPr lang="en-US" sz="1600" dirty="0">
              <a:latin typeface="Söhne"/>
            </a:endParaRPr>
          </a:p>
          <a:p>
            <a:pPr marL="0" indent="0" algn="just">
              <a:buNone/>
            </a:pPr>
            <a:r>
              <a:rPr lang="en-US" sz="1600" b="0" i="0" dirty="0">
                <a:effectLst/>
                <a:latin typeface="Söhne"/>
              </a:rPr>
              <a:t>The paper leverages RL, which is a technique capable of learning complex relationships between course activities, learner actions, and educational outcomes. The RL model is trained to make real-time decisions on the sequence of course activities for individual learners.</a:t>
            </a:r>
          </a:p>
          <a:p>
            <a:pPr algn="just"/>
            <a:r>
              <a:rPr lang="en-US" sz="1600" b="1" i="0" dirty="0">
                <a:effectLst/>
                <a:latin typeface="Söhne"/>
              </a:rPr>
              <a:t>Maximizing Learning Gains </a:t>
            </a:r>
          </a:p>
          <a:p>
            <a:pPr marL="0" indent="0" algn="just">
              <a:buNone/>
            </a:pPr>
            <a:r>
              <a:rPr lang="en-US" sz="1600" b="0" i="0" dirty="0">
                <a:effectLst/>
                <a:latin typeface="Söhne"/>
              </a:rPr>
              <a:t>The primary objective of the RL model is to maximize learning gains, ensuring that learners receive content and activities that are most beneficial to their progress.</a:t>
            </a:r>
          </a:p>
          <a:p>
            <a:pPr algn="just"/>
            <a:r>
              <a:rPr lang="en-US" sz="1600" b="1" i="0" dirty="0">
                <a:effectLst/>
                <a:latin typeface="Söhne"/>
              </a:rPr>
              <a:t>Minimizing Workload</a:t>
            </a:r>
          </a:p>
          <a:p>
            <a:pPr marL="0" indent="0" algn="just">
              <a:buNone/>
            </a:pPr>
            <a:r>
              <a:rPr lang="en-US" sz="1600" b="0" i="0" dirty="0">
                <a:effectLst/>
                <a:latin typeface="Söhne"/>
              </a:rPr>
              <a:t>The RL model also aims to minimize the number of items assigned to learners, reducing the workload on both learners and instructors.</a:t>
            </a:r>
          </a:p>
          <a:p>
            <a:pPr algn="just"/>
            <a:r>
              <a:rPr lang="en-US" sz="1600" b="1" i="0" dirty="0">
                <a:effectLst/>
                <a:latin typeface="Söhne"/>
              </a:rPr>
              <a:t>Experimental Validation</a:t>
            </a:r>
          </a:p>
          <a:p>
            <a:pPr marL="0" indent="0" algn="just">
              <a:buNone/>
            </a:pPr>
            <a:r>
              <a:rPr lang="en-US" sz="1600" b="0" i="0" dirty="0">
                <a:effectLst/>
                <a:latin typeface="Söhne"/>
              </a:rPr>
              <a:t>The authors conduct a controlled experiment involving over 1,000 learners to evaluate the effectiveness of this RL-based scheduling policy. The study investigates its impact on learning gains, dropout rates, and gathers qualitative feedback from learners.</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266272"/>
            <a:ext cx="11066106" cy="1292306"/>
          </a:xfrm>
        </p:spPr>
        <p:txBody>
          <a:bodyPr>
            <a:normAutofit/>
          </a:bodyPr>
          <a:lstStyle/>
          <a:p>
            <a:r>
              <a:rPr lang="en-US" sz="4200" b="1" i="0" u="none" strike="noStrike" dirty="0">
                <a:solidFill>
                  <a:srgbClr val="0000CC"/>
                </a:solidFill>
                <a:effectLst/>
                <a:latin typeface="Arial" panose="020B0604020202020204" pitchFamily="34" charset="0"/>
              </a:rPr>
              <a:t>Model </a:t>
            </a:r>
            <a:r>
              <a:rPr lang="en-US" sz="4000" b="1" i="0" u="none" strike="noStrike" dirty="0">
                <a:solidFill>
                  <a:srgbClr val="0000CC"/>
                </a:solidFill>
                <a:effectLst/>
                <a:latin typeface="Arial" panose="020B0604020202020204" pitchFamily="34" charset="0"/>
              </a:rPr>
              <a:t>Development</a:t>
            </a:r>
            <a:endParaRPr lang="en-US" sz="4200" dirty="0">
              <a:solidFill>
                <a:srgbClr val="0000CC"/>
              </a:solidFill>
            </a:endParaRPr>
          </a:p>
        </p:txBody>
      </p:sp>
      <p:sp>
        <p:nvSpPr>
          <p:cNvPr id="4" name="TextBox 3">
            <a:extLst>
              <a:ext uri="{FF2B5EF4-FFF2-40B4-BE49-F238E27FC236}">
                <a16:creationId xmlns:a16="http://schemas.microsoft.com/office/drawing/2014/main" id="{5DF450CC-1B8C-1663-D171-0582EA879596}"/>
              </a:ext>
            </a:extLst>
          </p:cNvPr>
          <p:cNvSpPr txBox="1"/>
          <p:nvPr/>
        </p:nvSpPr>
        <p:spPr>
          <a:xfrm>
            <a:off x="709126" y="1368677"/>
            <a:ext cx="6082197" cy="5062924"/>
          </a:xfrm>
          <a:prstGeom prst="rect">
            <a:avLst/>
          </a:prstGeom>
          <a:noFill/>
        </p:spPr>
        <p:txBody>
          <a:bodyPr wrap="square" rtlCol="0">
            <a:spAutoFit/>
          </a:bodyPr>
          <a:lstStyle/>
          <a:p>
            <a:pPr algn="just"/>
            <a:r>
              <a:rPr lang="en-US" sz="1700" b="0" i="0" dirty="0">
                <a:effectLst/>
                <a:latin typeface="Söhne"/>
              </a:rPr>
              <a:t>For the development of the reinforcement scheduling (RS) model, the primary goal was to maximize learning gains while reducing the time spent on educational activities. This research adopted three key design principles for generalizability: </a:t>
            </a:r>
          </a:p>
          <a:p>
            <a:pPr algn="just"/>
            <a:endParaRPr lang="en-US" sz="1700" b="0" i="0" dirty="0">
              <a:effectLst/>
              <a:latin typeface="Söhne"/>
            </a:endParaRPr>
          </a:p>
          <a:p>
            <a:pPr marL="342900" indent="-342900" algn="just">
              <a:buAutoNum type="arabicParenR"/>
            </a:pPr>
            <a:r>
              <a:rPr lang="en-US" sz="1700" b="1" dirty="0">
                <a:latin typeface="Söhne"/>
              </a:rPr>
              <a:t>C</a:t>
            </a:r>
            <a:r>
              <a:rPr lang="en-US" sz="1700" b="1" i="0" dirty="0">
                <a:effectLst/>
                <a:latin typeface="Söhne"/>
              </a:rPr>
              <a:t>ourses with various educational activities and topics</a:t>
            </a:r>
          </a:p>
          <a:p>
            <a:pPr marL="342900" indent="-342900" algn="just">
              <a:buAutoNum type="arabicParenR"/>
            </a:pPr>
            <a:r>
              <a:rPr lang="en-US" sz="1700" b="1" i="0" dirty="0">
                <a:effectLst/>
                <a:latin typeface="Söhne"/>
              </a:rPr>
              <a:t>Meaningful, non-redundant features</a:t>
            </a:r>
          </a:p>
          <a:p>
            <a:pPr marL="342900" indent="-342900" algn="just">
              <a:buAutoNum type="arabicParenR"/>
            </a:pPr>
            <a:r>
              <a:rPr lang="en-US" sz="1700" b="1" i="0" dirty="0">
                <a:effectLst/>
                <a:latin typeface="Söhne"/>
              </a:rPr>
              <a:t>No requirement for human labels</a:t>
            </a:r>
          </a:p>
          <a:p>
            <a:pPr marL="342900" indent="-342900" algn="just">
              <a:buAutoNum type="arabicParenR"/>
            </a:pPr>
            <a:endParaRPr lang="en-US" sz="1700" dirty="0">
              <a:latin typeface="Söhne"/>
            </a:endParaRPr>
          </a:p>
          <a:p>
            <a:pPr algn="just"/>
            <a:r>
              <a:rPr lang="en-US" sz="1700" b="0" i="0" dirty="0">
                <a:effectLst/>
                <a:latin typeface="Söhne"/>
              </a:rPr>
              <a:t>To achieve these objectives, Reinforcement Learning (RL)-based model was chosen as it excels in making real-time decisions and learning continuously.</a:t>
            </a:r>
          </a:p>
          <a:p>
            <a:pPr algn="just"/>
            <a:endParaRPr lang="en-US" sz="1700" b="0" i="0" dirty="0">
              <a:effectLst/>
              <a:latin typeface="Söhne"/>
            </a:endParaRPr>
          </a:p>
          <a:p>
            <a:pPr algn="just"/>
            <a:r>
              <a:rPr lang="en-US" sz="1700" b="0" i="0" dirty="0">
                <a:effectLst/>
                <a:latin typeface="Söhne"/>
              </a:rPr>
              <a:t>In summary, the RS model was developed with a clear focus on maximizing learning gains and reducing the time spent on educational activities, adhering to the principles of generality and efficiency. The use of PPO in policy optimization significantly improved the learning speed of the model, making it suitable for online education.</a:t>
            </a:r>
          </a:p>
        </p:txBody>
      </p:sp>
      <p:pic>
        <p:nvPicPr>
          <p:cNvPr id="5" name="Picture 4">
            <a:extLst>
              <a:ext uri="{FF2B5EF4-FFF2-40B4-BE49-F238E27FC236}">
                <a16:creationId xmlns:a16="http://schemas.microsoft.com/office/drawing/2014/main" id="{AF77ED79-4AD8-7133-B253-1F650D922BE6}"/>
              </a:ext>
            </a:extLst>
          </p:cNvPr>
          <p:cNvPicPr>
            <a:picLocks noChangeAspect="1"/>
          </p:cNvPicPr>
          <p:nvPr/>
        </p:nvPicPr>
        <p:blipFill rotWithShape="1">
          <a:blip r:embed="rId2"/>
          <a:srcRect t="62883" b="1"/>
          <a:stretch/>
        </p:blipFill>
        <p:spPr>
          <a:xfrm>
            <a:off x="6791325" y="4450702"/>
            <a:ext cx="5262260" cy="1353027"/>
          </a:xfrm>
          <a:prstGeom prst="rect">
            <a:avLst/>
          </a:prstGeom>
        </p:spPr>
      </p:pic>
      <p:pic>
        <p:nvPicPr>
          <p:cNvPr id="7" name="Picture 6">
            <a:extLst>
              <a:ext uri="{FF2B5EF4-FFF2-40B4-BE49-F238E27FC236}">
                <a16:creationId xmlns:a16="http://schemas.microsoft.com/office/drawing/2014/main" id="{B7FD2117-823F-7C54-87C7-0DE366648E62}"/>
              </a:ext>
            </a:extLst>
          </p:cNvPr>
          <p:cNvPicPr>
            <a:picLocks noChangeAspect="1"/>
          </p:cNvPicPr>
          <p:nvPr/>
        </p:nvPicPr>
        <p:blipFill>
          <a:blip r:embed="rId3"/>
          <a:stretch>
            <a:fillRect/>
          </a:stretch>
        </p:blipFill>
        <p:spPr>
          <a:xfrm>
            <a:off x="6791324" y="1392653"/>
            <a:ext cx="5262261" cy="2759382"/>
          </a:xfrm>
          <a:prstGeom prst="rect">
            <a:avLst/>
          </a:prstGeom>
        </p:spPr>
      </p:pic>
    </p:spTree>
    <p:extLst>
      <p:ext uri="{BB962C8B-B14F-4D97-AF65-F5344CB8AC3E}">
        <p14:creationId xmlns:p14="http://schemas.microsoft.com/office/powerpoint/2010/main" val="245734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76371"/>
            <a:ext cx="11066106" cy="1292306"/>
          </a:xfrm>
        </p:spPr>
        <p:txBody>
          <a:bodyPr>
            <a:normAutofit/>
          </a:bodyPr>
          <a:lstStyle/>
          <a:p>
            <a:r>
              <a:rPr lang="en-US" sz="4200" b="1" i="0" u="none" strike="noStrike" dirty="0">
                <a:solidFill>
                  <a:srgbClr val="0000CC"/>
                </a:solidFill>
                <a:effectLst/>
                <a:latin typeface="Arial" panose="020B0604020202020204" pitchFamily="34" charset="0"/>
              </a:rPr>
              <a:t>Model </a:t>
            </a:r>
            <a:r>
              <a:rPr lang="en-US" sz="4000" b="1" i="0" u="none" strike="noStrike" dirty="0">
                <a:solidFill>
                  <a:srgbClr val="0000CC"/>
                </a:solidFill>
                <a:effectLst/>
                <a:latin typeface="Arial" panose="020B0604020202020204" pitchFamily="34" charset="0"/>
              </a:rPr>
              <a:t>Development </a:t>
            </a:r>
            <a:r>
              <a:rPr lang="en-US" sz="1800" b="1" i="0" u="none" strike="noStrike" dirty="0">
                <a:solidFill>
                  <a:srgbClr val="0000CC"/>
                </a:solidFill>
                <a:effectLst/>
                <a:latin typeface="Arial" panose="020B0604020202020204" pitchFamily="34" charset="0"/>
              </a:rPr>
              <a:t>(Action and Space)</a:t>
            </a:r>
            <a:endParaRPr lang="en-US" sz="4200" dirty="0">
              <a:solidFill>
                <a:srgbClr val="0000CC"/>
              </a:solidFill>
            </a:endParaRP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368677"/>
            <a:ext cx="10773746" cy="5355312"/>
          </a:xfrm>
          <a:prstGeom prst="rect">
            <a:avLst/>
          </a:prstGeom>
          <a:noFill/>
        </p:spPr>
        <p:txBody>
          <a:bodyPr wrap="square" rtlCol="0">
            <a:spAutoFit/>
          </a:bodyPr>
          <a:lstStyle/>
          <a:p>
            <a:pPr algn="just"/>
            <a:r>
              <a:rPr lang="en-US" b="1" i="0" dirty="0">
                <a:effectLst/>
                <a:latin typeface="Söhne"/>
              </a:rPr>
              <a:t>Action Space:</a:t>
            </a:r>
            <a:r>
              <a:rPr lang="en-US" b="0" i="0" dirty="0">
                <a:effectLst/>
                <a:latin typeface="Söhne"/>
              </a:rPr>
              <a:t> Under our navigation strategy, the RL agent's sole action is to prescribe the next educational activity or the post-test. We set constraints to prevent repeated assignments of the same activity to the same learner and to ensure that the course length does not exceed 12 activities.</a:t>
            </a:r>
          </a:p>
          <a:p>
            <a:pPr algn="just"/>
            <a:endParaRPr lang="en-US" b="0" i="0" dirty="0">
              <a:effectLst/>
              <a:latin typeface="Söhne"/>
            </a:endParaRPr>
          </a:p>
          <a:p>
            <a:pPr algn="just"/>
            <a:endParaRPr lang="en-US" b="0" i="0" dirty="0">
              <a:effectLst/>
              <a:latin typeface="Söhne"/>
            </a:endParaRPr>
          </a:p>
          <a:p>
            <a:pPr algn="just"/>
            <a:r>
              <a:rPr lang="en-US" dirty="0"/>
              <a:t>A</a:t>
            </a:r>
            <a:r>
              <a:rPr lang="en-US" baseline="-25000" dirty="0"/>
              <a:t>i</a:t>
            </a:r>
            <a:r>
              <a:rPr lang="en-US" dirty="0"/>
              <a:t> a single binary vector with </a:t>
            </a:r>
          </a:p>
          <a:p>
            <a:pPr marL="742950" lvl="1" indent="-285750" algn="just">
              <a:buFont typeface="Arial" panose="020B0604020202020204" pitchFamily="34" charset="0"/>
              <a:buChar char="•"/>
            </a:pPr>
            <a:r>
              <a:rPr lang="en-US" dirty="0"/>
              <a:t>a position for each of the N activities and </a:t>
            </a:r>
          </a:p>
          <a:p>
            <a:pPr marL="742950" lvl="1" indent="-285750" algn="just">
              <a:buFont typeface="Arial" panose="020B0604020202020204" pitchFamily="34" charset="0"/>
              <a:buChar char="•"/>
            </a:pPr>
            <a:r>
              <a:rPr lang="en-US" dirty="0"/>
              <a:t>the post-test (at position N +1)</a:t>
            </a:r>
          </a:p>
          <a:p>
            <a:pPr algn="just"/>
            <a:endParaRPr lang="en-US" b="0" i="0" dirty="0">
              <a:effectLst/>
              <a:latin typeface="Söhne"/>
            </a:endParaRPr>
          </a:p>
          <a:p>
            <a:pPr algn="just"/>
            <a:r>
              <a:rPr lang="en-US" b="1" i="0" dirty="0">
                <a:effectLst/>
                <a:latin typeface="Söhne"/>
              </a:rPr>
              <a:t>State Space:</a:t>
            </a:r>
            <a:r>
              <a:rPr lang="en-US" b="0" i="0" dirty="0">
                <a:effectLst/>
                <a:latin typeface="Söhne"/>
              </a:rPr>
              <a:t> The state space is built on test scores and educational activity scores, which are core to making inferences about learning gains. This research experimented with various state space designs and found that a compact state space, ignoring the ordering of previous activities, was efficient.</a:t>
            </a:r>
          </a:p>
          <a:p>
            <a:pPr algn="just"/>
            <a:endParaRPr lang="en-US" b="0" i="0" dirty="0">
              <a:effectLst/>
              <a:latin typeface="Söhne"/>
            </a:endParaRPr>
          </a:p>
          <a:p>
            <a:pPr algn="just"/>
            <a:endParaRPr lang="en-US" b="0" i="0" dirty="0">
              <a:effectLst/>
              <a:latin typeface="Söhne"/>
            </a:endParaRPr>
          </a:p>
          <a:p>
            <a:r>
              <a:rPr lang="en-US" dirty="0"/>
              <a:t>State space at step </a:t>
            </a:r>
            <a:r>
              <a:rPr lang="en-US" dirty="0" err="1"/>
              <a:t>i</a:t>
            </a:r>
            <a:r>
              <a:rPr lang="en-US" dirty="0"/>
              <a:t> (S</a:t>
            </a:r>
            <a:r>
              <a:rPr lang="en-US" baseline="-25000" dirty="0"/>
              <a:t>i</a:t>
            </a:r>
            <a:r>
              <a:rPr lang="en-US" dirty="0"/>
              <a:t>) is a concatenation of the </a:t>
            </a:r>
          </a:p>
          <a:p>
            <a:pPr marL="742950" lvl="1" indent="-285750">
              <a:buFont typeface="Arial" panose="020B0604020202020204" pitchFamily="34" charset="0"/>
              <a:buChar char="•"/>
            </a:pPr>
            <a:r>
              <a:rPr lang="en-US" dirty="0"/>
              <a:t>a vector consisting of M pre-test scores (e)</a:t>
            </a:r>
          </a:p>
          <a:p>
            <a:pPr marL="742950" lvl="1" indent="-285750">
              <a:buFont typeface="Arial" panose="020B0604020202020204" pitchFamily="34" charset="0"/>
              <a:buChar char="•"/>
            </a:pPr>
            <a:r>
              <a:rPr lang="en-US" dirty="0"/>
              <a:t>a vector indicating which of the N educational activities have been completed so far (c)</a:t>
            </a:r>
          </a:p>
          <a:p>
            <a:pPr marL="742950" lvl="1" indent="-285750">
              <a:buFont typeface="Arial" panose="020B0604020202020204" pitchFamily="34" charset="0"/>
              <a:buChar char="•"/>
            </a:pPr>
            <a:r>
              <a:rPr lang="en-US" dirty="0"/>
              <a:t>a vector that holds the grade for each of the N activities once they have been attempted (g)</a:t>
            </a:r>
          </a:p>
          <a:p>
            <a:pPr algn="just"/>
            <a:endParaRPr lang="en-US" b="0" i="0" dirty="0">
              <a:effectLst/>
              <a:latin typeface="Söhne"/>
            </a:endParaRPr>
          </a:p>
        </p:txBody>
      </p:sp>
      <p:pic>
        <p:nvPicPr>
          <p:cNvPr id="6" name="Picture 5">
            <a:extLst>
              <a:ext uri="{FF2B5EF4-FFF2-40B4-BE49-F238E27FC236}">
                <a16:creationId xmlns:a16="http://schemas.microsoft.com/office/drawing/2014/main" id="{AA5FE602-7970-3CFF-DBE0-819EBDAC303A}"/>
              </a:ext>
            </a:extLst>
          </p:cNvPr>
          <p:cNvPicPr>
            <a:picLocks noChangeAspect="1"/>
          </p:cNvPicPr>
          <p:nvPr/>
        </p:nvPicPr>
        <p:blipFill rotWithShape="1">
          <a:blip r:embed="rId2"/>
          <a:srcRect t="12238" b="20514"/>
          <a:stretch/>
        </p:blipFill>
        <p:spPr>
          <a:xfrm>
            <a:off x="4410538" y="2391688"/>
            <a:ext cx="2320413" cy="289701"/>
          </a:xfrm>
          <a:prstGeom prst="rect">
            <a:avLst/>
          </a:prstGeom>
        </p:spPr>
      </p:pic>
      <p:pic>
        <p:nvPicPr>
          <p:cNvPr id="9" name="Picture 8">
            <a:extLst>
              <a:ext uri="{FF2B5EF4-FFF2-40B4-BE49-F238E27FC236}">
                <a16:creationId xmlns:a16="http://schemas.microsoft.com/office/drawing/2014/main" id="{102E4415-99BE-0D3D-F3EB-8CF3C03E43C6}"/>
              </a:ext>
            </a:extLst>
          </p:cNvPr>
          <p:cNvPicPr>
            <a:picLocks noChangeAspect="1"/>
          </p:cNvPicPr>
          <p:nvPr/>
        </p:nvPicPr>
        <p:blipFill>
          <a:blip r:embed="rId3"/>
          <a:stretch>
            <a:fillRect/>
          </a:stretch>
        </p:blipFill>
        <p:spPr>
          <a:xfrm>
            <a:off x="3680531" y="4887390"/>
            <a:ext cx="3553662" cy="289701"/>
          </a:xfrm>
          <a:prstGeom prst="rect">
            <a:avLst/>
          </a:prstGeom>
        </p:spPr>
      </p:pic>
    </p:spTree>
    <p:extLst>
      <p:ext uri="{BB962C8B-B14F-4D97-AF65-F5344CB8AC3E}">
        <p14:creationId xmlns:p14="http://schemas.microsoft.com/office/powerpoint/2010/main" val="137791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76371"/>
            <a:ext cx="11066106" cy="1292306"/>
          </a:xfrm>
        </p:spPr>
        <p:txBody>
          <a:bodyPr>
            <a:normAutofit/>
          </a:bodyPr>
          <a:lstStyle/>
          <a:p>
            <a:r>
              <a:rPr lang="en-US" sz="4200" b="1" i="0" u="none" strike="noStrike" dirty="0">
                <a:solidFill>
                  <a:srgbClr val="0000CC"/>
                </a:solidFill>
                <a:effectLst/>
                <a:latin typeface="Arial" panose="020B0604020202020204" pitchFamily="34" charset="0"/>
              </a:rPr>
              <a:t>Model </a:t>
            </a:r>
            <a:r>
              <a:rPr lang="en-US" sz="4000" b="1" i="0" u="none" strike="noStrike" dirty="0">
                <a:solidFill>
                  <a:srgbClr val="0000CC"/>
                </a:solidFill>
                <a:effectLst/>
                <a:latin typeface="Arial" panose="020B0604020202020204" pitchFamily="34" charset="0"/>
              </a:rPr>
              <a:t>Development </a:t>
            </a:r>
            <a:r>
              <a:rPr lang="en-US" sz="1800" b="1" i="0" u="none" strike="noStrike" dirty="0">
                <a:solidFill>
                  <a:srgbClr val="0000CC"/>
                </a:solidFill>
                <a:effectLst/>
                <a:latin typeface="Arial" panose="020B0604020202020204" pitchFamily="34" charset="0"/>
              </a:rPr>
              <a:t>(Reward and Policy Optimization)</a:t>
            </a:r>
            <a:endParaRPr lang="en-US" sz="4200" dirty="0">
              <a:solidFill>
                <a:srgbClr val="0000CC"/>
              </a:solidFill>
            </a:endParaRP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368677"/>
            <a:ext cx="10773746" cy="4801314"/>
          </a:xfrm>
          <a:prstGeom prst="rect">
            <a:avLst/>
          </a:prstGeom>
          <a:noFill/>
        </p:spPr>
        <p:txBody>
          <a:bodyPr wrap="square" rtlCol="0">
            <a:spAutoFit/>
          </a:bodyPr>
          <a:lstStyle/>
          <a:p>
            <a:pPr algn="just"/>
            <a:r>
              <a:rPr lang="en-US" b="1" i="0" dirty="0">
                <a:effectLst/>
                <a:latin typeface="Söhne"/>
              </a:rPr>
              <a:t>Reward Function:</a:t>
            </a:r>
            <a:r>
              <a:rPr lang="en-US" b="0" i="0" dirty="0">
                <a:effectLst/>
                <a:latin typeface="Söhne"/>
              </a:rPr>
              <a:t> The step-wise reward function prioritizes learner test performance improvements and penalizes the inclusion of extra activities. It considers individual improvements between pre-test and post-test scores and imposes a penalty based on the number of educational activities in the episode. This penalty is a proxy for the minimum expected test improvement required to justify scheduling an activity.</a:t>
            </a:r>
          </a:p>
          <a:p>
            <a:pPr algn="just"/>
            <a:endParaRPr lang="en-US" b="0" i="0" dirty="0">
              <a:effectLst/>
              <a:latin typeface="Söhne"/>
            </a:endParaRPr>
          </a:p>
          <a:p>
            <a:pPr algn="just"/>
            <a:endParaRPr lang="en-US" dirty="0">
              <a:latin typeface="Söhne"/>
            </a:endParaRPr>
          </a:p>
          <a:p>
            <a:pPr algn="just"/>
            <a:endParaRPr lang="en-US" b="0" i="0" dirty="0">
              <a:effectLst/>
              <a:latin typeface="Söhne"/>
            </a:endParaRPr>
          </a:p>
          <a:p>
            <a:pPr algn="just"/>
            <a:endParaRPr lang="en-US" b="0" i="0" dirty="0">
              <a:effectLst/>
              <a:latin typeface="Söhne"/>
            </a:endParaRPr>
          </a:p>
          <a:p>
            <a:pPr algn="just"/>
            <a:endParaRPr lang="en-US" b="0" i="0" dirty="0">
              <a:effectLst/>
              <a:latin typeface="Söhne"/>
            </a:endParaRPr>
          </a:p>
          <a:p>
            <a:pPr algn="just"/>
            <a:r>
              <a:rPr lang="en-US" b="0" i="0" dirty="0">
                <a:effectLst/>
                <a:latin typeface="Söhne"/>
              </a:rPr>
              <a:t>Here, e=</a:t>
            </a:r>
            <a:r>
              <a:rPr lang="en-US" dirty="0"/>
              <a:t>pre-test scores and o=post-test scores</a:t>
            </a:r>
            <a:r>
              <a:rPr lang="en-US"/>
              <a:t>, ψ=penalty </a:t>
            </a:r>
            <a:r>
              <a:rPr lang="en-US" dirty="0"/>
              <a:t>in proportion to the number of educational activities in the episode (H).</a:t>
            </a:r>
          </a:p>
          <a:p>
            <a:pPr algn="just"/>
            <a:endParaRPr lang="en-US" b="0" i="0" dirty="0">
              <a:effectLst/>
              <a:latin typeface="Söhne"/>
            </a:endParaRPr>
          </a:p>
          <a:p>
            <a:pPr algn="just"/>
            <a:r>
              <a:rPr lang="en-US" b="1" i="0" dirty="0">
                <a:effectLst/>
                <a:latin typeface="Söhne"/>
              </a:rPr>
              <a:t>Policy Optimization:</a:t>
            </a:r>
            <a:r>
              <a:rPr lang="en-US" b="0" i="0" dirty="0">
                <a:effectLst/>
                <a:latin typeface="Söhne"/>
              </a:rPr>
              <a:t> Proximal policy optimization (PPO), an efficient actor-critic algorithm that uses neural networks for actor and critic functions, was employed . PPO addresses the exploration-exploitation trade-off, and the actor network outputs action probabilities based on the state. The loss function is designed to maximize the probability of actions that maximize expected cumulative discounted reward. PPO demonstrated faster learning compared to other methods, making it suitable for RS in online education.</a:t>
            </a:r>
          </a:p>
        </p:txBody>
      </p:sp>
      <p:pic>
        <p:nvPicPr>
          <p:cNvPr id="11" name="Picture 10">
            <a:extLst>
              <a:ext uri="{FF2B5EF4-FFF2-40B4-BE49-F238E27FC236}">
                <a16:creationId xmlns:a16="http://schemas.microsoft.com/office/drawing/2014/main" id="{2C02F38E-F521-6CAA-6AA3-EA94F1A16980}"/>
              </a:ext>
            </a:extLst>
          </p:cNvPr>
          <p:cNvPicPr>
            <a:picLocks noChangeAspect="1"/>
          </p:cNvPicPr>
          <p:nvPr/>
        </p:nvPicPr>
        <p:blipFill>
          <a:blip r:embed="rId2"/>
          <a:stretch>
            <a:fillRect/>
          </a:stretch>
        </p:blipFill>
        <p:spPr>
          <a:xfrm>
            <a:off x="3622341" y="2560303"/>
            <a:ext cx="3807630" cy="1256126"/>
          </a:xfrm>
          <a:prstGeom prst="rect">
            <a:avLst/>
          </a:prstGeom>
        </p:spPr>
      </p:pic>
    </p:spTree>
    <p:extLst>
      <p:ext uri="{BB962C8B-B14F-4D97-AF65-F5344CB8AC3E}">
        <p14:creationId xmlns:p14="http://schemas.microsoft.com/office/powerpoint/2010/main" val="116870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709127" y="76371"/>
            <a:ext cx="11066106" cy="1292306"/>
          </a:xfrm>
        </p:spPr>
        <p:txBody>
          <a:bodyPr>
            <a:normAutofit/>
          </a:bodyPr>
          <a:lstStyle/>
          <a:p>
            <a:r>
              <a:rPr lang="en-US" sz="4000" b="1" i="0" u="none" strike="noStrike" dirty="0">
                <a:solidFill>
                  <a:srgbClr val="0000CC"/>
                </a:solidFill>
                <a:effectLst/>
                <a:latin typeface="Arial" panose="020B0604020202020204" pitchFamily="34" charset="0"/>
              </a:rPr>
              <a:t>Experimental Design</a:t>
            </a:r>
            <a:endParaRPr lang="en-US" sz="4000" dirty="0">
              <a:solidFill>
                <a:srgbClr val="0000CC"/>
              </a:solidFill>
            </a:endParaRP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216277"/>
            <a:ext cx="10773746" cy="5324535"/>
          </a:xfrm>
          <a:prstGeom prst="rect">
            <a:avLst/>
          </a:prstGeom>
          <a:noFill/>
        </p:spPr>
        <p:txBody>
          <a:bodyPr wrap="square" rtlCol="0">
            <a:spAutoFit/>
          </a:bodyPr>
          <a:lstStyle/>
          <a:p>
            <a:pPr algn="just"/>
            <a:r>
              <a:rPr lang="en-US" sz="1700" b="0" i="0" dirty="0">
                <a:effectLst/>
                <a:latin typeface="Söhne"/>
              </a:rPr>
              <a:t>To assess the impact of the reinforcement scheduling method on learners, a randomized controlled trial was conducted. This trial compared the reinforcement scheduling method with two baseline conditions.</a:t>
            </a:r>
          </a:p>
          <a:p>
            <a:pPr algn="just"/>
            <a:endParaRPr lang="en-US" sz="1700" b="0" i="0" dirty="0">
              <a:effectLst/>
              <a:latin typeface="Söhne"/>
            </a:endParaRPr>
          </a:p>
          <a:p>
            <a:pPr algn="just">
              <a:buFont typeface="+mj-lt"/>
              <a:buAutoNum type="arabicPeriod"/>
            </a:pPr>
            <a:r>
              <a:rPr lang="en-US" sz="1700" b="1" i="0" dirty="0">
                <a:effectLst/>
                <a:latin typeface="Söhne"/>
              </a:rPr>
              <a:t> Linear Assignment Condition</a:t>
            </a:r>
          </a:p>
          <a:p>
            <a:pPr algn="just">
              <a:buFont typeface="+mj-lt"/>
              <a:buAutoNum type="arabicPeriod"/>
            </a:pPr>
            <a:r>
              <a:rPr lang="en-US" sz="1700" b="1" i="0" dirty="0">
                <a:effectLst/>
                <a:latin typeface="Söhne"/>
              </a:rPr>
              <a:t> Self-Directed Assignment Condition</a:t>
            </a:r>
          </a:p>
          <a:p>
            <a:pPr algn="just">
              <a:buFont typeface="+mj-lt"/>
              <a:buAutoNum type="arabicPeriod"/>
            </a:pPr>
            <a:endParaRPr lang="en-US" sz="1700" b="1" dirty="0">
              <a:latin typeface="Söhne"/>
            </a:endParaRPr>
          </a:p>
          <a:p>
            <a:pPr algn="just"/>
            <a:r>
              <a:rPr lang="en-US" sz="1700" b="1" i="0" dirty="0">
                <a:effectLst/>
                <a:latin typeface="Söhne"/>
              </a:rPr>
              <a:t>Key Metrics:</a:t>
            </a:r>
          </a:p>
          <a:p>
            <a:pPr marL="285750" indent="-285750" algn="just">
              <a:buFont typeface="Arial" panose="020B0604020202020204" pitchFamily="34" charset="0"/>
              <a:buChar char="•"/>
            </a:pPr>
            <a:r>
              <a:rPr lang="en-US" sz="1700" b="0" i="0" dirty="0">
                <a:effectLst/>
                <a:latin typeface="Söhne"/>
              </a:rPr>
              <a:t>Learning gains were measured as the difference between a learner's post-test and pre-test scores.</a:t>
            </a:r>
          </a:p>
          <a:p>
            <a:pPr marL="285750" indent="-285750" algn="just">
              <a:buFont typeface="Arial" panose="020B0604020202020204" pitchFamily="34" charset="0"/>
              <a:buChar char="•"/>
            </a:pPr>
            <a:r>
              <a:rPr lang="en-US" sz="1700" b="0" i="0" dirty="0">
                <a:effectLst/>
                <a:latin typeface="Söhne"/>
              </a:rPr>
              <a:t>Learner traces were collected, including the number and type of activities completed, their correctness, and any dropout occurrences.</a:t>
            </a:r>
          </a:p>
          <a:p>
            <a:pPr marL="285750" indent="-285750" algn="just">
              <a:buFont typeface="Arial" panose="020B0604020202020204" pitchFamily="34" charset="0"/>
              <a:buChar char="•"/>
            </a:pPr>
            <a:endParaRPr lang="en-US" sz="1700" b="0" i="0" dirty="0">
              <a:effectLst/>
              <a:latin typeface="Söhne"/>
            </a:endParaRPr>
          </a:p>
          <a:p>
            <a:pPr algn="just"/>
            <a:r>
              <a:rPr lang="en-US" sz="1700" b="1" i="0" dirty="0">
                <a:effectLst/>
                <a:latin typeface="Söhne"/>
              </a:rPr>
              <a:t>Recruitment</a:t>
            </a:r>
          </a:p>
          <a:p>
            <a:pPr marL="285750" indent="-285750" algn="just">
              <a:buFont typeface="Arial" panose="020B0604020202020204" pitchFamily="34" charset="0"/>
              <a:buChar char="•"/>
            </a:pPr>
            <a:r>
              <a:rPr lang="en-US" sz="1700" b="0" i="0" dirty="0">
                <a:effectLst/>
                <a:latin typeface="Söhne"/>
              </a:rPr>
              <a:t>Recruitment for the "Introduction to Linear Algebra" course was initiated through an internal email campaign. Participants were randomly assigned as follows: 95% to reinforcement scheduling, 2.5% to linear assignment, and 2.5% to self-navigation.</a:t>
            </a:r>
          </a:p>
          <a:p>
            <a:pPr marL="285750" indent="-285750" algn="just">
              <a:buFont typeface="Arial" panose="020B0604020202020204" pitchFamily="34" charset="0"/>
              <a:buChar char="•"/>
            </a:pPr>
            <a:r>
              <a:rPr lang="en-US" sz="1700" b="0" i="0" dirty="0">
                <a:effectLst/>
                <a:latin typeface="Söhne"/>
              </a:rPr>
              <a:t>All participants received instructions explaining the course's objectives, their participation in a learning experiment, and how course navigation would work. To obtain a certificate of completion, all learners were required to fill out a post-course survey.</a:t>
            </a:r>
          </a:p>
          <a:p>
            <a:pPr marL="285750" indent="-285750" algn="just">
              <a:buFont typeface="Arial" panose="020B0604020202020204" pitchFamily="34" charset="0"/>
              <a:buChar char="•"/>
            </a:pPr>
            <a:r>
              <a:rPr lang="en-US" sz="1700" b="0" i="0" dirty="0">
                <a:effectLst/>
                <a:latin typeface="Söhne"/>
              </a:rPr>
              <a:t>In summary, a total of 1,987 people enrolled in the course, with 1,830 in the reinforcement scheduling condition, 91 in the linear condition, and 66 in the self-navigation condition.</a:t>
            </a:r>
          </a:p>
        </p:txBody>
      </p:sp>
    </p:spTree>
    <p:extLst>
      <p:ext uri="{BB962C8B-B14F-4D97-AF65-F5344CB8AC3E}">
        <p14:creationId xmlns:p14="http://schemas.microsoft.com/office/powerpoint/2010/main" val="212020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Open Book">
            <a:extLst>
              <a:ext uri="{FF2B5EF4-FFF2-40B4-BE49-F238E27FC236}">
                <a16:creationId xmlns:a16="http://schemas.microsoft.com/office/drawing/2014/main" id="{E417FAF4-D101-FA32-3311-2E324BD8BA5D}"/>
              </a:ext>
            </a:extLst>
          </p:cNvPr>
          <p:cNvPicPr>
            <a:picLocks noChangeAspect="1"/>
          </p:cNvPicPr>
          <p:nvPr/>
        </p:nvPicPr>
        <p:blipFill>
          <a:blip r:embed="rId2">
            <a:alphaModFix amt="21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6504" y="1467247"/>
            <a:ext cx="3874839" cy="3874839"/>
          </a:xfrm>
          <a:prstGeom prst="rect">
            <a:avLst/>
          </a:prstGeom>
        </p:spPr>
      </p:pic>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1940560" y="133199"/>
            <a:ext cx="9801704" cy="1292306"/>
          </a:xfrm>
        </p:spPr>
        <p:txBody>
          <a:bodyPr>
            <a:normAutofit/>
          </a:bodyPr>
          <a:lstStyle/>
          <a:p>
            <a:r>
              <a:rPr lang="en-US" sz="4000" b="1" i="0" u="none" strike="noStrike" dirty="0">
                <a:solidFill>
                  <a:srgbClr val="0000CC"/>
                </a:solidFill>
                <a:effectLst/>
                <a:latin typeface="Arial" panose="020B0604020202020204" pitchFamily="34" charset="0"/>
              </a:rPr>
              <a:t>Research Questions</a:t>
            </a:r>
          </a:p>
        </p:txBody>
      </p:sp>
      <p:sp>
        <p:nvSpPr>
          <p:cNvPr id="4" name="TextBox 3">
            <a:extLst>
              <a:ext uri="{FF2B5EF4-FFF2-40B4-BE49-F238E27FC236}">
                <a16:creationId xmlns:a16="http://schemas.microsoft.com/office/drawing/2014/main" id="{5DF450CC-1B8C-1663-D171-0582EA879596}"/>
              </a:ext>
            </a:extLst>
          </p:cNvPr>
          <p:cNvSpPr txBox="1"/>
          <p:nvPr/>
        </p:nvSpPr>
        <p:spPr>
          <a:xfrm>
            <a:off x="894080" y="1368677"/>
            <a:ext cx="6301850" cy="4647426"/>
          </a:xfrm>
          <a:prstGeom prst="rect">
            <a:avLst/>
          </a:prstGeom>
          <a:noFill/>
        </p:spPr>
        <p:txBody>
          <a:bodyPr wrap="square" rtlCol="0">
            <a:spAutoFit/>
          </a:bodyPr>
          <a:lstStyle/>
          <a:p>
            <a:pPr algn="just"/>
            <a:r>
              <a:rPr lang="en-US" sz="1600" b="0" i="0" dirty="0">
                <a:effectLst/>
                <a:latin typeface="Söhne"/>
              </a:rPr>
              <a:t>Through this experiment, the authors aimed to answer four research questions:</a:t>
            </a:r>
          </a:p>
          <a:p>
            <a:pPr algn="just"/>
            <a:endParaRPr lang="en-US" sz="1600" b="0" i="0" dirty="0">
              <a:effectLst/>
              <a:latin typeface="Söhne"/>
            </a:endParaRPr>
          </a:p>
          <a:p>
            <a:pPr algn="just"/>
            <a:r>
              <a:rPr lang="en-US" b="1" i="0" dirty="0">
                <a:effectLst/>
                <a:latin typeface="Söhne"/>
              </a:rPr>
              <a:t>R1</a:t>
            </a:r>
          </a:p>
          <a:p>
            <a:pPr algn="just"/>
            <a:r>
              <a:rPr lang="en-US" sz="1600" b="0" i="0" dirty="0">
                <a:effectLst/>
                <a:latin typeface="Söhne"/>
              </a:rPr>
              <a:t>How does reinforcement scheduling affect learning gains, the number of activities completed, and dropout?</a:t>
            </a:r>
          </a:p>
          <a:p>
            <a:pPr algn="just"/>
            <a:endParaRPr lang="en-US" sz="1600" b="0" i="0" dirty="0">
              <a:effectLst/>
              <a:latin typeface="Söhne"/>
            </a:endParaRPr>
          </a:p>
          <a:p>
            <a:pPr algn="just"/>
            <a:r>
              <a:rPr lang="en-US" b="1" i="0" dirty="0">
                <a:effectLst/>
                <a:latin typeface="Söhne"/>
              </a:rPr>
              <a:t>R2</a:t>
            </a:r>
          </a:p>
          <a:p>
            <a:pPr algn="just"/>
            <a:r>
              <a:rPr lang="en-US" sz="1600" b="0" i="0" dirty="0">
                <a:effectLst/>
                <a:latin typeface="Söhne"/>
              </a:rPr>
              <a:t>Do early participants suffer from a worse assignment policy under reinforcement scheduling?</a:t>
            </a:r>
          </a:p>
          <a:p>
            <a:pPr algn="just"/>
            <a:endParaRPr lang="en-US" sz="1600" b="0" i="0" dirty="0">
              <a:effectLst/>
              <a:latin typeface="Söhne"/>
            </a:endParaRPr>
          </a:p>
          <a:p>
            <a:pPr algn="just"/>
            <a:r>
              <a:rPr lang="en-US" b="1" i="0" dirty="0">
                <a:effectLst/>
                <a:latin typeface="Söhne"/>
              </a:rPr>
              <a:t>R3</a:t>
            </a:r>
          </a:p>
          <a:p>
            <a:pPr algn="just"/>
            <a:r>
              <a:rPr lang="en-US" sz="1600" b="0" i="0" dirty="0">
                <a:effectLst/>
                <a:latin typeface="Söhne"/>
              </a:rPr>
              <a:t>What can instructors and course designers learn from reinforcement scheduling?</a:t>
            </a:r>
          </a:p>
          <a:p>
            <a:pPr algn="just"/>
            <a:endParaRPr lang="en-US" sz="1600" b="0" i="0" dirty="0">
              <a:effectLst/>
              <a:latin typeface="Söhne"/>
            </a:endParaRPr>
          </a:p>
          <a:p>
            <a:pPr algn="just"/>
            <a:r>
              <a:rPr lang="en-US" b="1" i="0" dirty="0">
                <a:effectLst/>
                <a:latin typeface="Söhne"/>
              </a:rPr>
              <a:t>R4</a:t>
            </a:r>
          </a:p>
          <a:p>
            <a:pPr algn="just"/>
            <a:r>
              <a:rPr lang="en-US" sz="1600" b="0" i="0" dirty="0">
                <a:effectLst/>
                <a:latin typeface="Söhne"/>
              </a:rPr>
              <a:t>What are the qualitative experiences of learners under reinforcement scheduling?</a:t>
            </a:r>
          </a:p>
        </p:txBody>
      </p:sp>
      <p:pic>
        <p:nvPicPr>
          <p:cNvPr id="3" name="Graphic 2" descr="Open Book">
            <a:extLst>
              <a:ext uri="{FF2B5EF4-FFF2-40B4-BE49-F238E27FC236}">
                <a16:creationId xmlns:a16="http://schemas.microsoft.com/office/drawing/2014/main" id="{62249162-0552-5664-21CB-FDAC64611B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080" y="266272"/>
            <a:ext cx="1026160" cy="1026160"/>
          </a:xfrm>
          <a:prstGeom prst="rect">
            <a:avLst/>
          </a:prstGeom>
        </p:spPr>
      </p:pic>
    </p:spTree>
    <p:extLst>
      <p:ext uri="{BB962C8B-B14F-4D97-AF65-F5344CB8AC3E}">
        <p14:creationId xmlns:p14="http://schemas.microsoft.com/office/powerpoint/2010/main" val="365497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654523-5B00-BAAB-E933-4172F6C999FC}"/>
              </a:ext>
            </a:extLst>
          </p:cNvPr>
          <p:cNvPicPr>
            <a:picLocks noChangeAspect="1"/>
          </p:cNvPicPr>
          <p:nvPr/>
        </p:nvPicPr>
        <p:blipFill>
          <a:blip r:embed="rId2"/>
          <a:stretch>
            <a:fillRect/>
          </a:stretch>
        </p:blipFill>
        <p:spPr>
          <a:xfrm>
            <a:off x="7755311" y="2495590"/>
            <a:ext cx="4195169" cy="2184210"/>
          </a:xfrm>
          <a:prstGeom prst="rect">
            <a:avLst/>
          </a:prstGeom>
        </p:spPr>
      </p:pic>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606490" y="-88291"/>
            <a:ext cx="11196735" cy="1292306"/>
          </a:xfrm>
        </p:spPr>
        <p:txBody>
          <a:bodyPr>
            <a:normAutofit/>
          </a:bodyPr>
          <a:lstStyle/>
          <a:p>
            <a:r>
              <a:rPr lang="en-US" sz="4000" b="1" i="0" u="none" strike="noStrike" dirty="0">
                <a:solidFill>
                  <a:srgbClr val="0000CC"/>
                </a:solidFill>
                <a:effectLst/>
                <a:latin typeface="Arial" panose="020B0604020202020204" pitchFamily="34" charset="0"/>
              </a:rPr>
              <a:t>R1: Comparing RS and Control Conditions</a:t>
            </a:r>
          </a:p>
        </p:txBody>
      </p:sp>
      <p:sp>
        <p:nvSpPr>
          <p:cNvPr id="4" name="TextBox 3">
            <a:extLst>
              <a:ext uri="{FF2B5EF4-FFF2-40B4-BE49-F238E27FC236}">
                <a16:creationId xmlns:a16="http://schemas.microsoft.com/office/drawing/2014/main" id="{5DF450CC-1B8C-1663-D171-0582EA879596}"/>
              </a:ext>
            </a:extLst>
          </p:cNvPr>
          <p:cNvSpPr txBox="1"/>
          <p:nvPr/>
        </p:nvSpPr>
        <p:spPr>
          <a:xfrm>
            <a:off x="606491" y="948799"/>
            <a:ext cx="6930622" cy="5755422"/>
          </a:xfrm>
          <a:prstGeom prst="rect">
            <a:avLst/>
          </a:prstGeom>
          <a:noFill/>
        </p:spPr>
        <p:txBody>
          <a:bodyPr wrap="square" rtlCol="0">
            <a:spAutoFit/>
          </a:bodyPr>
          <a:lstStyle/>
          <a:p>
            <a:pPr algn="just"/>
            <a:r>
              <a:rPr lang="en-US" sz="1600" b="0" i="0" dirty="0">
                <a:effectLst/>
                <a:latin typeface="Söhne"/>
              </a:rPr>
              <a:t>In this analysis, the researchers compared the impact of Reinforcement Scheduling (RS) on learning gains, the number of activities completed, and course dropout rates. </a:t>
            </a:r>
          </a:p>
          <a:p>
            <a:pPr algn="just"/>
            <a:r>
              <a:rPr lang="en-US" sz="1600" b="0" i="0" dirty="0">
                <a:effectLst/>
                <a:latin typeface="Söhne"/>
              </a:rPr>
              <a:t>The method involved collecting data on the number of activities completed, computing dropout rates, and calculating learning gains by comparing pre-test and post-test scores. T-tests and chi-squared tests were used for comparisons.</a:t>
            </a:r>
          </a:p>
          <a:p>
            <a:pPr algn="just"/>
            <a:r>
              <a:rPr lang="en-US" sz="1600" b="0" i="0" dirty="0">
                <a:effectLst/>
                <a:latin typeface="Söhne"/>
              </a:rPr>
              <a:t>		</a:t>
            </a:r>
          </a:p>
          <a:p>
            <a:pPr algn="just"/>
            <a:r>
              <a:rPr lang="en-US" sz="1600" b="1" i="0" dirty="0">
                <a:effectLst/>
                <a:latin typeface="Söhne"/>
              </a:rPr>
              <a:t>Results:</a:t>
            </a:r>
            <a:endParaRPr lang="en-US" sz="1600" b="0" i="0" dirty="0">
              <a:effectLst/>
              <a:latin typeface="Söhne"/>
            </a:endParaRPr>
          </a:p>
          <a:p>
            <a:pPr marL="285750" indent="-285750" algn="just">
              <a:buFont typeface="Arial" panose="020B0604020202020204" pitchFamily="34" charset="0"/>
              <a:buChar char="•"/>
            </a:pPr>
            <a:r>
              <a:rPr lang="en-US" sz="1600" b="0" i="0" dirty="0">
                <a:effectLst/>
                <a:latin typeface="Söhne"/>
              </a:rPr>
              <a:t>RS and the linear condition led to significantly higher course completion.</a:t>
            </a:r>
          </a:p>
          <a:p>
            <a:pPr marL="285750" indent="-285750" algn="just">
              <a:buFont typeface="Arial" panose="020B0604020202020204" pitchFamily="34" charset="0"/>
              <a:buChar char="•"/>
            </a:pPr>
            <a:r>
              <a:rPr lang="en-US" sz="1600" b="0" i="0" dirty="0">
                <a:effectLst/>
                <a:latin typeface="Söhne"/>
              </a:rPr>
              <a:t>Learners in the RS condition completed significantly fewer activities.</a:t>
            </a:r>
          </a:p>
          <a:p>
            <a:pPr marL="285750" indent="-285750" algn="just">
              <a:buFont typeface="Arial" panose="020B0604020202020204" pitchFamily="34" charset="0"/>
              <a:buChar char="•"/>
            </a:pPr>
            <a:r>
              <a:rPr lang="en-US" sz="1600" b="0" i="0" dirty="0">
                <a:effectLst/>
                <a:latin typeface="Söhne"/>
              </a:rPr>
              <a:t>Learning gains were significantly higher for learners in the self-directed and RS conditions.</a:t>
            </a:r>
          </a:p>
          <a:p>
            <a:pPr marL="285750" indent="-285750" algn="just">
              <a:buFont typeface="Arial" panose="020B0604020202020204" pitchFamily="34" charset="0"/>
              <a:buChar char="•"/>
            </a:pPr>
            <a:r>
              <a:rPr lang="en-US" sz="1600" b="0" i="0" dirty="0">
                <a:effectLst/>
                <a:latin typeface="Söhne"/>
              </a:rPr>
              <a:t>No significant difference in learning gains between the self-directed and RS conditions.</a:t>
            </a:r>
          </a:p>
          <a:p>
            <a:pPr algn="just"/>
            <a:endParaRPr lang="en-US" sz="1600" b="0" i="0" dirty="0">
              <a:effectLst/>
              <a:latin typeface="Söhne"/>
            </a:endParaRPr>
          </a:p>
          <a:p>
            <a:pPr algn="just"/>
            <a:r>
              <a:rPr lang="en-US" sz="1600" b="1" i="0" dirty="0">
                <a:effectLst/>
                <a:latin typeface="Söhne"/>
              </a:rPr>
              <a:t>Discussion:</a:t>
            </a:r>
            <a:endParaRPr lang="en-US" sz="1600" b="0" i="0" dirty="0">
              <a:effectLst/>
              <a:latin typeface="Söhne"/>
            </a:endParaRPr>
          </a:p>
          <a:p>
            <a:pPr marL="285750" indent="-285750" algn="just">
              <a:buFont typeface="Arial" panose="020B0604020202020204" pitchFamily="34" charset="0"/>
              <a:buChar char="•"/>
            </a:pPr>
            <a:r>
              <a:rPr lang="en-US" sz="1600" b="0" i="0" dirty="0">
                <a:effectLst/>
                <a:latin typeface="Söhne"/>
              </a:rPr>
              <a:t>RS had a positive impact on course completion and learning gains, with learners completing fewer activities. </a:t>
            </a:r>
          </a:p>
          <a:p>
            <a:pPr marL="285750" indent="-285750" algn="just">
              <a:buFont typeface="Arial" panose="020B0604020202020204" pitchFamily="34" charset="0"/>
              <a:buChar char="•"/>
            </a:pPr>
            <a:r>
              <a:rPr lang="en-US" sz="1600" b="0" i="0" dirty="0">
                <a:effectLst/>
                <a:latin typeface="Söhne"/>
              </a:rPr>
              <a:t>The self-directed condition had high dropout rates, potentially due to the loss of less-motivated learners. </a:t>
            </a:r>
          </a:p>
          <a:p>
            <a:pPr marL="285750" indent="-285750" algn="just">
              <a:buFont typeface="Arial" panose="020B0604020202020204" pitchFamily="34" charset="0"/>
              <a:buChar char="•"/>
            </a:pPr>
            <a:r>
              <a:rPr lang="en-US" sz="1600" b="0" i="0" dirty="0">
                <a:effectLst/>
                <a:latin typeface="Söhne"/>
              </a:rPr>
              <a:t>The number of activities did not strongly affect dropout rates, and learners were more likely to complete a course when they didn't have to decide what to do next.</a:t>
            </a:r>
          </a:p>
        </p:txBody>
      </p:sp>
      <p:pic>
        <p:nvPicPr>
          <p:cNvPr id="7" name="Picture 6">
            <a:extLst>
              <a:ext uri="{FF2B5EF4-FFF2-40B4-BE49-F238E27FC236}">
                <a16:creationId xmlns:a16="http://schemas.microsoft.com/office/drawing/2014/main" id="{F804588C-89C1-4631-6895-34E5688EC9B0}"/>
              </a:ext>
            </a:extLst>
          </p:cNvPr>
          <p:cNvPicPr>
            <a:picLocks noChangeAspect="1"/>
          </p:cNvPicPr>
          <p:nvPr/>
        </p:nvPicPr>
        <p:blipFill rotWithShape="1">
          <a:blip r:embed="rId3"/>
          <a:srcRect l="4934"/>
          <a:stretch/>
        </p:blipFill>
        <p:spPr>
          <a:xfrm>
            <a:off x="7684367" y="2366221"/>
            <a:ext cx="4266113" cy="2276295"/>
          </a:xfrm>
          <a:prstGeom prst="rect">
            <a:avLst/>
          </a:prstGeom>
        </p:spPr>
      </p:pic>
      <p:pic>
        <p:nvPicPr>
          <p:cNvPr id="9" name="Picture 8">
            <a:extLst>
              <a:ext uri="{FF2B5EF4-FFF2-40B4-BE49-F238E27FC236}">
                <a16:creationId xmlns:a16="http://schemas.microsoft.com/office/drawing/2014/main" id="{6A11E1E9-DE41-E8C2-6A05-70F5F69811E3}"/>
              </a:ext>
            </a:extLst>
          </p:cNvPr>
          <p:cNvPicPr>
            <a:picLocks noChangeAspect="1"/>
          </p:cNvPicPr>
          <p:nvPr/>
        </p:nvPicPr>
        <p:blipFill>
          <a:blip r:embed="rId4"/>
          <a:stretch>
            <a:fillRect/>
          </a:stretch>
        </p:blipFill>
        <p:spPr>
          <a:xfrm>
            <a:off x="7709593" y="2495590"/>
            <a:ext cx="4195169" cy="2347220"/>
          </a:xfrm>
          <a:prstGeom prst="rect">
            <a:avLst/>
          </a:prstGeom>
        </p:spPr>
      </p:pic>
      <p:pic>
        <p:nvPicPr>
          <p:cNvPr id="15" name="Picture 14">
            <a:extLst>
              <a:ext uri="{FF2B5EF4-FFF2-40B4-BE49-F238E27FC236}">
                <a16:creationId xmlns:a16="http://schemas.microsoft.com/office/drawing/2014/main" id="{0C552E7C-A11E-E6F9-9FFB-D74919A46752}"/>
              </a:ext>
            </a:extLst>
          </p:cNvPr>
          <p:cNvPicPr>
            <a:picLocks noChangeAspect="1"/>
          </p:cNvPicPr>
          <p:nvPr/>
        </p:nvPicPr>
        <p:blipFill>
          <a:blip r:embed="rId5"/>
          <a:stretch>
            <a:fillRect/>
          </a:stretch>
        </p:blipFill>
        <p:spPr>
          <a:xfrm>
            <a:off x="7537114" y="2482565"/>
            <a:ext cx="4367648" cy="2611682"/>
          </a:xfrm>
          <a:prstGeom prst="rect">
            <a:avLst/>
          </a:prstGeom>
        </p:spPr>
      </p:pic>
      <p:pic>
        <p:nvPicPr>
          <p:cNvPr id="11" name="Picture 10">
            <a:extLst>
              <a:ext uri="{FF2B5EF4-FFF2-40B4-BE49-F238E27FC236}">
                <a16:creationId xmlns:a16="http://schemas.microsoft.com/office/drawing/2014/main" id="{26459A6B-8133-D986-C0E7-443E989B4854}"/>
              </a:ext>
            </a:extLst>
          </p:cNvPr>
          <p:cNvPicPr>
            <a:picLocks noChangeAspect="1"/>
          </p:cNvPicPr>
          <p:nvPr/>
        </p:nvPicPr>
        <p:blipFill rotWithShape="1">
          <a:blip r:embed="rId6"/>
          <a:srcRect l="-5840" t="2919" r="-1591" b="-423"/>
          <a:stretch/>
        </p:blipFill>
        <p:spPr>
          <a:xfrm>
            <a:off x="7323436" y="799798"/>
            <a:ext cx="4627044" cy="5977216"/>
          </a:xfrm>
          <a:prstGeom prst="rect">
            <a:avLst/>
          </a:prstGeom>
        </p:spPr>
      </p:pic>
    </p:spTree>
    <p:extLst>
      <p:ext uri="{BB962C8B-B14F-4D97-AF65-F5344CB8AC3E}">
        <p14:creationId xmlns:p14="http://schemas.microsoft.com/office/powerpoint/2010/main" val="180950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31738</TotalTime>
  <Words>3141</Words>
  <Application>Microsoft Office PowerPoint</Application>
  <PresentationFormat>Widescreen</PresentationFormat>
  <Paragraphs>214</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Cascadia Code ExtraLight</vt:lpstr>
      <vt:lpstr>Franklin Gothic Book</vt:lpstr>
      <vt:lpstr>Segoe UI</vt:lpstr>
      <vt:lpstr>Söhne</vt:lpstr>
      <vt:lpstr>Office Theme</vt:lpstr>
      <vt:lpstr>Reinforcement Learning for the Adaptive Scheduling of Educational Activities</vt:lpstr>
      <vt:lpstr>Problem Statement</vt:lpstr>
      <vt:lpstr>Solution</vt:lpstr>
      <vt:lpstr>Model Development</vt:lpstr>
      <vt:lpstr>Model Development (Action and Space)</vt:lpstr>
      <vt:lpstr>Model Development (Reward and Policy Optimization)</vt:lpstr>
      <vt:lpstr>Experimental Design</vt:lpstr>
      <vt:lpstr>Research Questions</vt:lpstr>
      <vt:lpstr>R1: Comparing RS and Control Conditions</vt:lpstr>
      <vt:lpstr>R2: The Cold Start Problem</vt:lpstr>
      <vt:lpstr>R3: RS Scheduling Patterns</vt:lpstr>
      <vt:lpstr>R4: Qualitative Feedback From Learners</vt:lpstr>
      <vt:lpstr>PowerPoint Presentation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ALVINN: An Autonomous Land Vehicle In A Neural Network</dc:title>
  <dc:creator>Indronil Bhattacharjee</dc:creator>
  <cp:lastModifiedBy>Indronil</cp:lastModifiedBy>
  <cp:revision>7</cp:revision>
  <dcterms:created xsi:type="dcterms:W3CDTF">2023-09-29T17:45:38Z</dcterms:created>
  <dcterms:modified xsi:type="dcterms:W3CDTF">2023-11-01T21:51:42Z</dcterms:modified>
</cp:coreProperties>
</file>