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74" r:id="rId4"/>
    <p:sldId id="259" r:id="rId5"/>
    <p:sldId id="275" r:id="rId6"/>
    <p:sldId id="284" r:id="rId7"/>
    <p:sldId id="261" r:id="rId8"/>
    <p:sldId id="276" r:id="rId9"/>
    <p:sldId id="277" r:id="rId10"/>
    <p:sldId id="264" r:id="rId11"/>
    <p:sldId id="278" r:id="rId12"/>
    <p:sldId id="266" r:id="rId13"/>
    <p:sldId id="286" r:id="rId14"/>
    <p:sldId id="265" r:id="rId15"/>
    <p:sldId id="279" r:id="rId16"/>
    <p:sldId id="287" r:id="rId17"/>
    <p:sldId id="280" r:id="rId18"/>
    <p:sldId id="281" r:id="rId19"/>
    <p:sldId id="282" r:id="rId20"/>
    <p:sldId id="271" r:id="rId21"/>
    <p:sldId id="269" r:id="rId22"/>
    <p:sldId id="270" r:id="rId23"/>
    <p:sldId id="272" r:id="rId24"/>
    <p:sldId id="273"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63" autoAdjust="0"/>
  </p:normalViewPr>
  <p:slideViewPr>
    <p:cSldViewPr>
      <p:cViewPr>
        <p:scale>
          <a:sx n="66" d="100"/>
          <a:sy n="66" d="100"/>
        </p:scale>
        <p:origin x="-150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71B75-44BF-4570-8548-190AF342263E}" type="datetimeFigureOut">
              <a:rPr lang="en-US" smtClean="0"/>
              <a:t>27-Jan-19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E16726-27BE-4902-94CD-E6D37CC95177}" type="slidenum">
              <a:rPr lang="en-US" smtClean="0"/>
              <a:t>‹#›</a:t>
            </a:fld>
            <a:endParaRPr lang="en-US"/>
          </a:p>
        </p:txBody>
      </p:sp>
    </p:spTree>
    <p:extLst>
      <p:ext uri="{BB962C8B-B14F-4D97-AF65-F5344CB8AC3E}">
        <p14:creationId xmlns:p14="http://schemas.microsoft.com/office/powerpoint/2010/main" val="207440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27-Jan-19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27-Jan-19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27-Jan-19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27-Jan-19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3429000"/>
            <a:ext cx="6705600" cy="2286000"/>
          </a:xfrm>
        </p:spPr>
        <p:txBody>
          <a:bodyPr>
            <a:normAutofit/>
          </a:bodyPr>
          <a:lstStyle/>
          <a:p>
            <a:r>
              <a:rPr lang="en-US" sz="4800" b="1" dirty="0" smtClean="0"/>
              <a:t>ONLINE BUSINESS PLATFORM</a:t>
            </a:r>
            <a:r>
              <a:rPr lang="en-US" sz="4800" dirty="0" smtClean="0"/>
              <a:t/>
            </a:r>
            <a:br>
              <a:rPr lang="en-US" sz="4800" dirty="0" smtClean="0"/>
            </a:br>
            <a:r>
              <a:rPr lang="en-US" sz="2400" dirty="0" smtClean="0">
                <a:solidFill>
                  <a:schemeClr val="tx2">
                    <a:lumMod val="75000"/>
                  </a:schemeClr>
                </a:solidFill>
              </a:rPr>
              <a:t>(</a:t>
            </a:r>
            <a:r>
              <a:rPr lang="en-US" sz="2400" cap="none" dirty="0" smtClean="0">
                <a:solidFill>
                  <a:schemeClr val="tx2">
                    <a:lumMod val="75000"/>
                  </a:schemeClr>
                </a:solidFill>
              </a:rPr>
              <a:t>Desktop Based E-commerce Application</a:t>
            </a:r>
            <a:r>
              <a:rPr lang="en-US" sz="2400" dirty="0" smtClean="0">
                <a:solidFill>
                  <a:schemeClr val="tx2">
                    <a:lumMod val="75000"/>
                  </a:schemeClr>
                </a:solidFill>
              </a:rPr>
              <a:t>)</a:t>
            </a:r>
            <a:endParaRPr lang="en-US" sz="2300" dirty="0">
              <a:solidFill>
                <a:schemeClr val="tx2">
                  <a:lumMod val="75000"/>
                </a:schemeClr>
              </a:solidFill>
            </a:endParaRPr>
          </a:p>
        </p:txBody>
      </p:sp>
      <p:sp>
        <p:nvSpPr>
          <p:cNvPr id="5" name="Text Placeholder 4"/>
          <p:cNvSpPr>
            <a:spLocks noGrp="1"/>
          </p:cNvSpPr>
          <p:nvPr>
            <p:ph type="body" idx="1"/>
          </p:nvPr>
        </p:nvSpPr>
        <p:spPr>
          <a:xfrm>
            <a:off x="2133600" y="609600"/>
            <a:ext cx="6324600" cy="2514600"/>
          </a:xfrm>
        </p:spPr>
        <p:txBody>
          <a:bodyPr>
            <a:normAutofit fontScale="92500" lnSpcReduction="20000"/>
          </a:bodyPr>
          <a:lstStyle/>
          <a:p>
            <a:pPr>
              <a:lnSpc>
                <a:spcPct val="200000"/>
              </a:lnSpc>
            </a:pPr>
            <a:r>
              <a:rPr lang="en-US" sz="2800" dirty="0" smtClean="0">
                <a:solidFill>
                  <a:schemeClr val="tx1">
                    <a:lumMod val="65000"/>
                    <a:lumOff val="35000"/>
                  </a:schemeClr>
                </a:solidFill>
              </a:rPr>
              <a:t>Course no : </a:t>
            </a:r>
          </a:p>
          <a:p>
            <a:r>
              <a:rPr lang="en-US" sz="2800" b="1" dirty="0" smtClean="0">
                <a:solidFill>
                  <a:schemeClr val="tx1"/>
                </a:solidFill>
              </a:rPr>
              <a:t>CSE 3200</a:t>
            </a:r>
          </a:p>
          <a:p>
            <a:endParaRPr lang="en-US" sz="2800" b="1" dirty="0" smtClean="0"/>
          </a:p>
          <a:p>
            <a:pPr>
              <a:lnSpc>
                <a:spcPct val="100000"/>
              </a:lnSpc>
            </a:pPr>
            <a:r>
              <a:rPr lang="en-US" sz="2800" dirty="0" smtClean="0">
                <a:solidFill>
                  <a:schemeClr val="tx1">
                    <a:lumMod val="65000"/>
                    <a:lumOff val="35000"/>
                  </a:schemeClr>
                </a:solidFill>
              </a:rPr>
              <a:t>Course name : </a:t>
            </a:r>
          </a:p>
          <a:p>
            <a:pPr>
              <a:lnSpc>
                <a:spcPct val="100000"/>
              </a:lnSpc>
            </a:pPr>
            <a:r>
              <a:rPr lang="en-US" sz="2800" b="1" dirty="0" smtClean="0">
                <a:solidFill>
                  <a:schemeClr val="tx1"/>
                </a:solidFill>
              </a:rPr>
              <a:t>System Development Project</a:t>
            </a:r>
          </a:p>
          <a:p>
            <a:endParaRPr lang="en-US" dirty="0"/>
          </a:p>
        </p:txBody>
      </p:sp>
      <p:sp>
        <p:nvSpPr>
          <p:cNvPr id="2" name="TextBox 1"/>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1</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2978349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9200" y="228600"/>
            <a:ext cx="7498080" cy="1143000"/>
          </a:xfrm>
        </p:spPr>
        <p:txBody>
          <a:bodyPr/>
          <a:lstStyle/>
          <a:p>
            <a:r>
              <a:rPr lang="en-US" b="1" dirty="0" smtClean="0"/>
              <a:t>Why Firebase?</a:t>
            </a:r>
            <a:endParaRPr lang="en-US" b="1" dirty="0"/>
          </a:p>
        </p:txBody>
      </p:sp>
      <p:sp>
        <p:nvSpPr>
          <p:cNvPr id="8" name="Content Placeholder 7"/>
          <p:cNvSpPr>
            <a:spLocks noGrp="1"/>
          </p:cNvSpPr>
          <p:nvPr>
            <p:ph idx="1"/>
          </p:nvPr>
        </p:nvSpPr>
        <p:spPr>
          <a:xfrm>
            <a:off x="1219200" y="1524000"/>
            <a:ext cx="7086600" cy="4876800"/>
          </a:xfrm>
        </p:spPr>
        <p:txBody>
          <a:bodyPr>
            <a:normAutofit fontScale="85000" lnSpcReduction="20000"/>
          </a:bodyPr>
          <a:lstStyle/>
          <a:p>
            <a:pPr algn="just">
              <a:lnSpc>
                <a:spcPct val="120000"/>
              </a:lnSpc>
            </a:pPr>
            <a:r>
              <a:rPr lang="en-US" sz="2800" dirty="0"/>
              <a:t>Firebase is all about </a:t>
            </a:r>
            <a:r>
              <a:rPr lang="en-US" sz="2800" dirty="0" smtClean="0"/>
              <a:t>data </a:t>
            </a:r>
            <a:r>
              <a:rPr lang="en-US" sz="2800" dirty="0"/>
              <a:t>and </a:t>
            </a:r>
            <a:r>
              <a:rPr lang="en-US" sz="2800" dirty="0" smtClean="0"/>
              <a:t>we </a:t>
            </a:r>
            <a:r>
              <a:rPr lang="en-US" sz="2800" dirty="0"/>
              <a:t>can’t have an e-commerce store without it. The biggest would be the server hosting, authentication, and data syncing</a:t>
            </a:r>
            <a:r>
              <a:rPr lang="en-US" sz="2800" dirty="0" smtClean="0"/>
              <a:t>.</a:t>
            </a:r>
          </a:p>
          <a:p>
            <a:pPr algn="just">
              <a:lnSpc>
                <a:spcPct val="120000"/>
              </a:lnSpc>
            </a:pPr>
            <a:r>
              <a:rPr lang="en-US" sz="2800" dirty="0" smtClean="0"/>
              <a:t>It just makes easier for the authenticated user to log in . Our users can make their carts and it helps that relevant changes will be updated in system for all users. Plus it is free, so we did our project like a dummy of an fully activated  business app.</a:t>
            </a:r>
          </a:p>
          <a:p>
            <a:pPr algn="just">
              <a:lnSpc>
                <a:spcPct val="120000"/>
              </a:lnSpc>
            </a:pPr>
            <a:r>
              <a:rPr lang="en-US" sz="2800" dirty="0" smtClean="0"/>
              <a:t>It will provide more scalability for increasing demand.</a:t>
            </a:r>
            <a:endParaRPr lang="en-US" sz="2800"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10</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593018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lstStyle/>
          <a:p>
            <a:r>
              <a:rPr lang="en-US" b="1" dirty="0" smtClean="0"/>
              <a:t>App Description</a:t>
            </a:r>
            <a:endParaRPr lang="en-US" b="1" dirty="0"/>
          </a:p>
        </p:txBody>
      </p:sp>
      <p:sp>
        <p:nvSpPr>
          <p:cNvPr id="3" name="Content Placeholder 2"/>
          <p:cNvSpPr>
            <a:spLocks noGrp="1"/>
          </p:cNvSpPr>
          <p:nvPr>
            <p:ph idx="1"/>
          </p:nvPr>
        </p:nvSpPr>
        <p:spPr>
          <a:xfrm>
            <a:off x="1219200" y="2133600"/>
            <a:ext cx="7315200" cy="3508977"/>
          </a:xfrm>
        </p:spPr>
        <p:txBody>
          <a:bodyPr>
            <a:normAutofit/>
          </a:bodyPr>
          <a:lstStyle/>
          <a:p>
            <a:pPr marL="82296" indent="0">
              <a:buNone/>
            </a:pPr>
            <a:r>
              <a:rPr lang="en-US" dirty="0" smtClean="0"/>
              <a:t>The application mainly consists of three sections-</a:t>
            </a:r>
          </a:p>
          <a:p>
            <a:pPr>
              <a:lnSpc>
                <a:spcPct val="160000"/>
              </a:lnSpc>
            </a:pPr>
            <a:r>
              <a:rPr lang="en-US" dirty="0" smtClean="0"/>
              <a:t>User section</a:t>
            </a:r>
          </a:p>
          <a:p>
            <a:pPr>
              <a:lnSpc>
                <a:spcPct val="160000"/>
              </a:lnSpc>
            </a:pPr>
            <a:r>
              <a:rPr lang="en-US" dirty="0" smtClean="0"/>
              <a:t>Admin section</a:t>
            </a:r>
          </a:p>
          <a:p>
            <a:pPr>
              <a:lnSpc>
                <a:spcPct val="160000"/>
              </a:lnSpc>
            </a:pPr>
            <a:r>
              <a:rPr lang="en-US" dirty="0"/>
              <a:t>Database </a:t>
            </a:r>
            <a:r>
              <a:rPr lang="en-US" dirty="0" smtClean="0"/>
              <a:t>section</a:t>
            </a:r>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11</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437306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838200"/>
          </a:xfrm>
        </p:spPr>
        <p:txBody>
          <a:bodyPr/>
          <a:lstStyle/>
          <a:p>
            <a:r>
              <a:rPr lang="en-US" b="1" dirty="0" smtClean="0"/>
              <a:t>User Features:</a:t>
            </a:r>
            <a:endParaRPr lang="en-US" b="1" dirty="0"/>
          </a:p>
        </p:txBody>
      </p:sp>
      <p:sp>
        <p:nvSpPr>
          <p:cNvPr id="3" name="Content Placeholder 2"/>
          <p:cNvSpPr>
            <a:spLocks noGrp="1"/>
          </p:cNvSpPr>
          <p:nvPr>
            <p:ph idx="1"/>
          </p:nvPr>
        </p:nvSpPr>
        <p:spPr>
          <a:xfrm>
            <a:off x="1066800" y="1676400"/>
            <a:ext cx="6777317" cy="4876800"/>
          </a:xfrm>
        </p:spPr>
        <p:txBody>
          <a:bodyPr>
            <a:normAutofit/>
          </a:bodyPr>
          <a:lstStyle/>
          <a:p>
            <a:pPr>
              <a:lnSpc>
                <a:spcPct val="150000"/>
              </a:lnSpc>
            </a:pPr>
            <a:r>
              <a:rPr lang="en-US" dirty="0"/>
              <a:t>User registration</a:t>
            </a:r>
          </a:p>
          <a:p>
            <a:pPr>
              <a:lnSpc>
                <a:spcPct val="150000"/>
              </a:lnSpc>
            </a:pPr>
            <a:r>
              <a:rPr lang="en-US" dirty="0"/>
              <a:t>Log in and log out</a:t>
            </a:r>
          </a:p>
          <a:p>
            <a:pPr>
              <a:lnSpc>
                <a:spcPct val="150000"/>
              </a:lnSpc>
            </a:pPr>
            <a:r>
              <a:rPr lang="en-US" dirty="0"/>
              <a:t>Search products </a:t>
            </a:r>
            <a:endParaRPr lang="bn-IN" dirty="0"/>
          </a:p>
          <a:p>
            <a:pPr>
              <a:lnSpc>
                <a:spcPct val="150000"/>
              </a:lnSpc>
            </a:pPr>
            <a:r>
              <a:rPr lang="en-US" dirty="0"/>
              <a:t>Detailed view of products</a:t>
            </a:r>
          </a:p>
          <a:p>
            <a:pPr>
              <a:lnSpc>
                <a:spcPct val="150000"/>
              </a:lnSpc>
            </a:pPr>
            <a:r>
              <a:rPr lang="en-US" dirty="0"/>
              <a:t>Cart</a:t>
            </a:r>
          </a:p>
          <a:p>
            <a:pPr>
              <a:lnSpc>
                <a:spcPct val="150000"/>
              </a:lnSpc>
            </a:pPr>
            <a:r>
              <a:rPr lang="en-US" dirty="0"/>
              <a:t>Orders</a:t>
            </a:r>
          </a:p>
          <a:p>
            <a:pPr>
              <a:lnSpc>
                <a:spcPct val="150000"/>
              </a:lnSpc>
            </a:pPr>
            <a:r>
              <a:rPr lang="en-US" dirty="0"/>
              <a:t>Payment</a:t>
            </a:r>
          </a:p>
          <a:p>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12</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133056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914400"/>
            <a:ext cx="7024744" cy="762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User Registration</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248" y="2324100"/>
            <a:ext cx="451451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48" y="2168524"/>
            <a:ext cx="49720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147901" y="1012372"/>
            <a:ext cx="7024744"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User Login</a:t>
            </a:r>
            <a:endParaRPr lang="en-US" dirty="0"/>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41" y="1953532"/>
            <a:ext cx="766286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a:xfrm>
            <a:off x="919134" y="1012372"/>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Home</a:t>
            </a:r>
            <a:endParaRPr lang="en-US" dirty="0"/>
          </a:p>
        </p:txBody>
      </p:sp>
      <p:pic>
        <p:nvPicPr>
          <p:cNvPr id="1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41" y="1953532"/>
            <a:ext cx="766286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930020" y="1048659"/>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Search Products</a:t>
            </a:r>
            <a:endParaRPr lang="en-US" dirty="0"/>
          </a:p>
        </p:txBody>
      </p:sp>
      <p:pic>
        <p:nvPicPr>
          <p:cNvPr id="1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330" y="1953532"/>
            <a:ext cx="703621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txBox="1">
            <a:spLocks/>
          </p:cNvSpPr>
          <p:nvPr/>
        </p:nvSpPr>
        <p:spPr>
          <a:xfrm>
            <a:off x="930020" y="1012372"/>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List of Products</a:t>
            </a:r>
            <a:endParaRPr lang="en-US" dirty="0"/>
          </a:p>
        </p:txBody>
      </p:sp>
      <p:pic>
        <p:nvPicPr>
          <p:cNvPr id="1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967" y="1953532"/>
            <a:ext cx="7073576" cy="409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a:spLocks/>
          </p:cNvSpPr>
          <p:nvPr/>
        </p:nvSpPr>
        <p:spPr>
          <a:xfrm>
            <a:off x="926390" y="943429"/>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Product Details</a:t>
            </a:r>
            <a:endParaRPr lang="en-US" dirty="0"/>
          </a:p>
        </p:txBody>
      </p:sp>
      <p:pic>
        <p:nvPicPr>
          <p:cNvPr id="17"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218" y="1783299"/>
            <a:ext cx="7931907" cy="436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1022616" y="990601"/>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Add to Cart</a:t>
            </a:r>
            <a:endParaRPr lang="en-US" dirty="0"/>
          </a:p>
        </p:txBody>
      </p:sp>
      <p:pic>
        <p:nvPicPr>
          <p:cNvPr id="2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084" y="1953532"/>
            <a:ext cx="7744572" cy="425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940904" y="1001487"/>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Remove from Cart</a:t>
            </a:r>
            <a:endParaRPr lang="en-US" dirty="0"/>
          </a:p>
        </p:txBody>
      </p:sp>
      <p:pic>
        <p:nvPicPr>
          <p:cNvPr id="2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444" y="1953532"/>
            <a:ext cx="7865640" cy="4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968188" y="990601"/>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Place Order</a:t>
            </a:r>
            <a:endParaRPr lang="en-US" dirty="0"/>
          </a:p>
        </p:txBody>
      </p:sp>
      <p:pic>
        <p:nvPicPr>
          <p:cNvPr id="24"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218" y="2003072"/>
            <a:ext cx="7998765" cy="439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itle 1"/>
          <p:cNvSpPr txBox="1">
            <a:spLocks/>
          </p:cNvSpPr>
          <p:nvPr/>
        </p:nvSpPr>
        <p:spPr>
          <a:xfrm>
            <a:off x="841636" y="1024928"/>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Checkout</a:t>
            </a:r>
            <a:endParaRPr lang="en-US" dirty="0"/>
          </a:p>
        </p:txBody>
      </p:sp>
      <p:pic>
        <p:nvPicPr>
          <p:cNvPr id="26"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444" y="1886969"/>
            <a:ext cx="7865640" cy="4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itle 1"/>
          <p:cNvSpPr txBox="1">
            <a:spLocks/>
          </p:cNvSpPr>
          <p:nvPr/>
        </p:nvSpPr>
        <p:spPr>
          <a:xfrm>
            <a:off x="866866" y="1010415"/>
            <a:ext cx="7491468" cy="762000"/>
          </a:xfrm>
          <a:prstGeom prst="rect">
            <a:avLst/>
          </a:prstGeom>
          <a:solidFill>
            <a:schemeClr val="bg1"/>
          </a:solidFill>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Payment</a:t>
            </a:r>
            <a:endParaRPr lang="en-US" dirty="0"/>
          </a:p>
        </p:txBody>
      </p:sp>
      <p:sp>
        <p:nvSpPr>
          <p:cNvPr id="28" name="TextBox 27"/>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Vrinda (Body)"/>
              </a:rPr>
              <a:t>1</a:t>
            </a:r>
            <a:r>
              <a:rPr lang="en-US" dirty="0" smtClean="0">
                <a:solidFill>
                  <a:schemeClr val="bg1"/>
                </a:solidFill>
                <a:latin typeface="Vrinda (Body)"/>
              </a:rPr>
              <a:t>3</a:t>
            </a:r>
            <a:endParaRPr lang="en-US" dirty="0">
              <a:solidFill>
                <a:schemeClr val="bg1"/>
              </a:solidFill>
              <a:latin typeface="Vrinda (Body)"/>
            </a:endParaRPr>
          </a:p>
        </p:txBody>
      </p:sp>
    </p:spTree>
    <p:extLst>
      <p:ext uri="{BB962C8B-B14F-4D97-AF65-F5344CB8AC3E}">
        <p14:creationId xmlns:p14="http://schemas.microsoft.com/office/powerpoint/2010/main" val="318440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500" fill="hold"/>
                                        <p:tgtEl>
                                          <p:spTgt spid="26"/>
                                        </p:tgtEl>
                                        <p:attrNameLst>
                                          <p:attrName>ppt_x</p:attrName>
                                        </p:attrNameLst>
                                      </p:cBhvr>
                                      <p:tavLst>
                                        <p:tav tm="0">
                                          <p:val>
                                            <p:strVal val="#ppt_x"/>
                                          </p:val>
                                        </p:tav>
                                        <p:tav tm="100000">
                                          <p:val>
                                            <p:strVal val="#ppt_x"/>
                                          </p:val>
                                        </p:tav>
                                      </p:tavLst>
                                    </p:anim>
                                    <p:anim calcmode="lin" valueType="num">
                                      <p:cBhvr additive="base">
                                        <p:cTn id="108" dur="500" fill="hold"/>
                                        <p:tgtEl>
                                          <p:spTgt spid="2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fill="hold"/>
                                        <p:tgtEl>
                                          <p:spTgt spid="27"/>
                                        </p:tgtEl>
                                        <p:attrNameLst>
                                          <p:attrName>ppt_x</p:attrName>
                                        </p:attrNameLst>
                                      </p:cBhvr>
                                      <p:tavLst>
                                        <p:tav tm="0">
                                          <p:val>
                                            <p:strVal val="#ppt_x"/>
                                          </p:val>
                                        </p:tav>
                                        <p:tav tm="100000">
                                          <p:val>
                                            <p:strVal val="#ppt_x"/>
                                          </p:val>
                                        </p:tav>
                                      </p:tavLst>
                                    </p:anim>
                                    <p:anim calcmode="lin" valueType="num">
                                      <p:cBhvr additive="base">
                                        <p:cTn id="1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P spid="12" grpId="0" animBg="1"/>
      <p:bldP spid="14" grpId="0" animBg="1"/>
      <p:bldP spid="16" grpId="0" animBg="1"/>
      <p:bldP spid="19" grpId="0" animBg="1"/>
      <p:bldP spid="21" grpId="0" animBg="1"/>
      <p:bldP spid="23" grpId="0" animBg="1"/>
      <p:bldP spid="25"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722864"/>
          </a:xfrm>
        </p:spPr>
        <p:txBody>
          <a:bodyPr/>
          <a:lstStyle/>
          <a:p>
            <a:r>
              <a:rPr lang="en-US" b="1" dirty="0" smtClean="0"/>
              <a:t>User’s Activity Diagram:</a:t>
            </a:r>
            <a:endParaRPr lang="en-US"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1295400" y="1524000"/>
            <a:ext cx="7010400" cy="4876800"/>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14</a:t>
            </a:r>
            <a:endParaRPr lang="en-US" dirty="0">
              <a:solidFill>
                <a:schemeClr val="bg1"/>
              </a:solidFill>
              <a:latin typeface="Vrinda (Body)"/>
            </a:endParaRPr>
          </a:p>
        </p:txBody>
      </p:sp>
    </p:spTree>
    <p:extLst>
      <p:ext uri="{BB962C8B-B14F-4D97-AF65-F5344CB8AC3E}">
        <p14:creationId xmlns:p14="http://schemas.microsoft.com/office/powerpoint/2010/main" val="349326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024744" cy="722864"/>
          </a:xfrm>
        </p:spPr>
        <p:txBody>
          <a:bodyPr/>
          <a:lstStyle/>
          <a:p>
            <a:r>
              <a:rPr lang="en-US" b="1" dirty="0" smtClean="0"/>
              <a:t>Admin Features:</a:t>
            </a:r>
            <a:endParaRPr lang="en-US" b="1" dirty="0"/>
          </a:p>
        </p:txBody>
      </p:sp>
      <p:sp>
        <p:nvSpPr>
          <p:cNvPr id="3" name="Content Placeholder 2"/>
          <p:cNvSpPr>
            <a:spLocks noGrp="1"/>
          </p:cNvSpPr>
          <p:nvPr>
            <p:ph idx="1"/>
          </p:nvPr>
        </p:nvSpPr>
        <p:spPr>
          <a:xfrm>
            <a:off x="990602" y="2095052"/>
            <a:ext cx="6777317" cy="3508977"/>
          </a:xfrm>
        </p:spPr>
        <p:txBody>
          <a:bodyPr/>
          <a:lstStyle/>
          <a:p>
            <a:pPr>
              <a:lnSpc>
                <a:spcPct val="150000"/>
              </a:lnSpc>
            </a:pPr>
            <a:r>
              <a:rPr lang="en-US" dirty="0" smtClean="0"/>
              <a:t>Order Management</a:t>
            </a:r>
            <a:endParaRPr lang="en-US" dirty="0" smtClean="0"/>
          </a:p>
          <a:p>
            <a:pPr>
              <a:lnSpc>
                <a:spcPct val="150000"/>
              </a:lnSpc>
            </a:pPr>
            <a:r>
              <a:rPr lang="en-US" dirty="0" smtClean="0"/>
              <a:t>User Management</a:t>
            </a:r>
            <a:endParaRPr lang="en-US" dirty="0" smtClean="0"/>
          </a:p>
          <a:p>
            <a:pPr>
              <a:lnSpc>
                <a:spcPct val="150000"/>
              </a:lnSpc>
            </a:pPr>
            <a:r>
              <a:rPr lang="en-US" dirty="0" smtClean="0"/>
              <a:t>Add and remove products</a:t>
            </a:r>
          </a:p>
          <a:p>
            <a:pPr>
              <a:lnSpc>
                <a:spcPct val="150000"/>
              </a:lnSpc>
            </a:pPr>
            <a:r>
              <a:rPr lang="en-US" dirty="0" smtClean="0"/>
              <a:t>Deliver </a:t>
            </a:r>
            <a:r>
              <a:rPr lang="en-US" dirty="0"/>
              <a:t>orders</a:t>
            </a:r>
            <a:endParaRPr lang="bn-IN" dirty="0" smtClean="0"/>
          </a:p>
          <a:p>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15</a:t>
            </a:r>
            <a:endParaRPr lang="en-US" dirty="0">
              <a:solidFill>
                <a:schemeClr val="bg1"/>
              </a:solidFill>
              <a:latin typeface="Vrinda (Body)"/>
            </a:endParaRPr>
          </a:p>
        </p:txBody>
      </p:sp>
    </p:spTree>
    <p:extLst>
      <p:ext uri="{BB962C8B-B14F-4D97-AF65-F5344CB8AC3E}">
        <p14:creationId xmlns:p14="http://schemas.microsoft.com/office/powerpoint/2010/main" val="1747070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024744" cy="762000"/>
          </a:xfrm>
          <a:solidFill>
            <a:schemeClr val="bg1"/>
          </a:solidFill>
          <a:ln>
            <a:noFill/>
          </a:ln>
        </p:spPr>
        <p:txBody>
          <a:bodyPr/>
          <a:lstStyle/>
          <a:p>
            <a:r>
              <a:rPr lang="en-US" dirty="0" smtClean="0"/>
              <a:t>Admin Login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133600"/>
            <a:ext cx="7569200" cy="416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2133600"/>
            <a:ext cx="7861300"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812800" y="990600"/>
            <a:ext cx="7024744" cy="762000"/>
          </a:xfrm>
          <a:prstGeom prst="rect">
            <a:avLst/>
          </a:prstGeom>
          <a:solidFill>
            <a:schemeClr val="bg1"/>
          </a:solidFill>
          <a:ln>
            <a:noFill/>
          </a:ln>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Admin Home</a:t>
            </a:r>
            <a:endParaRPr lang="en-US" dirty="0"/>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82" y="1900952"/>
            <a:ext cx="803854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834571" y="1084523"/>
            <a:ext cx="7024744" cy="762000"/>
          </a:xfrm>
          <a:prstGeom prst="rect">
            <a:avLst/>
          </a:prstGeom>
          <a:solidFill>
            <a:schemeClr val="bg1"/>
          </a:solidFill>
          <a:ln>
            <a:noFill/>
          </a:ln>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User Management</a:t>
            </a:r>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001" y="2016653"/>
            <a:ext cx="7722510" cy="424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961571" y="1138952"/>
            <a:ext cx="7024744" cy="762000"/>
          </a:xfrm>
          <a:prstGeom prst="rect">
            <a:avLst/>
          </a:prstGeom>
          <a:solidFill>
            <a:schemeClr val="bg1"/>
          </a:solidFill>
          <a:ln>
            <a:noFill/>
          </a:ln>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Order Management</a:t>
            </a:r>
            <a:endParaRPr lang="en-US" dirty="0"/>
          </a:p>
        </p:txBody>
      </p:sp>
      <p:sp>
        <p:nvSpPr>
          <p:cNvPr id="12" name="TextBox 11"/>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16</a:t>
            </a:r>
            <a:endParaRPr lang="en-US" dirty="0">
              <a:solidFill>
                <a:schemeClr val="bg1"/>
              </a:solidFill>
              <a:latin typeface="Vrinda (Body)"/>
            </a:endParaRPr>
          </a:p>
        </p:txBody>
      </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20" y="2082864"/>
            <a:ext cx="7642991" cy="426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txBox="1">
            <a:spLocks/>
          </p:cNvSpPr>
          <p:nvPr/>
        </p:nvSpPr>
        <p:spPr>
          <a:xfrm>
            <a:off x="1066884" y="1138952"/>
            <a:ext cx="7024744" cy="762000"/>
          </a:xfrm>
          <a:prstGeom prst="rect">
            <a:avLst/>
          </a:prstGeom>
          <a:solidFill>
            <a:schemeClr val="bg1"/>
          </a:solidFill>
          <a:ln>
            <a:noFill/>
          </a:ln>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Add New Products</a:t>
            </a:r>
            <a:endParaRPr lang="en-US" dirty="0"/>
          </a:p>
        </p:txBody>
      </p:sp>
    </p:spTree>
    <p:extLst>
      <p:ext uri="{BB962C8B-B14F-4D97-AF65-F5344CB8AC3E}">
        <p14:creationId xmlns:p14="http://schemas.microsoft.com/office/powerpoint/2010/main" val="8134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additive="base">
                                        <p:cTn id="17" dur="500" fill="hold"/>
                                        <p:tgtEl>
                                          <p:spTgt spid="3076"/>
                                        </p:tgtEl>
                                        <p:attrNameLst>
                                          <p:attrName>ppt_x</p:attrName>
                                        </p:attrNameLst>
                                      </p:cBhvr>
                                      <p:tavLst>
                                        <p:tav tm="0">
                                          <p:val>
                                            <p:strVal val="#ppt_x"/>
                                          </p:val>
                                        </p:tav>
                                        <p:tav tm="100000">
                                          <p:val>
                                            <p:strVal val="#ppt_x"/>
                                          </p:val>
                                        </p:tav>
                                      </p:tavLst>
                                    </p:anim>
                                    <p:anim calcmode="lin" valueType="num">
                                      <p:cBhvr additive="base">
                                        <p:cTn id="18" dur="500" fill="hold"/>
                                        <p:tgtEl>
                                          <p:spTgt spid="307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7"/>
                                        </p:tgtEl>
                                        <p:attrNameLst>
                                          <p:attrName>style.visibility</p:attrName>
                                        </p:attrNameLst>
                                      </p:cBhvr>
                                      <p:to>
                                        <p:strVal val="visible"/>
                                      </p:to>
                                    </p:set>
                                    <p:anim calcmode="lin" valueType="num">
                                      <p:cBhvr additive="base">
                                        <p:cTn id="27" dur="500" fill="hold"/>
                                        <p:tgtEl>
                                          <p:spTgt spid="3077"/>
                                        </p:tgtEl>
                                        <p:attrNameLst>
                                          <p:attrName>ppt_x</p:attrName>
                                        </p:attrNameLst>
                                      </p:cBhvr>
                                      <p:tavLst>
                                        <p:tav tm="0">
                                          <p:val>
                                            <p:strVal val="#ppt_x"/>
                                          </p:val>
                                        </p:tav>
                                        <p:tav tm="100000">
                                          <p:val>
                                            <p:strVal val="#ppt_x"/>
                                          </p:val>
                                        </p:tav>
                                      </p:tavLst>
                                    </p:anim>
                                    <p:anim calcmode="lin" valueType="num">
                                      <p:cBhvr additive="base">
                                        <p:cTn id="28" dur="500" fill="hold"/>
                                        <p:tgtEl>
                                          <p:spTgt spid="307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 calcmode="lin" valueType="num">
                                      <p:cBhvr additive="base">
                                        <p:cTn id="37" dur="500" fill="hold"/>
                                        <p:tgtEl>
                                          <p:spTgt spid="3078"/>
                                        </p:tgtEl>
                                        <p:attrNameLst>
                                          <p:attrName>ppt_x</p:attrName>
                                        </p:attrNameLst>
                                      </p:cBhvr>
                                      <p:tavLst>
                                        <p:tav tm="0">
                                          <p:val>
                                            <p:strVal val="#ppt_x"/>
                                          </p:val>
                                        </p:tav>
                                        <p:tav tm="100000">
                                          <p:val>
                                            <p:strVal val="#ppt_x"/>
                                          </p:val>
                                        </p:tav>
                                      </p:tavLst>
                                    </p:anim>
                                    <p:anim calcmode="lin" valueType="num">
                                      <p:cBhvr additive="base">
                                        <p:cTn id="38" dur="500" fill="hold"/>
                                        <p:tgtEl>
                                          <p:spTgt spid="307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80"/>
                                        </p:tgtEl>
                                        <p:attrNameLst>
                                          <p:attrName>style.visibility</p:attrName>
                                        </p:attrNameLst>
                                      </p:cBhvr>
                                      <p:to>
                                        <p:strVal val="visible"/>
                                      </p:to>
                                    </p:set>
                                    <p:anim calcmode="lin" valueType="num">
                                      <p:cBhvr additive="base">
                                        <p:cTn id="51" dur="500" fill="hold"/>
                                        <p:tgtEl>
                                          <p:spTgt spid="3080"/>
                                        </p:tgtEl>
                                        <p:attrNameLst>
                                          <p:attrName>ppt_x</p:attrName>
                                        </p:attrNameLst>
                                      </p:cBhvr>
                                      <p:tavLst>
                                        <p:tav tm="0">
                                          <p:val>
                                            <p:strVal val="#ppt_x"/>
                                          </p:val>
                                        </p:tav>
                                        <p:tav tm="100000">
                                          <p:val>
                                            <p:strVal val="#ppt_x"/>
                                          </p:val>
                                        </p:tav>
                                      </p:tavLst>
                                    </p:anim>
                                    <p:anim calcmode="lin" valueType="num">
                                      <p:cBhvr additive="base">
                                        <p:cTn id="52"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1"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024744" cy="1143000"/>
          </a:xfrm>
        </p:spPr>
        <p:txBody>
          <a:bodyPr/>
          <a:lstStyle/>
          <a:p>
            <a:r>
              <a:rPr lang="en-US" b="1" dirty="0" smtClean="0"/>
              <a:t>Admin’s Activity Diagram:</a:t>
            </a:r>
            <a:endParaRPr lang="en-US" b="1"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763694"/>
            <a:ext cx="6857999" cy="405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Vrinda (Body)"/>
              </a:rPr>
              <a:t>1</a:t>
            </a:r>
            <a:r>
              <a:rPr lang="en-US" dirty="0" smtClean="0">
                <a:solidFill>
                  <a:schemeClr val="bg1"/>
                </a:solidFill>
                <a:latin typeface="Vrinda (Body)"/>
              </a:rPr>
              <a:t>7</a:t>
            </a:r>
            <a:endParaRPr lang="en-US" dirty="0">
              <a:solidFill>
                <a:schemeClr val="bg1"/>
              </a:solidFill>
              <a:latin typeface="Vrinda (Body)"/>
            </a:endParaRPr>
          </a:p>
        </p:txBody>
      </p:sp>
    </p:spTree>
    <p:extLst>
      <p:ext uri="{BB962C8B-B14F-4D97-AF65-F5344CB8AC3E}">
        <p14:creationId xmlns:p14="http://schemas.microsoft.com/office/powerpoint/2010/main" val="20969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024744" cy="875264"/>
          </a:xfrm>
        </p:spPr>
        <p:txBody>
          <a:bodyPr/>
          <a:lstStyle/>
          <a:p>
            <a:r>
              <a:rPr lang="en-US" b="1" dirty="0" smtClean="0"/>
              <a:t>Database Section:</a:t>
            </a:r>
            <a:endParaRPr lang="en-US" b="1" dirty="0"/>
          </a:p>
        </p:txBody>
      </p:sp>
      <p:sp>
        <p:nvSpPr>
          <p:cNvPr id="3" name="Content Placeholder 2"/>
          <p:cNvSpPr>
            <a:spLocks noGrp="1"/>
          </p:cNvSpPr>
          <p:nvPr>
            <p:ph idx="1"/>
          </p:nvPr>
        </p:nvSpPr>
        <p:spPr>
          <a:xfrm>
            <a:off x="838200" y="1371600"/>
            <a:ext cx="7543800" cy="5638800"/>
          </a:xfrm>
        </p:spPr>
        <p:txBody>
          <a:bodyPr>
            <a:normAutofit/>
          </a:bodyPr>
          <a:lstStyle/>
          <a:p>
            <a:pPr algn="just">
              <a:lnSpc>
                <a:spcPct val="110000"/>
              </a:lnSpc>
            </a:pPr>
            <a:r>
              <a:rPr lang="en-US" b="1" dirty="0"/>
              <a:t>Firebase Realtime </a:t>
            </a:r>
            <a:r>
              <a:rPr lang="en-US" b="1" dirty="0" smtClean="0"/>
              <a:t>Database </a:t>
            </a:r>
            <a:r>
              <a:rPr lang="en-US" dirty="0" smtClean="0"/>
              <a:t>- </a:t>
            </a:r>
            <a:r>
              <a:rPr lang="en-US" dirty="0"/>
              <a:t>Firebase realtime database has been used in this application to use from any windows device and update realtime. </a:t>
            </a:r>
            <a:endParaRPr lang="bn-IN" dirty="0" smtClean="0"/>
          </a:p>
          <a:p>
            <a:pPr algn="just">
              <a:lnSpc>
                <a:spcPct val="110000"/>
              </a:lnSpc>
            </a:pPr>
            <a:r>
              <a:rPr lang="en-US" dirty="0"/>
              <a:t>Four nodes have been used named as </a:t>
            </a:r>
            <a:r>
              <a:rPr lang="en-US" dirty="0" smtClean="0"/>
              <a:t>User</a:t>
            </a:r>
            <a:r>
              <a:rPr lang="bn-IN" dirty="0" smtClean="0"/>
              <a:t>(</a:t>
            </a:r>
            <a:r>
              <a:rPr lang="en-US" dirty="0" smtClean="0"/>
              <a:t>with sub-nodes username, email, password</a:t>
            </a:r>
            <a:r>
              <a:rPr lang="en-US" dirty="0"/>
              <a:t>)</a:t>
            </a:r>
            <a:r>
              <a:rPr lang="en-US" dirty="0" smtClean="0"/>
              <a:t>, </a:t>
            </a:r>
            <a:r>
              <a:rPr lang="en-US" dirty="0"/>
              <a:t>Cart</a:t>
            </a:r>
            <a:r>
              <a:rPr lang="bn-IN" dirty="0" smtClean="0"/>
              <a:t>(</a:t>
            </a:r>
            <a:r>
              <a:rPr lang="en-US" dirty="0"/>
              <a:t>with </a:t>
            </a:r>
            <a:r>
              <a:rPr lang="en-US" dirty="0" smtClean="0"/>
              <a:t>sub-nodes user id and user’s products)</a:t>
            </a:r>
            <a:r>
              <a:rPr lang="bn-IN" dirty="0" smtClean="0"/>
              <a:t>, </a:t>
            </a:r>
            <a:r>
              <a:rPr lang="en-US" dirty="0" smtClean="0"/>
              <a:t>Product(with sub-nodes product name, type, price, image and available) and Order(with sub-nodes id, address, track, contact information) </a:t>
            </a:r>
            <a:r>
              <a:rPr lang="en-US" dirty="0"/>
              <a:t>to register, login, carts, orders, detail of the orders etc. </a:t>
            </a:r>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Vrinda (Body)"/>
              </a:rPr>
              <a:t>1</a:t>
            </a:r>
            <a:r>
              <a:rPr lang="en-US" dirty="0" smtClean="0">
                <a:solidFill>
                  <a:schemeClr val="bg1"/>
                </a:solidFill>
                <a:latin typeface="Vrinda (Body)"/>
              </a:rPr>
              <a:t>8</a:t>
            </a:r>
            <a:endParaRPr lang="en-US" dirty="0">
              <a:solidFill>
                <a:schemeClr val="bg1"/>
              </a:solidFill>
              <a:latin typeface="Vrinda (Body)"/>
            </a:endParaRPr>
          </a:p>
        </p:txBody>
      </p:sp>
    </p:spTree>
    <p:extLst>
      <p:ext uri="{BB962C8B-B14F-4D97-AF65-F5344CB8AC3E}">
        <p14:creationId xmlns:p14="http://schemas.microsoft.com/office/powerpoint/2010/main" val="3407733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498080" cy="762000"/>
          </a:xfrm>
        </p:spPr>
        <p:txBody>
          <a:bodyPr/>
          <a:lstStyle/>
          <a:p>
            <a:r>
              <a:rPr lang="en-US" b="1" dirty="0"/>
              <a:t>Database Section:</a:t>
            </a:r>
            <a:endParaRPr lang="en-US" dirty="0"/>
          </a:p>
        </p:txBody>
      </p:sp>
      <p:pic>
        <p:nvPicPr>
          <p:cNvPr id="614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11"/>
          <a:stretch/>
        </p:blipFill>
        <p:spPr bwMode="auto">
          <a:xfrm>
            <a:off x="1219200" y="1371600"/>
            <a:ext cx="6589931"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3048000"/>
            <a:ext cx="609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19</a:t>
            </a:r>
            <a:endParaRPr lang="en-US" dirty="0">
              <a:solidFill>
                <a:schemeClr val="bg1"/>
              </a:solidFill>
              <a:latin typeface="Vrinda (Body)"/>
            </a:endParaRPr>
          </a:p>
        </p:txBody>
      </p:sp>
    </p:spTree>
    <p:extLst>
      <p:ext uri="{BB962C8B-B14F-4D97-AF65-F5344CB8AC3E}">
        <p14:creationId xmlns:p14="http://schemas.microsoft.com/office/powerpoint/2010/main" val="150745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7400" y="609600"/>
            <a:ext cx="7772400" cy="3048525"/>
          </a:xfrm>
        </p:spPr>
        <p:txBody>
          <a:bodyPr>
            <a:normAutofit fontScale="90000"/>
          </a:bodyPr>
          <a:lstStyle/>
          <a:p>
            <a:r>
              <a:rPr lang="en-US" sz="3600" b="1" dirty="0" smtClean="0">
                <a:solidFill>
                  <a:srgbClr val="6FC915"/>
                </a:solidFill>
                <a:effectLst/>
              </a:rPr>
              <a:t>Supervised by:</a:t>
            </a:r>
            <a:br>
              <a:rPr lang="en-US" sz="3600" b="1" dirty="0" smtClean="0">
                <a:solidFill>
                  <a:srgbClr val="6FC915"/>
                </a:solidFill>
                <a:effectLst/>
              </a:rPr>
            </a:br>
            <a:r>
              <a:rPr lang="en-US" sz="800" dirty="0">
                <a:solidFill>
                  <a:schemeClr val="tx1"/>
                </a:solidFill>
              </a:rPr>
              <a:t/>
            </a:r>
            <a:br>
              <a:rPr lang="en-US" sz="800" dirty="0">
                <a:solidFill>
                  <a:schemeClr val="tx1"/>
                </a:solidFill>
              </a:rPr>
            </a:br>
            <a:r>
              <a:rPr lang="en-US" sz="3100" dirty="0" smtClean="0">
                <a:solidFill>
                  <a:schemeClr val="tx1"/>
                </a:solidFill>
                <a:effectLst/>
              </a:rPr>
              <a:t>Md. </a:t>
            </a:r>
            <a:r>
              <a:rPr lang="en-US" sz="3100" dirty="0" err="1" smtClean="0">
                <a:solidFill>
                  <a:schemeClr val="tx1"/>
                </a:solidFill>
                <a:effectLst/>
              </a:rPr>
              <a:t>Abdus</a:t>
            </a:r>
            <a:r>
              <a:rPr lang="en-US" sz="3100" dirty="0" smtClean="0">
                <a:solidFill>
                  <a:schemeClr val="tx1"/>
                </a:solidFill>
                <a:effectLst/>
              </a:rPr>
              <a:t> </a:t>
            </a:r>
            <a:r>
              <a:rPr lang="en-US" sz="3100" dirty="0" err="1" smtClean="0">
                <a:solidFill>
                  <a:schemeClr val="tx1"/>
                </a:solidFill>
                <a:effectLst/>
              </a:rPr>
              <a:t>Salim</a:t>
            </a:r>
            <a:r>
              <a:rPr lang="en-US" sz="3100" dirty="0" smtClean="0">
                <a:solidFill>
                  <a:schemeClr val="tx1"/>
                </a:solidFill>
                <a:effectLst/>
              </a:rPr>
              <a:t> </a:t>
            </a:r>
            <a:r>
              <a:rPr lang="en-US" sz="3100" dirty="0" err="1" smtClean="0">
                <a:solidFill>
                  <a:schemeClr val="tx1"/>
                </a:solidFill>
                <a:effectLst/>
              </a:rPr>
              <a:t>Mollah</a:t>
            </a:r>
            <a:r>
              <a:rPr lang="en-US" sz="3100" dirty="0" smtClean="0">
                <a:solidFill>
                  <a:schemeClr val="tx1"/>
                </a:solidFill>
                <a:effectLst/>
              </a:rPr>
              <a:t/>
            </a:r>
            <a:br>
              <a:rPr lang="en-US" sz="3100" dirty="0" smtClean="0">
                <a:solidFill>
                  <a:schemeClr val="tx1"/>
                </a:solidFill>
                <a:effectLst/>
              </a:rPr>
            </a:br>
            <a:r>
              <a:rPr lang="en-US" sz="1000" dirty="0" smtClean="0">
                <a:solidFill>
                  <a:schemeClr val="tx1"/>
                </a:solidFill>
                <a:effectLst/>
              </a:rPr>
              <a:t/>
            </a:r>
            <a:br>
              <a:rPr lang="en-US" sz="1000" dirty="0" smtClean="0">
                <a:solidFill>
                  <a:schemeClr val="tx1"/>
                </a:solidFill>
                <a:effectLst/>
              </a:rPr>
            </a:br>
            <a:r>
              <a:rPr lang="en-US" sz="2700" dirty="0" smtClean="0">
                <a:solidFill>
                  <a:schemeClr val="tx1"/>
                </a:solidFill>
                <a:effectLst/>
              </a:rPr>
              <a:t>Assistant Professor</a:t>
            </a:r>
            <a:br>
              <a:rPr lang="en-US" sz="2700" dirty="0" smtClean="0">
                <a:solidFill>
                  <a:schemeClr val="tx1"/>
                </a:solidFill>
                <a:effectLst/>
              </a:rPr>
            </a:br>
            <a:r>
              <a:rPr lang="en-US" sz="1000" dirty="0" smtClean="0">
                <a:solidFill>
                  <a:schemeClr val="tx1"/>
                </a:solidFill>
                <a:effectLst/>
              </a:rPr>
              <a:t/>
            </a:r>
            <a:br>
              <a:rPr lang="en-US" sz="1000" dirty="0" smtClean="0">
                <a:solidFill>
                  <a:schemeClr val="tx1"/>
                </a:solidFill>
                <a:effectLst/>
              </a:rPr>
            </a:br>
            <a:r>
              <a:rPr lang="en-US" sz="2700" dirty="0" smtClean="0">
                <a:solidFill>
                  <a:schemeClr val="tx1"/>
                </a:solidFill>
                <a:effectLst/>
              </a:rPr>
              <a:t>Department of Computer Science and Engineering</a:t>
            </a:r>
            <a:br>
              <a:rPr lang="en-US" sz="2700" dirty="0" smtClean="0">
                <a:solidFill>
                  <a:schemeClr val="tx1"/>
                </a:solidFill>
                <a:effectLst/>
              </a:rPr>
            </a:br>
            <a:r>
              <a:rPr lang="en-US" sz="1000" dirty="0">
                <a:solidFill>
                  <a:schemeClr val="tx1"/>
                </a:solidFill>
              </a:rPr>
              <a:t/>
            </a:r>
            <a:br>
              <a:rPr lang="en-US" sz="1000" dirty="0">
                <a:solidFill>
                  <a:schemeClr val="tx1"/>
                </a:solidFill>
              </a:rPr>
            </a:br>
            <a:r>
              <a:rPr lang="en-US" sz="2700" dirty="0" smtClean="0">
                <a:solidFill>
                  <a:schemeClr val="tx1"/>
                </a:solidFill>
                <a:effectLst/>
              </a:rPr>
              <a:t>Khulna University of Engineering &amp; </a:t>
            </a:r>
            <a:r>
              <a:rPr lang="en-US" sz="2700" dirty="0" smtClean="0">
                <a:solidFill>
                  <a:schemeClr val="tx1"/>
                </a:solidFill>
                <a:effectLst/>
              </a:rPr>
              <a:t>Technology</a:t>
            </a:r>
            <a:br>
              <a:rPr lang="en-US" sz="2700" dirty="0" smtClean="0">
                <a:solidFill>
                  <a:schemeClr val="tx1"/>
                </a:solidFill>
                <a:effectLst/>
              </a:rPr>
            </a:br>
            <a:r>
              <a:rPr lang="en-US" sz="1000" dirty="0" smtClean="0">
                <a:solidFill>
                  <a:schemeClr val="tx1"/>
                </a:solidFill>
                <a:effectLst/>
              </a:rPr>
              <a:t/>
            </a:r>
            <a:br>
              <a:rPr lang="en-US" sz="1000" dirty="0" smtClean="0">
                <a:solidFill>
                  <a:schemeClr val="tx1"/>
                </a:solidFill>
                <a:effectLst/>
              </a:rPr>
            </a:br>
            <a:r>
              <a:rPr lang="en-US" sz="2700" dirty="0" smtClean="0">
                <a:solidFill>
                  <a:schemeClr val="tx1"/>
                </a:solidFill>
                <a:effectLst/>
              </a:rPr>
              <a:t>KUET, Khulna.</a:t>
            </a:r>
            <a:endParaRPr lang="en-US" dirty="0">
              <a:solidFill>
                <a:schemeClr val="tx1"/>
              </a:solidFill>
              <a:effectLst/>
            </a:endParaRPr>
          </a:p>
        </p:txBody>
      </p:sp>
      <p:sp>
        <p:nvSpPr>
          <p:cNvPr id="5" name="Content Placeholder 4"/>
          <p:cNvSpPr>
            <a:spLocks noGrp="1"/>
          </p:cNvSpPr>
          <p:nvPr>
            <p:ph idx="1"/>
          </p:nvPr>
        </p:nvSpPr>
        <p:spPr>
          <a:xfrm>
            <a:off x="825500" y="3733800"/>
            <a:ext cx="7696200" cy="2743200"/>
          </a:xfrm>
        </p:spPr>
        <p:txBody>
          <a:bodyPr/>
          <a:lstStyle/>
          <a:p>
            <a:pPr marL="0" indent="0">
              <a:buNone/>
            </a:pPr>
            <a:r>
              <a:rPr lang="en-US" sz="2800" b="1" dirty="0" smtClean="0">
                <a:solidFill>
                  <a:srgbClr val="6FC915"/>
                </a:solidFill>
              </a:rPr>
              <a:t>Presented </a:t>
            </a:r>
            <a:r>
              <a:rPr lang="en-US" sz="2800" b="1" dirty="0">
                <a:solidFill>
                  <a:srgbClr val="6FC915"/>
                </a:solidFill>
              </a:rPr>
              <a:t>by:</a:t>
            </a:r>
            <a:endParaRPr lang="en-US" sz="2800" b="1" dirty="0" smtClean="0">
              <a:solidFill>
                <a:srgbClr val="6FC915"/>
              </a:solidFill>
            </a:endParaRPr>
          </a:p>
          <a:p>
            <a:pPr marL="457200" indent="-457200"/>
            <a:r>
              <a:rPr lang="en-US" sz="2800" dirty="0" err="1" smtClean="0">
                <a:solidFill>
                  <a:schemeClr val="tx1"/>
                </a:solidFill>
              </a:rPr>
              <a:t>Md</a:t>
            </a:r>
            <a:r>
              <a:rPr lang="en-US" sz="2800" dirty="0" smtClean="0">
                <a:solidFill>
                  <a:schemeClr val="tx1"/>
                </a:solidFill>
              </a:rPr>
              <a:t> Mubashshir Hosain</a:t>
            </a:r>
          </a:p>
          <a:p>
            <a:pPr marL="0" indent="0">
              <a:buNone/>
            </a:pPr>
            <a:r>
              <a:rPr lang="en-US" sz="2400" dirty="0">
                <a:solidFill>
                  <a:schemeClr val="tx1"/>
                </a:solidFill>
              </a:rPr>
              <a:t> </a:t>
            </a:r>
            <a:r>
              <a:rPr lang="en-US" sz="2400" dirty="0" smtClean="0">
                <a:solidFill>
                  <a:schemeClr val="tx1"/>
                </a:solidFill>
              </a:rPr>
              <a:t>    Roll no :  1507104</a:t>
            </a:r>
          </a:p>
          <a:p>
            <a:pPr marL="457200" indent="-457200"/>
            <a:r>
              <a:rPr lang="en-US" sz="2800" dirty="0" err="1" smtClean="0">
                <a:solidFill>
                  <a:schemeClr val="tx1"/>
                </a:solidFill>
              </a:rPr>
              <a:t>Indronil</a:t>
            </a:r>
            <a:r>
              <a:rPr lang="en-US" sz="2800" dirty="0" smtClean="0">
                <a:solidFill>
                  <a:schemeClr val="tx1"/>
                </a:solidFill>
              </a:rPr>
              <a:t> Bhattacharjee</a:t>
            </a:r>
          </a:p>
          <a:p>
            <a:pPr marL="0" indent="0">
              <a:buNone/>
            </a:pPr>
            <a:r>
              <a:rPr lang="en-US" sz="2400" dirty="0">
                <a:solidFill>
                  <a:schemeClr val="tx1"/>
                </a:solidFill>
              </a:rPr>
              <a:t> </a:t>
            </a:r>
            <a:r>
              <a:rPr lang="en-US" sz="2400" dirty="0" smtClean="0">
                <a:solidFill>
                  <a:schemeClr val="tx1"/>
                </a:solidFill>
              </a:rPr>
              <a:t>    Roll no :  1507105</a:t>
            </a:r>
          </a:p>
        </p:txBody>
      </p:sp>
      <p:sp>
        <p:nvSpPr>
          <p:cNvPr id="6" name="TextBox 5"/>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2</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11278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024744" cy="838200"/>
          </a:xfrm>
        </p:spPr>
        <p:txBody>
          <a:bodyPr>
            <a:normAutofit/>
          </a:bodyPr>
          <a:lstStyle/>
          <a:p>
            <a:r>
              <a:rPr lang="en-US" b="1" dirty="0" smtClean="0"/>
              <a:t>Challenges faced:</a:t>
            </a:r>
            <a:endParaRPr lang="en-US" b="1" dirty="0"/>
          </a:p>
        </p:txBody>
      </p:sp>
      <p:sp>
        <p:nvSpPr>
          <p:cNvPr id="3" name="Content Placeholder 2"/>
          <p:cNvSpPr>
            <a:spLocks noGrp="1"/>
          </p:cNvSpPr>
          <p:nvPr>
            <p:ph idx="1"/>
          </p:nvPr>
        </p:nvSpPr>
        <p:spPr>
          <a:xfrm>
            <a:off x="1066800" y="1752600"/>
            <a:ext cx="7315200" cy="4572000"/>
          </a:xfrm>
        </p:spPr>
        <p:txBody>
          <a:bodyPr>
            <a:normAutofit/>
          </a:bodyPr>
          <a:lstStyle/>
          <a:p>
            <a:pPr algn="just"/>
            <a:r>
              <a:rPr lang="en-US" b="1" dirty="0" smtClean="0"/>
              <a:t>Payment method</a:t>
            </a:r>
            <a:r>
              <a:rPr lang="en-US" dirty="0" smtClean="0"/>
              <a:t>:</a:t>
            </a:r>
          </a:p>
          <a:p>
            <a:pPr marL="0" indent="0" algn="just">
              <a:lnSpc>
                <a:spcPct val="150000"/>
              </a:lnSpc>
              <a:buNone/>
            </a:pPr>
            <a:r>
              <a:rPr lang="en-US" dirty="0" smtClean="0"/>
              <a:t>An active payment method, backup payment method for subscriptions, edit or change method when purchase.</a:t>
            </a:r>
          </a:p>
          <a:p>
            <a:pPr marL="0" indent="0" algn="just">
              <a:lnSpc>
                <a:spcPct val="150000"/>
              </a:lnSpc>
              <a:buNone/>
            </a:pPr>
            <a:r>
              <a:rPr lang="en-US" dirty="0" smtClean="0"/>
              <a:t>There can be various types like credit/debit cards, Google pay balance, mobile phone billing, Google play gift cards, PayPal, unsupported payment option.</a:t>
            </a:r>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20</a:t>
            </a:r>
            <a:endParaRPr lang="en-US" dirty="0">
              <a:solidFill>
                <a:schemeClr val="bg1"/>
              </a:solidFill>
              <a:latin typeface="Vrinda (Body)"/>
            </a:endParaRPr>
          </a:p>
        </p:txBody>
      </p:sp>
    </p:spTree>
    <p:extLst>
      <p:ext uri="{BB962C8B-B14F-4D97-AF65-F5344CB8AC3E}">
        <p14:creationId xmlns:p14="http://schemas.microsoft.com/office/powerpoint/2010/main" val="2055193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1143000"/>
          </a:xfrm>
        </p:spPr>
        <p:txBody>
          <a:bodyPr>
            <a:normAutofit/>
          </a:bodyPr>
          <a:lstStyle/>
          <a:p>
            <a:r>
              <a:rPr lang="en-US" sz="4200" b="1" dirty="0" smtClean="0"/>
              <a:t>Limitations:</a:t>
            </a:r>
            <a:endParaRPr lang="en-US" sz="4200" b="1" dirty="0"/>
          </a:p>
        </p:txBody>
      </p:sp>
      <p:sp>
        <p:nvSpPr>
          <p:cNvPr id="3" name="Content Placeholder 2"/>
          <p:cNvSpPr>
            <a:spLocks noGrp="1"/>
          </p:cNvSpPr>
          <p:nvPr>
            <p:ph idx="1"/>
          </p:nvPr>
        </p:nvSpPr>
        <p:spPr>
          <a:xfrm>
            <a:off x="1143000" y="1600200"/>
            <a:ext cx="7239000" cy="4343400"/>
          </a:xfrm>
        </p:spPr>
        <p:txBody>
          <a:bodyPr>
            <a:noAutofit/>
          </a:bodyPr>
          <a:lstStyle/>
          <a:p>
            <a:pPr algn="just">
              <a:lnSpc>
                <a:spcPct val="150000"/>
              </a:lnSpc>
            </a:pPr>
            <a:r>
              <a:rPr lang="en-US" sz="2800" dirty="0" smtClean="0"/>
              <a:t>That payment system we have just mentioned, is not fixed properly .We have an option to purchase but not active.</a:t>
            </a:r>
            <a:r>
              <a:rPr lang="bn-IN" sz="2800" dirty="0" smtClean="0"/>
              <a:t> </a:t>
            </a:r>
            <a:r>
              <a:rPr lang="en-US" sz="2800" dirty="0" smtClean="0"/>
              <a:t>It’s just a dummy of purchasing products. But it shows the process how to buy it online.</a:t>
            </a:r>
            <a:endParaRPr lang="en-US" sz="2800"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21</a:t>
            </a:r>
            <a:endParaRPr lang="en-US" dirty="0">
              <a:solidFill>
                <a:schemeClr val="bg1"/>
              </a:solidFill>
              <a:latin typeface="Vrinda (Body)"/>
            </a:endParaRPr>
          </a:p>
        </p:txBody>
      </p:sp>
    </p:spTree>
    <p:extLst>
      <p:ext uri="{BB962C8B-B14F-4D97-AF65-F5344CB8AC3E}">
        <p14:creationId xmlns:p14="http://schemas.microsoft.com/office/powerpoint/2010/main" val="473030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lstStyle/>
          <a:p>
            <a:r>
              <a:rPr lang="en-US" b="1" dirty="0" smtClean="0"/>
              <a:t>Future </a:t>
            </a:r>
            <a:r>
              <a:rPr lang="en-US" b="1" dirty="0" smtClean="0"/>
              <a:t>of the project</a:t>
            </a:r>
            <a:r>
              <a:rPr lang="en-US" b="1" dirty="0" smtClean="0"/>
              <a:t>:</a:t>
            </a:r>
            <a:endParaRPr lang="en-US" b="1" dirty="0"/>
          </a:p>
        </p:txBody>
      </p:sp>
      <p:sp>
        <p:nvSpPr>
          <p:cNvPr id="3" name="Content Placeholder 2"/>
          <p:cNvSpPr>
            <a:spLocks noGrp="1"/>
          </p:cNvSpPr>
          <p:nvPr>
            <p:ph idx="1"/>
          </p:nvPr>
        </p:nvSpPr>
        <p:spPr>
          <a:xfrm>
            <a:off x="1219200" y="1447800"/>
            <a:ext cx="7162800" cy="4800600"/>
          </a:xfrm>
        </p:spPr>
        <p:txBody>
          <a:bodyPr>
            <a:normAutofit/>
          </a:bodyPr>
          <a:lstStyle/>
          <a:p>
            <a:pPr algn="just">
              <a:lnSpc>
                <a:spcPct val="150000"/>
              </a:lnSpc>
            </a:pPr>
            <a:r>
              <a:rPr lang="en-US" sz="2600" dirty="0" smtClean="0"/>
              <a:t>Our project has just lacked the automaticity of payment system.</a:t>
            </a:r>
            <a:r>
              <a:rPr lang="bn-IN" sz="2600" dirty="0" smtClean="0"/>
              <a:t> </a:t>
            </a:r>
            <a:r>
              <a:rPr lang="en-US" sz="2600" dirty="0" smtClean="0"/>
              <a:t>But it is an on going option that needs an active business system. If We can complete the various methods of payment, we will be in our final step to launch an active small business of ours  with marketing logistics.</a:t>
            </a:r>
            <a:endParaRPr lang="en-US" sz="2600"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a:solidFill>
                  <a:schemeClr val="bg1"/>
                </a:solidFill>
                <a:latin typeface="Arial Rounded MT Bold" pitchFamily="34" charset="0"/>
              </a:rPr>
              <a:t>22</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2500584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24744" cy="1143000"/>
          </a:xfrm>
        </p:spPr>
        <p:txBody>
          <a:bodyPr/>
          <a:lstStyle/>
          <a:p>
            <a:r>
              <a:rPr lang="en-US" b="1" dirty="0" smtClean="0"/>
              <a:t>Learning Outcomes:</a:t>
            </a:r>
            <a:endParaRPr lang="en-US" b="1" dirty="0"/>
          </a:p>
        </p:txBody>
      </p:sp>
      <p:sp>
        <p:nvSpPr>
          <p:cNvPr id="3" name="Content Placeholder 2"/>
          <p:cNvSpPr>
            <a:spLocks noGrp="1"/>
          </p:cNvSpPr>
          <p:nvPr>
            <p:ph idx="1"/>
          </p:nvPr>
        </p:nvSpPr>
        <p:spPr>
          <a:xfrm>
            <a:off x="990602" y="1905588"/>
            <a:ext cx="6777317" cy="4266612"/>
          </a:xfrm>
        </p:spPr>
        <p:txBody>
          <a:bodyPr>
            <a:normAutofit/>
          </a:bodyPr>
          <a:lstStyle/>
          <a:p>
            <a:pPr>
              <a:lnSpc>
                <a:spcPct val="150000"/>
              </a:lnSpc>
            </a:pPr>
            <a:r>
              <a:rPr lang="en-US" dirty="0" smtClean="0"/>
              <a:t>Desktop based e-commerce system</a:t>
            </a:r>
          </a:p>
          <a:p>
            <a:pPr>
              <a:lnSpc>
                <a:spcPct val="150000"/>
              </a:lnSpc>
            </a:pPr>
            <a:r>
              <a:rPr lang="en-US" dirty="0" smtClean="0"/>
              <a:t>C# language</a:t>
            </a:r>
          </a:p>
          <a:p>
            <a:pPr>
              <a:lnSpc>
                <a:spcPct val="150000"/>
              </a:lnSpc>
            </a:pPr>
            <a:r>
              <a:rPr lang="en-US" dirty="0" err="1" smtClean="0"/>
              <a:t>.Net</a:t>
            </a:r>
            <a:r>
              <a:rPr lang="en-US" dirty="0" smtClean="0"/>
              <a:t> </a:t>
            </a:r>
            <a:r>
              <a:rPr lang="en-US" dirty="0"/>
              <a:t>framework </a:t>
            </a:r>
            <a:endParaRPr lang="en-US" dirty="0" smtClean="0"/>
          </a:p>
          <a:p>
            <a:pPr>
              <a:lnSpc>
                <a:spcPct val="150000"/>
              </a:lnSpc>
            </a:pPr>
            <a:r>
              <a:rPr lang="en-US" dirty="0" smtClean="0"/>
              <a:t>Realtime database</a:t>
            </a:r>
          </a:p>
          <a:p>
            <a:pPr>
              <a:lnSpc>
                <a:spcPct val="150000"/>
              </a:lnSpc>
            </a:pPr>
            <a:r>
              <a:rPr lang="en-US" dirty="0" smtClean="0"/>
              <a:t>Cloud Storage</a:t>
            </a:r>
          </a:p>
          <a:p>
            <a:pPr>
              <a:lnSpc>
                <a:spcPct val="150000"/>
              </a:lnSpc>
            </a:pPr>
            <a:r>
              <a:rPr lang="en-US" dirty="0" smtClean="0"/>
              <a:t>Windows forms</a:t>
            </a:r>
          </a:p>
          <a:p>
            <a:endParaRPr lang="en-US" dirty="0" smtClean="0"/>
          </a:p>
          <a:p>
            <a:endParaRPr lang="en-US" dirty="0" smtClean="0"/>
          </a:p>
          <a:p>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en-US" dirty="0" smtClean="0">
                <a:solidFill>
                  <a:schemeClr val="bg1"/>
                </a:solidFill>
                <a:latin typeface="Vrinda (Body)"/>
              </a:rPr>
              <a:t>23</a:t>
            </a:r>
            <a:endParaRPr lang="en-US" dirty="0">
              <a:solidFill>
                <a:schemeClr val="bg1"/>
              </a:solidFill>
              <a:latin typeface="Vrinda (Body)"/>
            </a:endParaRPr>
          </a:p>
        </p:txBody>
      </p:sp>
    </p:spTree>
    <p:extLst>
      <p:ext uri="{BB962C8B-B14F-4D97-AF65-F5344CB8AC3E}">
        <p14:creationId xmlns:p14="http://schemas.microsoft.com/office/powerpoint/2010/main" val="2648610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1143000"/>
          </a:xfrm>
        </p:spPr>
        <p:txBody>
          <a:bodyPr/>
          <a:lstStyle/>
          <a:p>
            <a:r>
              <a:rPr lang="en-US" b="1" dirty="0" smtClean="0"/>
              <a:t>Conclusion:</a:t>
            </a:r>
            <a:endParaRPr lang="en-US" b="1" dirty="0"/>
          </a:p>
        </p:txBody>
      </p:sp>
      <p:sp>
        <p:nvSpPr>
          <p:cNvPr id="3" name="Content Placeholder 2"/>
          <p:cNvSpPr>
            <a:spLocks noGrp="1"/>
          </p:cNvSpPr>
          <p:nvPr>
            <p:ph idx="1"/>
          </p:nvPr>
        </p:nvSpPr>
        <p:spPr>
          <a:xfrm>
            <a:off x="838200" y="1524000"/>
            <a:ext cx="7467600" cy="4495800"/>
          </a:xfrm>
        </p:spPr>
        <p:txBody>
          <a:bodyPr>
            <a:normAutofit lnSpcReduction="10000"/>
          </a:bodyPr>
          <a:lstStyle/>
          <a:p>
            <a:pPr algn="just">
              <a:lnSpc>
                <a:spcPct val="150000"/>
              </a:lnSpc>
            </a:pPr>
            <a:r>
              <a:rPr lang="en-US" dirty="0" smtClean="0"/>
              <a:t>After all, it was a great experience throughout the semester. It shows the way, the benefits of doing a project as a team. Our supervisor Sir helped us a lot with his precious instructions.</a:t>
            </a:r>
          </a:p>
          <a:p>
            <a:pPr marL="457200" indent="-457200" algn="just">
              <a:lnSpc>
                <a:spcPct val="150000"/>
              </a:lnSpc>
            </a:pPr>
            <a:r>
              <a:rPr lang="en-US" dirty="0" smtClean="0"/>
              <a:t>We have tried our best to do the necessities for the completion of the project. However, some lacking will be always in a work, we have too. We will try to do better in future.</a:t>
            </a:r>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2</a:t>
            </a:r>
            <a:r>
              <a:rPr lang="en-US" dirty="0" smtClean="0">
                <a:solidFill>
                  <a:schemeClr val="bg1"/>
                </a:solidFill>
                <a:latin typeface="Vrinda (Body)"/>
              </a:rPr>
              <a:t>4</a:t>
            </a:r>
            <a:endParaRPr lang="en-US" dirty="0">
              <a:solidFill>
                <a:schemeClr val="bg1"/>
              </a:solidFill>
              <a:latin typeface="Vrinda (Body)"/>
            </a:endParaRPr>
          </a:p>
        </p:txBody>
      </p:sp>
    </p:spTree>
    <p:extLst>
      <p:ext uri="{BB962C8B-B14F-4D97-AF65-F5344CB8AC3E}">
        <p14:creationId xmlns:p14="http://schemas.microsoft.com/office/powerpoint/2010/main" val="2555385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761565"/>
            <a:ext cx="8229600" cy="707886"/>
          </a:xfrm>
          <a:prstGeom prst="rect">
            <a:avLst/>
          </a:prstGeom>
        </p:spPr>
        <p:txBody>
          <a:bodyPr wrap="square">
            <a:spAutoFit/>
          </a:bodyPr>
          <a:lstStyle/>
          <a:p>
            <a:pPr algn="ctr"/>
            <a:r>
              <a:rPr lang="en-US" sz="4000" b="1" dirty="0" smtClean="0">
                <a:solidFill>
                  <a:srgbClr val="6FC915"/>
                </a:solidFill>
                <a:latin typeface="Arial" pitchFamily="34" charset="0"/>
                <a:cs typeface="Arial" pitchFamily="34" charset="0"/>
              </a:rPr>
              <a:t>THANK  YOU</a:t>
            </a:r>
            <a:endParaRPr lang="en-US" sz="4000" b="1" dirty="0">
              <a:solidFill>
                <a:srgbClr val="6FC915"/>
              </a:solidFill>
              <a:latin typeface="Arial" pitchFamily="34" charset="0"/>
              <a:cs typeface="Arial" pitchFamily="34" charset="0"/>
            </a:endParaRPr>
          </a:p>
        </p:txBody>
      </p:sp>
      <p:sp>
        <p:nvSpPr>
          <p:cNvPr id="3" name="TextBox 2"/>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2</a:t>
            </a:r>
            <a:r>
              <a:rPr lang="en-US" dirty="0" smtClean="0">
                <a:solidFill>
                  <a:schemeClr val="bg1"/>
                </a:solidFill>
                <a:latin typeface="Vrinda (Body)"/>
              </a:rPr>
              <a:t>5</a:t>
            </a:r>
            <a:endParaRPr lang="en-US" dirty="0">
              <a:solidFill>
                <a:schemeClr val="bg1"/>
              </a:solidFill>
              <a:latin typeface="Vrinda (Body)"/>
            </a:endParaRPr>
          </a:p>
        </p:txBody>
      </p:sp>
    </p:spTree>
    <p:extLst>
      <p:ext uri="{BB962C8B-B14F-4D97-AF65-F5344CB8AC3E}">
        <p14:creationId xmlns:p14="http://schemas.microsoft.com/office/powerpoint/2010/main" val="983825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5"/>
          <p:cNvSpPr txBox="1">
            <a:spLocks/>
          </p:cNvSpPr>
          <p:nvPr/>
        </p:nvSpPr>
        <p:spPr>
          <a:xfrm>
            <a:off x="1035050" y="1600200"/>
            <a:ext cx="7277100" cy="50292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sz="2600" dirty="0" smtClean="0"/>
              <a:t>E-commerce app is the one type of CMS (Content Management System) which offer's us complete system for manage all the </a:t>
            </a:r>
            <a:r>
              <a:rPr lang="en-US" sz="2600" dirty="0" smtClean="0"/>
              <a:t>features</a:t>
            </a:r>
            <a:r>
              <a:rPr lang="en-US" sz="2600" dirty="0" smtClean="0"/>
              <a:t> </a:t>
            </a:r>
            <a:r>
              <a:rPr lang="en-US" sz="2600" dirty="0" smtClean="0"/>
              <a:t>which </a:t>
            </a:r>
            <a:r>
              <a:rPr lang="en-US" sz="2600" dirty="0" smtClean="0"/>
              <a:t>are </a:t>
            </a:r>
            <a:r>
              <a:rPr lang="en-US" sz="2600" dirty="0" smtClean="0"/>
              <a:t>available in our app which means we can manage easily our system in a single place and that is easy.</a:t>
            </a:r>
          </a:p>
          <a:p>
            <a:pPr algn="just"/>
            <a:r>
              <a:rPr lang="en-US" sz="2600" dirty="0" smtClean="0"/>
              <a:t>Simply to say E-commerce is the platform where users and sellers can buy and sell their products through internet.  </a:t>
            </a:r>
            <a:endParaRPr lang="en-US" sz="2600" dirty="0"/>
          </a:p>
        </p:txBody>
      </p:sp>
      <p:sp>
        <p:nvSpPr>
          <p:cNvPr id="4" name="Title 1"/>
          <p:cNvSpPr>
            <a:spLocks noGrp="1"/>
          </p:cNvSpPr>
          <p:nvPr>
            <p:ph type="title"/>
          </p:nvPr>
        </p:nvSpPr>
        <p:spPr>
          <a:xfrm>
            <a:off x="924560" y="365961"/>
            <a:ext cx="7498080" cy="1143000"/>
          </a:xfrm>
        </p:spPr>
        <p:txBody>
          <a:bodyPr/>
          <a:lstStyle/>
          <a:p>
            <a:r>
              <a:rPr lang="en-US" b="1" dirty="0" smtClean="0"/>
              <a:t>E-Commerce:</a:t>
            </a:r>
            <a:endParaRPr lang="en-US" b="1" dirty="0"/>
          </a:p>
        </p:txBody>
      </p:sp>
      <p:sp>
        <p:nvSpPr>
          <p:cNvPr id="5" name="TextBox 4"/>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3</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3550758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228600"/>
            <a:ext cx="7732395" cy="1143000"/>
          </a:xfrm>
        </p:spPr>
        <p:txBody>
          <a:bodyPr/>
          <a:lstStyle/>
          <a:p>
            <a:r>
              <a:rPr lang="en-US" b="1" dirty="0" smtClean="0"/>
              <a:t>Online Business Platform:</a:t>
            </a:r>
            <a:endParaRPr lang="en-US" b="1" dirty="0"/>
          </a:p>
        </p:txBody>
      </p:sp>
      <p:sp>
        <p:nvSpPr>
          <p:cNvPr id="3" name="Content Placeholder 2"/>
          <p:cNvSpPr>
            <a:spLocks noGrp="1"/>
          </p:cNvSpPr>
          <p:nvPr>
            <p:ph idx="1"/>
          </p:nvPr>
        </p:nvSpPr>
        <p:spPr>
          <a:xfrm>
            <a:off x="838200" y="1447800"/>
            <a:ext cx="7543800" cy="5105400"/>
          </a:xfrm>
        </p:spPr>
        <p:txBody>
          <a:bodyPr>
            <a:normAutofit lnSpcReduction="10000"/>
          </a:bodyPr>
          <a:lstStyle/>
          <a:p>
            <a:pPr algn="just"/>
            <a:r>
              <a:rPr lang="en-US" dirty="0"/>
              <a:t>A</a:t>
            </a:r>
            <a:r>
              <a:rPr lang="en-US" dirty="0" smtClean="0"/>
              <a:t>n</a:t>
            </a:r>
            <a:r>
              <a:rPr lang="en-US" dirty="0"/>
              <a:t> </a:t>
            </a:r>
            <a:r>
              <a:rPr lang="en-US" dirty="0" smtClean="0"/>
              <a:t>online business platform</a:t>
            </a:r>
            <a:r>
              <a:rPr lang="en-US" dirty="0"/>
              <a:t> </a:t>
            </a:r>
            <a:r>
              <a:rPr lang="en-US" dirty="0" smtClean="0"/>
              <a:t>is </a:t>
            </a:r>
            <a:r>
              <a:rPr lang="en-US" dirty="0"/>
              <a:t>the complete solution for </a:t>
            </a:r>
            <a:r>
              <a:rPr lang="en-US" dirty="0" smtClean="0"/>
              <a:t>the E-commerce business,</a:t>
            </a:r>
            <a:r>
              <a:rPr lang="bn-IN" dirty="0" smtClean="0"/>
              <a:t> </a:t>
            </a:r>
            <a:r>
              <a:rPr lang="en-US" dirty="0" smtClean="0"/>
              <a:t>here we </a:t>
            </a:r>
            <a:r>
              <a:rPr lang="en-US" dirty="0"/>
              <a:t>will get the automated system for </a:t>
            </a:r>
            <a:r>
              <a:rPr lang="en-US" dirty="0" smtClean="0"/>
              <a:t>our </a:t>
            </a:r>
            <a:r>
              <a:rPr lang="en-US" dirty="0"/>
              <a:t>online business </a:t>
            </a:r>
            <a:r>
              <a:rPr lang="en-US" dirty="0" smtClean="0"/>
              <a:t>need.</a:t>
            </a:r>
            <a:r>
              <a:rPr lang="bn-IN" dirty="0" smtClean="0"/>
              <a:t> </a:t>
            </a:r>
            <a:r>
              <a:rPr lang="en-US" dirty="0" smtClean="0"/>
              <a:t>You </a:t>
            </a:r>
            <a:r>
              <a:rPr lang="en-US" dirty="0"/>
              <a:t>will get two section of the website one is front that is for users one is back for website owner operation with a single </a:t>
            </a:r>
            <a:r>
              <a:rPr lang="en-US" dirty="0" smtClean="0"/>
              <a:t>dashboard.</a:t>
            </a:r>
            <a:r>
              <a:rPr lang="bn-IN" dirty="0" smtClean="0"/>
              <a:t> </a:t>
            </a:r>
            <a:r>
              <a:rPr lang="en-US" dirty="0" smtClean="0"/>
              <a:t>We </a:t>
            </a:r>
            <a:r>
              <a:rPr lang="en-US" dirty="0"/>
              <a:t>can operate </a:t>
            </a:r>
            <a:r>
              <a:rPr lang="en-US" dirty="0" smtClean="0"/>
              <a:t>our app </a:t>
            </a:r>
            <a:r>
              <a:rPr lang="en-US" dirty="0"/>
              <a:t>and update all the categories, products, </a:t>
            </a:r>
            <a:r>
              <a:rPr lang="en-US" dirty="0" smtClean="0"/>
              <a:t>banners, picture</a:t>
            </a:r>
            <a:r>
              <a:rPr lang="bn-IN" dirty="0" smtClean="0"/>
              <a:t>,</a:t>
            </a:r>
            <a:r>
              <a:rPr lang="en-US" dirty="0" smtClean="0"/>
              <a:t> </a:t>
            </a:r>
            <a:r>
              <a:rPr lang="en-US" dirty="0"/>
              <a:t>generate </a:t>
            </a:r>
            <a:r>
              <a:rPr lang="en-US" dirty="0" smtClean="0"/>
              <a:t>invoice.</a:t>
            </a:r>
            <a:r>
              <a:rPr lang="bn-IN" dirty="0" smtClean="0"/>
              <a:t> </a:t>
            </a:r>
            <a:r>
              <a:rPr lang="en-US" dirty="0" smtClean="0"/>
              <a:t>We </a:t>
            </a:r>
            <a:r>
              <a:rPr lang="en-US" dirty="0"/>
              <a:t>can manage the orders and so many operation </a:t>
            </a:r>
            <a:r>
              <a:rPr lang="en-US" dirty="0" smtClean="0"/>
              <a:t>we </a:t>
            </a:r>
            <a:r>
              <a:rPr lang="en-US" dirty="0"/>
              <a:t>can </a:t>
            </a:r>
            <a:r>
              <a:rPr lang="en-US" dirty="0" smtClean="0"/>
              <a:t>do.</a:t>
            </a:r>
            <a:r>
              <a:rPr lang="bn-IN" dirty="0" smtClean="0"/>
              <a:t> </a:t>
            </a:r>
            <a:r>
              <a:rPr lang="en-US" dirty="0" smtClean="0"/>
              <a:t>Current </a:t>
            </a:r>
            <a:r>
              <a:rPr lang="en-US" dirty="0"/>
              <a:t>situation in the </a:t>
            </a:r>
            <a:r>
              <a:rPr lang="en-US" dirty="0" smtClean="0"/>
              <a:t>market, E-Commerce </a:t>
            </a:r>
            <a:r>
              <a:rPr lang="en-US" dirty="0"/>
              <a:t>software is performing well and here all the things </a:t>
            </a:r>
            <a:r>
              <a:rPr lang="en-US" dirty="0" smtClean="0"/>
              <a:t>are integrated </a:t>
            </a:r>
            <a:r>
              <a:rPr lang="en-US" dirty="0"/>
              <a:t>whatever </a:t>
            </a:r>
            <a:r>
              <a:rPr lang="en-US" dirty="0" smtClean="0"/>
              <a:t>we </a:t>
            </a:r>
            <a:r>
              <a:rPr lang="en-US" dirty="0"/>
              <a:t>need for </a:t>
            </a:r>
            <a:r>
              <a:rPr lang="en-US" dirty="0" smtClean="0"/>
              <a:t>our buying process it </a:t>
            </a:r>
            <a:r>
              <a:rPr lang="en-US" dirty="0"/>
              <a:t>will provide with easy </a:t>
            </a:r>
            <a:r>
              <a:rPr lang="en-US" dirty="0" smtClean="0"/>
              <a:t>interface.</a:t>
            </a:r>
            <a:endParaRPr lang="en-US"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4</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2600524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024744" cy="1143000"/>
          </a:xfrm>
        </p:spPr>
        <p:txBody>
          <a:bodyPr/>
          <a:lstStyle/>
          <a:p>
            <a:r>
              <a:rPr lang="en-US" b="1" dirty="0" smtClean="0">
                <a:effectLst/>
              </a:rPr>
              <a:t>Desktop Application</a:t>
            </a:r>
            <a:endParaRPr lang="en-US" dirty="0"/>
          </a:p>
        </p:txBody>
      </p:sp>
      <p:sp>
        <p:nvSpPr>
          <p:cNvPr id="4" name="Content Placeholder 3"/>
          <p:cNvSpPr>
            <a:spLocks noGrp="1"/>
          </p:cNvSpPr>
          <p:nvPr>
            <p:ph idx="1"/>
          </p:nvPr>
        </p:nvSpPr>
        <p:spPr>
          <a:xfrm>
            <a:off x="1219200" y="1447800"/>
            <a:ext cx="7239000" cy="5029200"/>
          </a:xfrm>
        </p:spPr>
        <p:txBody>
          <a:bodyPr>
            <a:normAutofit/>
          </a:bodyPr>
          <a:lstStyle/>
          <a:p>
            <a:pPr algn="just"/>
            <a:r>
              <a:rPr lang="en-US" dirty="0"/>
              <a:t>An application that runs stand-alone in a desktop or laptop computer. Contrast with </a:t>
            </a:r>
            <a:r>
              <a:rPr lang="en-US" dirty="0" smtClean="0"/>
              <a:t>Web-based </a:t>
            </a:r>
            <a:r>
              <a:rPr lang="en-US" dirty="0"/>
              <a:t>application</a:t>
            </a:r>
            <a:r>
              <a:rPr lang="en-US" dirty="0" smtClean="0"/>
              <a:t>, </a:t>
            </a:r>
            <a:r>
              <a:rPr lang="en-US" dirty="0"/>
              <a:t>which requires the Web browser to run. The term may be used to contrast desktop </a:t>
            </a:r>
            <a:r>
              <a:rPr lang="en-US" dirty="0" smtClean="0"/>
              <a:t>applications </a:t>
            </a:r>
            <a:r>
              <a:rPr lang="en-US" dirty="0"/>
              <a:t>with mobile </a:t>
            </a:r>
            <a:r>
              <a:rPr lang="en-US" dirty="0" smtClean="0"/>
              <a:t>applications.</a:t>
            </a:r>
          </a:p>
          <a:p>
            <a:pPr marL="82296" indent="0" algn="just">
              <a:buNone/>
            </a:pPr>
            <a:endParaRPr lang="en-US" sz="1700" dirty="0" smtClean="0"/>
          </a:p>
          <a:p>
            <a:pPr algn="just"/>
            <a:r>
              <a:rPr lang="en-US" dirty="0"/>
              <a:t> In Windows, a desktop application is one that runs in the traditional Windows desktop in contrast to a tablet application that runs full screen</a:t>
            </a:r>
          </a:p>
        </p:txBody>
      </p:sp>
      <p:sp>
        <p:nvSpPr>
          <p:cNvPr id="5" name="TextBox 4"/>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5</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424295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498080" cy="762000"/>
          </a:xfrm>
        </p:spPr>
        <p:txBody>
          <a:bodyPr/>
          <a:lstStyle/>
          <a:p>
            <a:r>
              <a:rPr lang="en-US" b="1" dirty="0" smtClean="0"/>
              <a:t>Software and environment</a:t>
            </a:r>
            <a:r>
              <a:rPr lang="en-US" b="1" dirty="0"/>
              <a:t>:</a:t>
            </a:r>
          </a:p>
        </p:txBody>
      </p:sp>
      <p:sp>
        <p:nvSpPr>
          <p:cNvPr id="3" name="Content Placeholder 2"/>
          <p:cNvSpPr>
            <a:spLocks noGrp="1"/>
          </p:cNvSpPr>
          <p:nvPr>
            <p:ph idx="1"/>
          </p:nvPr>
        </p:nvSpPr>
        <p:spPr>
          <a:xfrm>
            <a:off x="1524000" y="1447800"/>
            <a:ext cx="6777317" cy="5105400"/>
          </a:xfrm>
        </p:spPr>
        <p:txBody>
          <a:bodyPr>
            <a:normAutofit/>
          </a:bodyPr>
          <a:lstStyle/>
          <a:p>
            <a:pPr>
              <a:lnSpc>
                <a:spcPct val="150000"/>
              </a:lnSpc>
            </a:pPr>
            <a:r>
              <a:rPr lang="en-US" dirty="0" smtClean="0"/>
              <a:t>Windows platform</a:t>
            </a:r>
          </a:p>
          <a:p>
            <a:pPr>
              <a:lnSpc>
                <a:spcPct val="150000"/>
              </a:lnSpc>
            </a:pPr>
            <a:r>
              <a:rPr lang="en-US" dirty="0" smtClean="0"/>
              <a:t>Microsoft Visual Studio</a:t>
            </a:r>
          </a:p>
          <a:p>
            <a:pPr>
              <a:lnSpc>
                <a:spcPct val="150000"/>
              </a:lnSpc>
            </a:pPr>
            <a:r>
              <a:rPr lang="en-US" dirty="0" smtClean="0"/>
              <a:t>Firebase realtime database</a:t>
            </a:r>
          </a:p>
          <a:p>
            <a:pPr>
              <a:lnSpc>
                <a:spcPct val="150000"/>
              </a:lnSpc>
            </a:pPr>
            <a:r>
              <a:rPr lang="en-US" dirty="0" smtClean="0"/>
              <a:t>Firebase storage</a:t>
            </a:r>
          </a:p>
          <a:p>
            <a:pPr>
              <a:lnSpc>
                <a:spcPct val="150000"/>
              </a:lnSpc>
            </a:pPr>
            <a:r>
              <a:rPr lang="en-US" dirty="0" smtClean="0"/>
              <a:t>C#</a:t>
            </a:r>
          </a:p>
          <a:p>
            <a:pPr>
              <a:lnSpc>
                <a:spcPct val="150000"/>
              </a:lnSpc>
            </a:pPr>
            <a:r>
              <a:rPr lang="en-US" dirty="0" err="1"/>
              <a:t>.Net</a:t>
            </a:r>
            <a:r>
              <a:rPr lang="en-US" dirty="0"/>
              <a:t> </a:t>
            </a:r>
            <a:r>
              <a:rPr lang="en-US" dirty="0" smtClean="0"/>
              <a:t>framework</a:t>
            </a:r>
            <a:endParaRPr lang="bn-IN" dirty="0" smtClean="0"/>
          </a:p>
          <a:p>
            <a:pPr>
              <a:lnSpc>
                <a:spcPct val="150000"/>
              </a:lnSpc>
            </a:pPr>
            <a:r>
              <a:rPr lang="en-US" dirty="0"/>
              <a:t>Windows UI Library</a:t>
            </a:r>
            <a:endParaRPr lang="en-US" dirty="0" smtClean="0"/>
          </a:p>
          <a:p>
            <a:pPr>
              <a:lnSpc>
                <a:spcPct val="150000"/>
              </a:lnSpc>
            </a:pPr>
            <a:r>
              <a:rPr lang="en-US" dirty="0" smtClean="0"/>
              <a:t>Windows forms</a:t>
            </a:r>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6</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882425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98080" cy="1143000"/>
          </a:xfrm>
        </p:spPr>
        <p:txBody>
          <a:bodyPr>
            <a:normAutofit/>
          </a:bodyPr>
          <a:lstStyle/>
          <a:p>
            <a:r>
              <a:rPr lang="en-US" sz="4000" b="1" dirty="0" smtClean="0"/>
              <a:t>Why Windows Desktop App?</a:t>
            </a:r>
            <a:endParaRPr lang="en-US" sz="4000" b="1" dirty="0"/>
          </a:p>
        </p:txBody>
      </p:sp>
      <p:sp>
        <p:nvSpPr>
          <p:cNvPr id="3" name="Content Placeholder 2"/>
          <p:cNvSpPr>
            <a:spLocks noGrp="1"/>
          </p:cNvSpPr>
          <p:nvPr>
            <p:ph idx="1"/>
          </p:nvPr>
        </p:nvSpPr>
        <p:spPr>
          <a:xfrm>
            <a:off x="914400" y="1447800"/>
            <a:ext cx="7498080" cy="5181600"/>
          </a:xfrm>
        </p:spPr>
        <p:txBody>
          <a:bodyPr>
            <a:normAutofit fontScale="92500" lnSpcReduction="10000"/>
          </a:bodyPr>
          <a:lstStyle/>
          <a:p>
            <a:pPr algn="just" fontAlgn="base"/>
            <a:r>
              <a:rPr lang="en-US" sz="2600" dirty="0"/>
              <a:t>A well designed desktop app </a:t>
            </a:r>
            <a:r>
              <a:rPr lang="en-US" sz="2600" dirty="0" smtClean="0"/>
              <a:t>will</a:t>
            </a:r>
            <a:r>
              <a:rPr lang="bn-IN" sz="2600" dirty="0" smtClean="0"/>
              <a:t> </a:t>
            </a:r>
            <a:r>
              <a:rPr lang="en-US" sz="2600" dirty="0" smtClean="0"/>
              <a:t>considerably </a:t>
            </a:r>
            <a:r>
              <a:rPr lang="en-US" sz="2600" dirty="0"/>
              <a:t>be more </a:t>
            </a:r>
            <a:r>
              <a:rPr lang="en-US" sz="2600" dirty="0"/>
              <a:t>usable than a well designed web app. This is because a web app is limited by what is allowed by the browser, limited by the fact that the browser has controls (toolbar buttons, </a:t>
            </a:r>
            <a:r>
              <a:rPr lang="en-US" sz="2600" dirty="0" smtClean="0"/>
              <a:t>menus</a:t>
            </a:r>
            <a:r>
              <a:rPr lang="bn-IN" sz="2600" dirty="0" smtClean="0"/>
              <a:t>, </a:t>
            </a:r>
            <a:r>
              <a:rPr lang="en-US" sz="2600" dirty="0" err="1" smtClean="0"/>
              <a:t>etc</a:t>
            </a:r>
            <a:r>
              <a:rPr lang="bn-IN" sz="2600" dirty="0" smtClean="0"/>
              <a:t>.</a:t>
            </a:r>
            <a:r>
              <a:rPr lang="en-US" sz="2600" dirty="0" smtClean="0"/>
              <a:t>) </a:t>
            </a:r>
            <a:r>
              <a:rPr lang="en-US" sz="2600" dirty="0"/>
              <a:t>that aren't related to the application, limited by latency inherent in the network, etc.</a:t>
            </a:r>
          </a:p>
          <a:p>
            <a:pPr algn="just" fontAlgn="base"/>
            <a:r>
              <a:rPr lang="en-US" sz="2600" dirty="0"/>
              <a:t>For many types of problems this isn't </a:t>
            </a:r>
            <a:r>
              <a:rPr lang="en-US" sz="2600" dirty="0" smtClean="0"/>
              <a:t>important </a:t>
            </a:r>
            <a:r>
              <a:rPr lang="en-US" sz="2600" dirty="0"/>
              <a:t>and the benefits of a web based app outweigh the usability concerns. But at least with the state of the browser today, very few web apps can complete with a desktop app in the areas of usability and responsiveness</a:t>
            </a:r>
            <a:r>
              <a:rPr lang="en-US" sz="2600" dirty="0" smtClean="0"/>
              <a:t>.</a:t>
            </a:r>
            <a:endParaRPr lang="en-US" sz="2600" dirty="0"/>
          </a:p>
        </p:txBody>
      </p:sp>
      <p:sp>
        <p:nvSpPr>
          <p:cNvPr id="4" name="TextBox 3"/>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7</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1666088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33400"/>
            <a:ext cx="7924800" cy="769228"/>
          </a:xfrm>
        </p:spPr>
        <p:txBody>
          <a:bodyPr>
            <a:normAutofit/>
          </a:bodyPr>
          <a:lstStyle/>
          <a:p>
            <a:r>
              <a:rPr lang="en-US" sz="3600" b="1" dirty="0"/>
              <a:t>Desktop Apps vs Web </a:t>
            </a:r>
            <a:r>
              <a:rPr lang="en-US" sz="3600" b="1" dirty="0" smtClean="0"/>
              <a:t>Apps</a:t>
            </a:r>
            <a:endParaRPr lang="en-US" sz="3600" b="1" dirty="0"/>
          </a:p>
        </p:txBody>
      </p:sp>
      <p:graphicFrame>
        <p:nvGraphicFramePr>
          <p:cNvPr id="5" name="Table 4"/>
          <p:cNvGraphicFramePr>
            <a:graphicFrameLocks noGrp="1"/>
          </p:cNvGraphicFramePr>
          <p:nvPr>
            <p:extLst>
              <p:ext uri="{D42A27DB-BD31-4B8C-83A1-F6EECF244321}">
                <p14:modId xmlns:p14="http://schemas.microsoft.com/office/powerpoint/2010/main" val="3354373050"/>
              </p:ext>
            </p:extLst>
          </p:nvPr>
        </p:nvGraphicFramePr>
        <p:xfrm>
          <a:off x="1219200" y="1295400"/>
          <a:ext cx="7315200" cy="5075966"/>
        </p:xfrm>
        <a:graphic>
          <a:graphicData uri="http://schemas.openxmlformats.org/drawingml/2006/table">
            <a:tbl>
              <a:tblPr/>
              <a:tblGrid>
                <a:gridCol w="1679414"/>
                <a:gridCol w="5635786"/>
              </a:tblGrid>
              <a:tr h="415335">
                <a:tc>
                  <a:txBody>
                    <a:bodyPr/>
                    <a:lstStyle/>
                    <a:p>
                      <a:pPr marL="0" marR="0" algn="ctr" fontAlgn="t">
                        <a:spcBef>
                          <a:spcPts val="0"/>
                        </a:spcBef>
                        <a:spcAft>
                          <a:spcPts val="0"/>
                        </a:spcAft>
                      </a:pPr>
                      <a:r>
                        <a:rPr lang="en-US" sz="1600" b="1" dirty="0">
                          <a:solidFill>
                            <a:schemeClr val="tx1"/>
                          </a:solidFill>
                          <a:effectLst/>
                          <a:latin typeface="Calibri"/>
                        </a:rPr>
                        <a:t>Parameters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1600" b="1" dirty="0">
                          <a:solidFill>
                            <a:schemeClr val="tx1"/>
                          </a:solidFill>
                          <a:effectLst/>
                          <a:latin typeface="Calibri"/>
                        </a:rPr>
                        <a:t>Desktop Apps vs Web Apps</a:t>
                      </a:r>
                      <a:endParaRPr lang="en-US" sz="1600" dirty="0">
                        <a:solidFill>
                          <a:schemeClr val="tx1"/>
                        </a:solidFill>
                        <a:effectLst/>
                        <a:latin typeface="Calibri"/>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4911">
                <a:tc>
                  <a:txBody>
                    <a:bodyPr/>
                    <a:lstStyle/>
                    <a:p>
                      <a:pPr marL="0" marR="0" algn="l" fontAlgn="t">
                        <a:spcBef>
                          <a:spcPts val="0"/>
                        </a:spcBef>
                        <a:spcAft>
                          <a:spcPts val="0"/>
                        </a:spcAft>
                      </a:pPr>
                      <a:r>
                        <a:rPr lang="en-US" sz="1600">
                          <a:solidFill>
                            <a:schemeClr val="tx1"/>
                          </a:solidFill>
                          <a:effectLst/>
                          <a:latin typeface="Calibri"/>
                        </a:rPr>
                        <a:t>Maintenance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spcBef>
                          <a:spcPts val="0"/>
                        </a:spcBef>
                        <a:spcAft>
                          <a:spcPts val="0"/>
                        </a:spcAft>
                      </a:pPr>
                      <a:r>
                        <a:rPr lang="en-US" sz="1600" dirty="0">
                          <a:solidFill>
                            <a:schemeClr val="tx1"/>
                          </a:solidFill>
                          <a:effectLst/>
                          <a:latin typeface="Calibri"/>
                        </a:rPr>
                        <a:t>Web based applications need to be installed only once whereas desktop applications are to be installed separately on each computer. Also updating the applications is cumbersome with desktop applications as it needs to be done on every single computer which is not the case with web applications.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1149">
                <a:tc>
                  <a:txBody>
                    <a:bodyPr/>
                    <a:lstStyle/>
                    <a:p>
                      <a:pPr marL="0" marR="0" algn="l" fontAlgn="t">
                        <a:spcBef>
                          <a:spcPts val="0"/>
                        </a:spcBef>
                        <a:spcAft>
                          <a:spcPts val="0"/>
                        </a:spcAft>
                      </a:pPr>
                      <a:r>
                        <a:rPr lang="en-US" sz="1600" dirty="0">
                          <a:solidFill>
                            <a:schemeClr val="tx1"/>
                          </a:solidFill>
                          <a:effectLst/>
                          <a:latin typeface="Calibri"/>
                        </a:rPr>
                        <a:t>Usage Scale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spcBef>
                          <a:spcPts val="0"/>
                        </a:spcBef>
                        <a:spcAft>
                          <a:spcPts val="0"/>
                        </a:spcAft>
                      </a:pPr>
                      <a:r>
                        <a:rPr lang="en-US" sz="1600" dirty="0">
                          <a:solidFill>
                            <a:schemeClr val="tx1"/>
                          </a:solidFill>
                          <a:effectLst/>
                          <a:latin typeface="Calibri"/>
                        </a:rPr>
                        <a:t>Desktop applications are confined to a physical location and hence have usability constraint. Web applications development on the other hand makes it convenient for the users to access the application from any location using the Internet.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4741">
                <a:tc>
                  <a:txBody>
                    <a:bodyPr/>
                    <a:lstStyle/>
                    <a:p>
                      <a:pPr marL="0" marR="0" algn="l" fontAlgn="t">
                        <a:spcBef>
                          <a:spcPts val="0"/>
                        </a:spcBef>
                        <a:spcAft>
                          <a:spcPts val="0"/>
                        </a:spcAft>
                      </a:pPr>
                      <a:r>
                        <a:rPr lang="en-US" sz="1600">
                          <a:solidFill>
                            <a:schemeClr val="tx1"/>
                          </a:solidFill>
                          <a:effectLst/>
                          <a:latin typeface="Calibri"/>
                        </a:rPr>
                        <a:t>Speed and performance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spcBef>
                          <a:spcPts val="0"/>
                        </a:spcBef>
                        <a:spcAft>
                          <a:spcPts val="0"/>
                        </a:spcAft>
                      </a:pPr>
                      <a:r>
                        <a:rPr lang="en-US" sz="1600" dirty="0">
                          <a:solidFill>
                            <a:schemeClr val="tx1"/>
                          </a:solidFill>
                          <a:effectLst/>
                          <a:latin typeface="Calibri"/>
                        </a:rPr>
                        <a:t>Web application development relies significantly on Internet connectivity and speed. Absence of Internet or its poor connectivity can cause performance issues with web applications. Desktop applications are standalone in nature and hence do not face any hindrances resulting from Internet connectivity.</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3941">
                <a:tc>
                  <a:txBody>
                    <a:bodyPr/>
                    <a:lstStyle/>
                    <a:p>
                      <a:pPr marL="0" marR="0" algn="l" fontAlgn="t">
                        <a:spcBef>
                          <a:spcPts val="0"/>
                        </a:spcBef>
                        <a:spcAft>
                          <a:spcPts val="0"/>
                        </a:spcAft>
                      </a:pPr>
                      <a:r>
                        <a:rPr lang="en-US" sz="1600" dirty="0">
                          <a:solidFill>
                            <a:schemeClr val="tx1"/>
                          </a:solidFill>
                          <a:effectLst/>
                          <a:latin typeface="Calibri"/>
                        </a:rPr>
                        <a:t>Bandwidth cost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spcBef>
                          <a:spcPts val="0"/>
                        </a:spcBef>
                        <a:spcAft>
                          <a:spcPts val="0"/>
                        </a:spcAft>
                      </a:pPr>
                      <a:r>
                        <a:rPr lang="en-US" sz="1600" dirty="0">
                          <a:solidFill>
                            <a:schemeClr val="tx1"/>
                          </a:solidFill>
                          <a:effectLst/>
                          <a:latin typeface="Calibri"/>
                        </a:rPr>
                        <a:t>As web applications are internet dependent, they cost more bandwidth usage than desktop applications do.</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8</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2743602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98080" cy="1143000"/>
          </a:xfrm>
        </p:spPr>
        <p:txBody>
          <a:bodyPr>
            <a:normAutofit fontScale="90000"/>
          </a:bodyPr>
          <a:lstStyle/>
          <a:p>
            <a:r>
              <a:rPr lang="en-US" sz="4400" b="1" dirty="0"/>
              <a:t>Windows platform privileges: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656983"/>
              </p:ext>
            </p:extLst>
          </p:nvPr>
        </p:nvGraphicFramePr>
        <p:xfrm>
          <a:off x="1295400" y="1295400"/>
          <a:ext cx="7162800" cy="4617720"/>
        </p:xfrm>
        <a:graphic>
          <a:graphicData uri="http://schemas.openxmlformats.org/drawingml/2006/table">
            <a:tbl>
              <a:tblPr/>
              <a:tblGrid>
                <a:gridCol w="7162800"/>
              </a:tblGrid>
              <a:tr h="0">
                <a:tc>
                  <a:txBody>
                    <a:bodyPr/>
                    <a:lstStyle/>
                    <a:p>
                      <a:pPr marL="342900" indent="-342900" algn="just" fontAlgn="t">
                        <a:lnSpc>
                          <a:spcPct val="150000"/>
                        </a:lnSpc>
                        <a:buClr>
                          <a:srgbClr val="6FC915"/>
                        </a:buClr>
                        <a:buFont typeface="Century Gothic" pitchFamily="34" charset="0"/>
                        <a:buChar char="o"/>
                      </a:pPr>
                      <a:r>
                        <a:rPr lang="en-US" sz="2400" dirty="0">
                          <a:effectLst/>
                        </a:rPr>
                        <a:t>Rapid application </a:t>
                      </a:r>
                      <a:r>
                        <a:rPr lang="en-US" sz="2400" dirty="0" smtClean="0">
                          <a:effectLst/>
                        </a:rPr>
                        <a:t>development</a:t>
                      </a:r>
                      <a:endParaRPr lang="en-US" sz="2400" dirty="0">
                        <a:effectLst/>
                      </a:endParaRPr>
                    </a:p>
                    <a:p>
                      <a:pPr marL="342900" indent="-342900" algn="just" fontAlgn="t">
                        <a:lnSpc>
                          <a:spcPct val="150000"/>
                        </a:lnSpc>
                        <a:buClr>
                          <a:srgbClr val="6FC915"/>
                        </a:buClr>
                        <a:buFont typeface="Century Gothic" pitchFamily="34" charset="0"/>
                        <a:buChar char="o"/>
                      </a:pPr>
                      <a:r>
                        <a:rPr kumimoji="0" lang="en-US" sz="2400" b="0" i="0" kern="1200" dirty="0" smtClean="0">
                          <a:solidFill>
                            <a:schemeClr val="tx1"/>
                          </a:solidFill>
                          <a:effectLst/>
                          <a:latin typeface="+mn-lt"/>
                          <a:ea typeface="+mn-ea"/>
                          <a:cs typeface="+mn-cs"/>
                        </a:rPr>
                        <a:t>Rich text data capabilities </a:t>
                      </a:r>
                      <a:endParaRPr kumimoji="0" lang="bn-IN" sz="2400" b="0" i="0" kern="1200" dirty="0" smtClean="0">
                        <a:solidFill>
                          <a:schemeClr val="tx1"/>
                        </a:solidFill>
                        <a:effectLst/>
                        <a:latin typeface="+mn-lt"/>
                        <a:ea typeface="+mn-ea"/>
                        <a:cs typeface="+mn-cs"/>
                      </a:endParaRPr>
                    </a:p>
                    <a:p>
                      <a:pPr marL="342900" indent="-342900" algn="just" fontAlgn="t">
                        <a:lnSpc>
                          <a:spcPct val="150000"/>
                        </a:lnSpc>
                        <a:buClr>
                          <a:srgbClr val="6FC915"/>
                        </a:buClr>
                        <a:buFont typeface="Century Gothic" pitchFamily="34" charset="0"/>
                        <a:buChar char="o"/>
                      </a:pPr>
                      <a:r>
                        <a:rPr lang="en-US" sz="2400" dirty="0" smtClean="0">
                          <a:effectLst/>
                        </a:rPr>
                        <a:t>Large </a:t>
                      </a:r>
                      <a:r>
                        <a:rPr lang="en-US" sz="2400" dirty="0">
                          <a:effectLst/>
                        </a:rPr>
                        <a:t>collection of controls from Microsoft and </a:t>
                      </a:r>
                      <a:r>
                        <a:rPr lang="en-US" sz="2400" dirty="0" smtClean="0">
                          <a:effectLst/>
                        </a:rPr>
                        <a:t>partners</a:t>
                      </a:r>
                      <a:endParaRPr lang="bn-IN" sz="2400" dirty="0" smtClean="0">
                        <a:effectLst/>
                      </a:endParaRPr>
                    </a:p>
                    <a:p>
                      <a:pPr marL="342900" indent="-342900" algn="just" fontAlgn="t">
                        <a:lnSpc>
                          <a:spcPct val="150000"/>
                        </a:lnSpc>
                        <a:buClr>
                          <a:srgbClr val="6FC915"/>
                        </a:buClr>
                        <a:buFont typeface="Century Gothic" pitchFamily="34" charset="0"/>
                        <a:buChar char="o"/>
                      </a:pPr>
                      <a:r>
                        <a:rPr kumimoji="0" lang="en-US" sz="2400" b="0" i="0" kern="1200" dirty="0" smtClean="0">
                          <a:solidFill>
                            <a:schemeClr val="tx1"/>
                          </a:solidFill>
                          <a:effectLst/>
                          <a:latin typeface="+mn-lt"/>
                          <a:ea typeface="+mn-ea"/>
                          <a:cs typeface="+mn-cs"/>
                        </a:rPr>
                        <a:t>.NET</a:t>
                      </a:r>
                      <a:r>
                        <a:rPr kumimoji="0" lang="bn-IN" sz="2400" b="0" i="0" kern="1200" dirty="0" smtClean="0">
                          <a:solidFill>
                            <a:schemeClr val="tx1"/>
                          </a:solidFill>
                          <a:effectLst/>
                          <a:latin typeface="+mn-lt"/>
                          <a:ea typeface="+mn-ea"/>
                          <a:cs typeface="+mn-cs"/>
                        </a:rPr>
                        <a:t> </a:t>
                      </a:r>
                      <a:r>
                        <a:rPr kumimoji="0" lang="en-US" sz="2400" b="0" i="0" kern="1200" dirty="0" smtClean="0">
                          <a:solidFill>
                            <a:schemeClr val="tx1"/>
                          </a:solidFill>
                          <a:effectLst/>
                          <a:latin typeface="+mn-lt"/>
                          <a:ea typeface="+mn-ea"/>
                          <a:cs typeface="+mn-cs"/>
                        </a:rPr>
                        <a:t>runtime</a:t>
                      </a:r>
                      <a:r>
                        <a:rPr kumimoji="0" lang="en-US" sz="2400" b="0" i="0" kern="1200" baseline="0" dirty="0" smtClean="0">
                          <a:solidFill>
                            <a:schemeClr val="tx1"/>
                          </a:solidFill>
                          <a:effectLst/>
                          <a:latin typeface="+mn-lt"/>
                          <a:ea typeface="+mn-ea"/>
                          <a:cs typeface="+mn-cs"/>
                        </a:rPr>
                        <a:t> environment</a:t>
                      </a:r>
                      <a:endParaRPr lang="en-US" sz="2400" dirty="0">
                        <a:effectLst/>
                      </a:endParaRPr>
                    </a:p>
                    <a:p>
                      <a:pPr marL="342900" indent="-342900" algn="just" fontAlgn="t">
                        <a:lnSpc>
                          <a:spcPct val="150000"/>
                        </a:lnSpc>
                        <a:buClr>
                          <a:srgbClr val="6FC915"/>
                        </a:buClr>
                        <a:buFont typeface="Century Gothic" pitchFamily="34" charset="0"/>
                        <a:buChar char="o"/>
                      </a:pPr>
                      <a:r>
                        <a:rPr lang="en-US" sz="2400" dirty="0">
                          <a:effectLst/>
                        </a:rPr>
                        <a:t>Dense UI</a:t>
                      </a:r>
                    </a:p>
                    <a:p>
                      <a:pPr marL="342900" indent="-342900" algn="just" fontAlgn="t">
                        <a:lnSpc>
                          <a:spcPct val="150000"/>
                        </a:lnSpc>
                        <a:buClr>
                          <a:srgbClr val="6FC915"/>
                        </a:buClr>
                        <a:buFont typeface="Century Gothic" pitchFamily="34" charset="0"/>
                        <a:buChar char="o"/>
                      </a:pPr>
                      <a:r>
                        <a:rPr lang="en-US" sz="2400" dirty="0">
                          <a:effectLst/>
                        </a:rPr>
                        <a:t>Support for Windows 7</a:t>
                      </a:r>
                    </a:p>
                    <a:p>
                      <a:pPr marL="342900" indent="-342900" algn="just" fontAlgn="t">
                        <a:lnSpc>
                          <a:spcPct val="150000"/>
                        </a:lnSpc>
                        <a:buClr>
                          <a:srgbClr val="6FC915"/>
                        </a:buClr>
                        <a:buFont typeface="Century Gothic" pitchFamily="34" charset="0"/>
                        <a:buChar char="o"/>
                      </a:pPr>
                      <a:r>
                        <a:rPr lang="en-US" sz="2400" dirty="0">
                          <a:effectLst/>
                        </a:rPr>
                        <a:t>Keyboard and mouse input</a:t>
                      </a:r>
                    </a:p>
                  </a:txBody>
                  <a:tcPr marL="152400" marR="152400" marT="114300" marB="1143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Rectangle 1"/>
          <p:cNvSpPr>
            <a:spLocks noChangeArrowheads="1"/>
          </p:cNvSpPr>
          <p:nvPr/>
        </p:nvSpPr>
        <p:spPr bwMode="auto">
          <a:xfrm>
            <a:off x="1812925" y="291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4673600" y="0"/>
            <a:ext cx="3505200" cy="456151"/>
          </a:xfrm>
          <a:prstGeom prst="rect">
            <a:avLst/>
          </a:prstGeom>
          <a:noFill/>
        </p:spPr>
        <p:txBody>
          <a:bodyPr wrap="square" rtlCol="0">
            <a:spAutoFit/>
          </a:bodyPr>
          <a:lstStyle/>
          <a:p>
            <a:pPr algn="ctr">
              <a:lnSpc>
                <a:spcPct val="150000"/>
              </a:lnSpc>
            </a:pPr>
            <a:r>
              <a:rPr lang="bn-IN" dirty="0" smtClean="0">
                <a:solidFill>
                  <a:schemeClr val="bg1"/>
                </a:solidFill>
                <a:latin typeface="Arial Rounded MT Bold" pitchFamily="34" charset="0"/>
              </a:rPr>
              <a:t>9</a:t>
            </a:r>
            <a:endParaRPr lang="en-US" dirty="0">
              <a:solidFill>
                <a:schemeClr val="bg1"/>
              </a:solidFill>
              <a:latin typeface="Arial Rounded MT Bold" pitchFamily="34" charset="0"/>
            </a:endParaRPr>
          </a:p>
        </p:txBody>
      </p:sp>
    </p:spTree>
    <p:extLst>
      <p:ext uri="{BB962C8B-B14F-4D97-AF65-F5344CB8AC3E}">
        <p14:creationId xmlns:p14="http://schemas.microsoft.com/office/powerpoint/2010/main" val="1609105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1409</TotalTime>
  <Words>975</Words>
  <Application>Microsoft Office PowerPoint</Application>
  <PresentationFormat>On-screen Show (4:3)</PresentationFormat>
  <Paragraphs>142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Austin</vt:lpstr>
      <vt:lpstr>ONLINE BUSINESS PLATFORM (Desktop Based E-commerce Application)</vt:lpstr>
      <vt:lpstr>Supervised by:  Md. Abdus Salim Mollah  Assistant Professor  Department of Computer Science and Engineering  Khulna University of Engineering &amp; Technology  KUET, Khulna.</vt:lpstr>
      <vt:lpstr>E-Commerce:</vt:lpstr>
      <vt:lpstr>Online Business Platform:</vt:lpstr>
      <vt:lpstr>Desktop Application</vt:lpstr>
      <vt:lpstr>Software and environment:</vt:lpstr>
      <vt:lpstr>Why Windows Desktop App?</vt:lpstr>
      <vt:lpstr>Desktop Apps vs Web Apps</vt:lpstr>
      <vt:lpstr>Windows platform privileges:</vt:lpstr>
      <vt:lpstr>Why Firebase?</vt:lpstr>
      <vt:lpstr>App Description</vt:lpstr>
      <vt:lpstr>User Features:</vt:lpstr>
      <vt:lpstr>PowerPoint Presentation</vt:lpstr>
      <vt:lpstr>User’s Activity Diagram:</vt:lpstr>
      <vt:lpstr>Admin Features:</vt:lpstr>
      <vt:lpstr>Admin Login</vt:lpstr>
      <vt:lpstr>Admin’s Activity Diagram:</vt:lpstr>
      <vt:lpstr>Database Section:</vt:lpstr>
      <vt:lpstr>Database Section:</vt:lpstr>
      <vt:lpstr>Challenges faced:</vt:lpstr>
      <vt:lpstr>Limitations:</vt:lpstr>
      <vt:lpstr>Future of the project:</vt:lpstr>
      <vt:lpstr>Learning Outcomes: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Shopping app</dc:title>
  <dc:creator>kanon</dc:creator>
  <cp:lastModifiedBy>INDRONIL</cp:lastModifiedBy>
  <cp:revision>53</cp:revision>
  <dcterms:created xsi:type="dcterms:W3CDTF">2006-08-16T00:00:00Z</dcterms:created>
  <dcterms:modified xsi:type="dcterms:W3CDTF">2019-01-27T20:41:57Z</dcterms:modified>
</cp:coreProperties>
</file>