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2939" y="425669"/>
            <a:ext cx="9281674" cy="4281005"/>
          </a:xfrm>
        </p:spPr>
        <p:txBody>
          <a:bodyPr>
            <a:normAutofit/>
          </a:bodyPr>
          <a:lstStyle/>
          <a:p>
            <a:pPr algn="r"/>
            <a:r>
              <a:rPr lang="en-US" sz="4900" b="1" dirty="0"/>
              <a:t>Dual Sentiment Analysis:</a:t>
            </a:r>
            <a:br>
              <a:rPr lang="en-US" sz="4900" b="1" dirty="0"/>
            </a:br>
            <a:r>
              <a:rPr lang="en-US" sz="4900" b="1" dirty="0"/>
              <a:t>Considering Two Sides of 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One </a:t>
            </a:r>
            <a:r>
              <a:rPr lang="en-US" sz="4900" b="1" dirty="0"/>
              <a:t>Review</a:t>
            </a:r>
            <a:br>
              <a:rPr lang="en-US" sz="4900" b="1" dirty="0"/>
            </a:br>
            <a:r>
              <a:rPr lang="en-US" sz="2400" i="1" dirty="0"/>
              <a:t>Rui </a:t>
            </a:r>
            <a:r>
              <a:rPr lang="en-US" sz="2400" i="1" dirty="0" smtClean="0"/>
              <a:t>Xia, Feng Xu, Chengqing Zong, Qianmu Li, Yong Qi, Tao </a:t>
            </a:r>
            <a:r>
              <a:rPr lang="en-US" sz="2400" i="1" dirty="0"/>
              <a:t>Li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>From </a:t>
            </a:r>
            <a:r>
              <a:rPr lang="en-US" sz="2000" b="1" dirty="0"/>
              <a:t>IEEE Transactions on Knowledge and Data Engineering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Volume: 27, Issue: 8, Aug. 1 2015)</a:t>
            </a:r>
            <a:br>
              <a:rPr lang="en-US" sz="2000" dirty="0"/>
            </a:br>
            <a:endParaRPr lang="en-US" sz="2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832798"/>
            <a:ext cx="8915399" cy="1332476"/>
          </a:xfrm>
        </p:spPr>
        <p:txBody>
          <a:bodyPr>
            <a:normAutofit/>
          </a:bodyPr>
          <a:lstStyle/>
          <a:p>
            <a:pPr algn="r"/>
            <a:r>
              <a:rPr lang="en-US" sz="2000" u="sng" dirty="0" smtClean="0">
                <a:solidFill>
                  <a:schemeClr val="tx1"/>
                </a:solidFill>
              </a:rPr>
              <a:t>Presented By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en-US" sz="100" i="1" dirty="0" smtClean="0">
                <a:solidFill>
                  <a:schemeClr val="tx1"/>
                </a:solidFill>
              </a:rPr>
              <a:t> </a:t>
            </a:r>
            <a:br>
              <a:rPr lang="en-US" sz="100" i="1" dirty="0" smtClean="0">
                <a:solidFill>
                  <a:schemeClr val="tx1"/>
                </a:solidFill>
              </a:rPr>
            </a:br>
            <a:r>
              <a:rPr lang="en-US" sz="2400" b="1" i="1" dirty="0" smtClean="0">
                <a:solidFill>
                  <a:schemeClr val="tx1"/>
                </a:solidFill>
              </a:rPr>
              <a:t>Indronil Bhattacharjee</a:t>
            </a: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Roll 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1507105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1617" y="4491928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4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8"/>
    </mc:Choice>
    <mc:Fallback>
      <p:transition spd="slow" advTm="42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Prediction Score Calculation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</m:e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̃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 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</m:e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 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</m:e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̃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 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</m:e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 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</m:e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̃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 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</m:e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 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where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{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i="1" dirty="0" smtClean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i="1" dirty="0" smtClean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b="1" i="1" dirty="0" smtClean="0">
                    <a:solidFill>
                      <a:schemeClr val="tx1"/>
                    </a:solidFill>
                  </a:rPr>
                  <a:t> }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denote </a:t>
                </a:r>
                <a:r>
                  <a:rPr lang="en-US" dirty="0">
                    <a:solidFill>
                      <a:schemeClr val="tx1"/>
                    </a:solidFill>
                  </a:rPr>
                  <a:t>the class labels of positive,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negative and </a:t>
                </a:r>
                <a:r>
                  <a:rPr lang="en-US" dirty="0">
                    <a:solidFill>
                      <a:schemeClr val="tx1"/>
                    </a:solidFill>
                  </a:rPr>
                  <a:t>neutral,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respectively and 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tradeoff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l-G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:r>
                  <a:rPr lang="en-US" dirty="0">
                    <a:solidFill>
                      <a:schemeClr val="tx1"/>
                    </a:solidFill>
                  </a:rPr>
                  <a:t>we can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guarantee that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</m:e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̃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</m:e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̃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</m:e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̃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= 1.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9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98"/>
    </mc:Choice>
    <mc:Fallback>
      <p:transition spd="slow" advTm="1869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When </a:t>
                </a:r>
                <a:r>
                  <a:rPr lang="en-US" dirty="0">
                    <a:solidFill>
                      <a:schemeClr val="tx1"/>
                    </a:solidFill>
                  </a:rPr>
                  <a:t>we want to measure how </a:t>
                </a:r>
                <a:r>
                  <a:rPr lang="en-US" b="1" dirty="0">
                    <a:solidFill>
                      <a:schemeClr val="tx1"/>
                    </a:solidFill>
                  </a:rPr>
                  <a:t>positive </a:t>
                </a:r>
                <a:r>
                  <a:rPr lang="en-US" dirty="0">
                    <a:solidFill>
                      <a:schemeClr val="tx1"/>
                    </a:solidFill>
                  </a:rPr>
                  <a:t>a test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review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dirty="0">
                    <a:solidFill>
                      <a:schemeClr val="tx1"/>
                    </a:solidFill>
                  </a:rPr>
                  <a:t>is, we not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only consider </a:t>
                </a:r>
                <a:r>
                  <a:rPr lang="en-US" dirty="0">
                    <a:solidFill>
                      <a:schemeClr val="tx1"/>
                    </a:solidFill>
                  </a:rPr>
                  <a:t>how </a:t>
                </a:r>
                <a:r>
                  <a:rPr lang="en-US" b="1" dirty="0">
                    <a:solidFill>
                      <a:schemeClr val="tx1"/>
                    </a:solidFill>
                  </a:rPr>
                  <a:t>positive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original test </a:t>
                </a:r>
                <a:r>
                  <a:rPr lang="en-US" dirty="0">
                    <a:solidFill>
                      <a:schemeClr val="tx1"/>
                    </a:solidFill>
                  </a:rPr>
                  <a:t>review is (i.e.,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</m:e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 but also consider how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negative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reversed test review is (i.e.,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Conversely</a:t>
                </a:r>
                <a:r>
                  <a:rPr lang="en-US" dirty="0">
                    <a:solidFill>
                      <a:schemeClr val="tx1"/>
                    </a:solidFill>
                  </a:rPr>
                  <a:t>, when we measure how </a:t>
                </a:r>
                <a:r>
                  <a:rPr lang="en-US" b="1" dirty="0">
                    <a:solidFill>
                      <a:schemeClr val="tx1"/>
                    </a:solidFill>
                  </a:rPr>
                  <a:t>negative </a:t>
                </a:r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test review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is, we consider the probability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being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negative </a:t>
                </a:r>
                <a:r>
                  <a:rPr lang="en-US" dirty="0">
                    <a:solidFill>
                      <a:schemeClr val="tx1"/>
                    </a:solidFill>
                  </a:rPr>
                  <a:t>(i.e.,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</m:e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 as well as the probability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being </a:t>
                </a:r>
                <a:r>
                  <a:rPr lang="en-US" b="1" dirty="0">
                    <a:solidFill>
                      <a:schemeClr val="tx1"/>
                    </a:solidFill>
                  </a:rPr>
                  <a:t>positive </a:t>
                </a:r>
                <a:r>
                  <a:rPr lang="en-US" dirty="0">
                    <a:solidFill>
                      <a:schemeClr val="tx1"/>
                    </a:solidFill>
                  </a:rPr>
                  <a:t>(i.e.,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̃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11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32"/>
    </mc:Choice>
    <mc:Fallback>
      <p:transition spd="slow" advTm="1703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For Polarity Classification, Linear SVM, Na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 smtClean="0"/>
                  <a:t>ve Bayes and Logistic Regression classifiers </a:t>
                </a:r>
                <a:r>
                  <a:rPr lang="en-US" dirty="0"/>
                  <a:t>are used </a:t>
                </a:r>
                <a:r>
                  <a:rPr lang="en-US" dirty="0" smtClean="0"/>
                  <a:t>here.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If we compare the average classifier accuracies,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428011"/>
                  </p:ext>
                </p:extLst>
              </p:nvPr>
            </p:nvGraphicFramePr>
            <p:xfrm>
              <a:off x="2438400" y="3726102"/>
              <a:ext cx="906621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11886">
                      <a:extLst>
                        <a:ext uri="{9D8B030D-6E8A-4147-A177-3AD203B41FA5}">
                          <a16:colId xmlns:a16="http://schemas.microsoft.com/office/drawing/2014/main" val="2841276042"/>
                        </a:ext>
                      </a:extLst>
                    </a:gridCol>
                    <a:gridCol w="1436678">
                      <a:extLst>
                        <a:ext uri="{9D8B030D-6E8A-4147-A177-3AD203B41FA5}">
                          <a16:colId xmlns:a16="http://schemas.microsoft.com/office/drawing/2014/main" val="1968885896"/>
                        </a:ext>
                      </a:extLst>
                    </a:gridCol>
                    <a:gridCol w="1337596">
                      <a:extLst>
                        <a:ext uri="{9D8B030D-6E8A-4147-A177-3AD203B41FA5}">
                          <a16:colId xmlns:a16="http://schemas.microsoft.com/office/drawing/2014/main" val="1533983224"/>
                        </a:ext>
                      </a:extLst>
                    </a:gridCol>
                    <a:gridCol w="1556153">
                      <a:extLst>
                        <a:ext uri="{9D8B030D-6E8A-4147-A177-3AD203B41FA5}">
                          <a16:colId xmlns:a16="http://schemas.microsoft.com/office/drawing/2014/main" val="1914182532"/>
                        </a:ext>
                      </a:extLst>
                    </a:gridCol>
                    <a:gridCol w="1823899">
                      <a:extLst>
                        <a:ext uri="{9D8B030D-6E8A-4147-A177-3AD203B41FA5}">
                          <a16:colId xmlns:a16="http://schemas.microsoft.com/office/drawing/2014/main" val="40634540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Unigrams</a:t>
                          </a:r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Unigrams and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Bigrams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235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Classifier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English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Chinese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English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Chinese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6757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SVM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82.8%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89.8%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84.1%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90.7%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9771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̈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ve Bayes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83.8%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89.4%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85.9%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90.5%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2646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Logistic Regression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83.9%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90.1%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85.0%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90.8%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1375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428011"/>
                  </p:ext>
                </p:extLst>
              </p:nvPr>
            </p:nvGraphicFramePr>
            <p:xfrm>
              <a:off x="2438400" y="3726102"/>
              <a:ext cx="9066212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11886">
                      <a:extLst>
                        <a:ext uri="{9D8B030D-6E8A-4147-A177-3AD203B41FA5}">
                          <a16:colId xmlns:a16="http://schemas.microsoft.com/office/drawing/2014/main" val="2841276042"/>
                        </a:ext>
                      </a:extLst>
                    </a:gridCol>
                    <a:gridCol w="1436678">
                      <a:extLst>
                        <a:ext uri="{9D8B030D-6E8A-4147-A177-3AD203B41FA5}">
                          <a16:colId xmlns:a16="http://schemas.microsoft.com/office/drawing/2014/main" val="1968885896"/>
                        </a:ext>
                      </a:extLst>
                    </a:gridCol>
                    <a:gridCol w="1337596">
                      <a:extLst>
                        <a:ext uri="{9D8B030D-6E8A-4147-A177-3AD203B41FA5}">
                          <a16:colId xmlns:a16="http://schemas.microsoft.com/office/drawing/2014/main" val="1533983224"/>
                        </a:ext>
                      </a:extLst>
                    </a:gridCol>
                    <a:gridCol w="1556153">
                      <a:extLst>
                        <a:ext uri="{9D8B030D-6E8A-4147-A177-3AD203B41FA5}">
                          <a16:colId xmlns:a16="http://schemas.microsoft.com/office/drawing/2014/main" val="1914182532"/>
                        </a:ext>
                      </a:extLst>
                    </a:gridCol>
                    <a:gridCol w="1823899">
                      <a:extLst>
                        <a:ext uri="{9D8B030D-6E8A-4147-A177-3AD203B41FA5}">
                          <a16:colId xmlns:a16="http://schemas.microsoft.com/office/drawing/2014/main" val="40634540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Unigrams</a:t>
                          </a:r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Unigrams and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Bigrams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235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Classifier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English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Chinese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English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Chinese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6757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SVM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82.8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89.8%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84.1%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90.7%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9771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8" t="-308197" r="-2117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83.8%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89.4%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85.9%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90.5%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2646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Logistic Regression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83.9%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90.1%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85.0%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90.8%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13755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12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4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88"/>
    </mc:Choice>
    <mc:Fallback>
      <p:transition spd="slow" advTm="2298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novel </a:t>
            </a:r>
            <a:r>
              <a:rPr lang="en-US" dirty="0"/>
              <a:t>data expansion framework called Dual Sentiment Analysis is </a:t>
            </a:r>
            <a:r>
              <a:rPr lang="en-US" dirty="0" smtClean="0"/>
              <a:t>proposed to </a:t>
            </a:r>
            <a:r>
              <a:rPr lang="en-US" dirty="0"/>
              <a:t>handle polarity shift </a:t>
            </a:r>
            <a:r>
              <a:rPr lang="en-US" dirty="0" smtClean="0"/>
              <a:t>problem.</a:t>
            </a:r>
          </a:p>
          <a:p>
            <a:pPr>
              <a:lnSpc>
                <a:spcPct val="150000"/>
              </a:lnSpc>
            </a:pPr>
            <a:r>
              <a:rPr lang="en-US" dirty="0"/>
              <a:t>3-class Dual </a:t>
            </a:r>
            <a:r>
              <a:rPr lang="en-US" dirty="0" smtClean="0"/>
              <a:t>Sentiment Analysis </a:t>
            </a:r>
            <a:r>
              <a:rPr lang="en-US" dirty="0"/>
              <a:t>model is also introduced which can classify neutral </a:t>
            </a:r>
            <a:r>
              <a:rPr lang="en-US" dirty="0" smtClean="0"/>
              <a:t>sentiments along with positive and negative ones.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Elimination </a:t>
            </a:r>
            <a:r>
              <a:rPr lang="en-US" dirty="0"/>
              <a:t>of polarity shift problem helps to </a:t>
            </a:r>
            <a:r>
              <a:rPr lang="en-US" dirty="0" smtClean="0"/>
              <a:t>improve the </a:t>
            </a:r>
            <a:r>
              <a:rPr lang="en-US" dirty="0"/>
              <a:t>machine learning </a:t>
            </a:r>
            <a:r>
              <a:rPr lang="en-US" dirty="0" smtClean="0"/>
              <a:t>classifiers</a:t>
            </a:r>
            <a:r>
              <a:rPr lang="en-US" dirty="0"/>
              <a:t>' performances.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6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46"/>
    </mc:Choice>
    <mc:Fallback>
      <p:transition spd="slow" advTm="1934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029974" cy="4519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Dual Sentiment </a:t>
            </a:r>
            <a:r>
              <a:rPr lang="en-US" b="1" dirty="0" smtClean="0">
                <a:solidFill>
                  <a:schemeClr val="tx1"/>
                </a:solidFill>
              </a:rPr>
              <a:t>Analysis: Considering </a:t>
            </a:r>
            <a:r>
              <a:rPr lang="en-US" b="1" dirty="0">
                <a:solidFill>
                  <a:schemeClr val="tx1"/>
                </a:solidFill>
              </a:rPr>
              <a:t>Two Sides of </a:t>
            </a:r>
            <a:r>
              <a:rPr lang="en-US" b="1" dirty="0" smtClean="0">
                <a:solidFill>
                  <a:schemeClr val="tx1"/>
                </a:solidFill>
              </a:rPr>
              <a:t>One Review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Rui </a:t>
            </a:r>
            <a:r>
              <a:rPr lang="en-US" i="1" dirty="0">
                <a:solidFill>
                  <a:schemeClr val="tx1"/>
                </a:solidFill>
              </a:rPr>
              <a:t>Xia, Feng Xu, Chengqing Zong, Qianmu Li, Yong Qi, Tao </a:t>
            </a:r>
            <a:r>
              <a:rPr lang="en-US" i="1" dirty="0" smtClean="0">
                <a:solidFill>
                  <a:schemeClr val="tx1"/>
                </a:solidFill>
              </a:rPr>
              <a:t>Li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Polarity shift detection approaches in sentiment analysis: A </a:t>
            </a:r>
            <a:r>
              <a:rPr lang="en-US" b="1" dirty="0" smtClean="0">
                <a:solidFill>
                  <a:schemeClr val="tx1"/>
                </a:solidFill>
              </a:rPr>
              <a:t>survey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Sayali Zirpe</a:t>
            </a:r>
            <a:r>
              <a:rPr lang="bn-IN" i="1" dirty="0" smtClean="0">
                <a:solidFill>
                  <a:schemeClr val="tx1"/>
                </a:solidFill>
              </a:rPr>
              <a:t>,</a:t>
            </a:r>
            <a:r>
              <a:rPr lang="en-US" i="1" dirty="0">
                <a:solidFill>
                  <a:schemeClr val="tx1"/>
                </a:solidFill>
              </a:rPr>
              <a:t> Bela </a:t>
            </a:r>
            <a:r>
              <a:rPr lang="en-US" i="1" dirty="0" smtClean="0">
                <a:solidFill>
                  <a:schemeClr val="tx1"/>
                </a:solidFill>
              </a:rPr>
              <a:t>Joglekar</a:t>
            </a:r>
            <a:endParaRPr lang="en-US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Polarity </a:t>
            </a:r>
            <a:r>
              <a:rPr lang="en-US" b="1" dirty="0">
                <a:solidFill>
                  <a:schemeClr val="tx1"/>
                </a:solidFill>
              </a:rPr>
              <a:t>Shifting: Corpus Construction and Analysis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Xiaoqian </a:t>
            </a:r>
            <a:r>
              <a:rPr lang="en-US" i="1" dirty="0">
                <a:solidFill>
                  <a:schemeClr val="tx1"/>
                </a:solidFill>
              </a:rPr>
              <a:t>Zhang, Shoushan </a:t>
            </a:r>
            <a:r>
              <a:rPr lang="en-US" i="1" dirty="0" smtClean="0">
                <a:solidFill>
                  <a:schemeClr val="tx1"/>
                </a:solidFill>
              </a:rPr>
              <a:t>Li, </a:t>
            </a:r>
            <a:r>
              <a:rPr lang="en-US" i="1" dirty="0">
                <a:solidFill>
                  <a:schemeClr val="tx1"/>
                </a:solidFill>
              </a:rPr>
              <a:t>Guodong </a:t>
            </a:r>
            <a:r>
              <a:rPr lang="en-US" i="1" dirty="0" smtClean="0">
                <a:solidFill>
                  <a:schemeClr val="tx1"/>
                </a:solidFill>
              </a:rPr>
              <a:t>Zhou, </a:t>
            </a:r>
            <a:r>
              <a:rPr lang="en-US" i="1" dirty="0" err="1" smtClean="0">
                <a:solidFill>
                  <a:schemeClr val="tx1"/>
                </a:solidFill>
              </a:rPr>
              <a:t>Hongxia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Zhao</a:t>
            </a:r>
            <a:endParaRPr lang="bn-IN" i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/>
              <a:t>Temporal </a:t>
            </a:r>
            <a:r>
              <a:rPr lang="en-US" b="1" dirty="0"/>
              <a:t>sentiment analysis and causal rules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bn-IN" dirty="0" smtClean="0"/>
              <a:t>	</a:t>
            </a:r>
            <a:r>
              <a:rPr lang="en-US" i="1" dirty="0" smtClean="0"/>
              <a:t>P.G</a:t>
            </a:r>
            <a:r>
              <a:rPr lang="en-US" i="1" dirty="0"/>
              <a:t>. </a:t>
            </a:r>
            <a:r>
              <a:rPr lang="en-US" i="1" dirty="0" err="1"/>
              <a:t>Preethi</a:t>
            </a:r>
            <a:r>
              <a:rPr lang="en-US" i="1" dirty="0"/>
              <a:t>, V Uma, and </a:t>
            </a:r>
            <a:r>
              <a:rPr lang="en-US" i="1" dirty="0" err="1"/>
              <a:t>Ajit</a:t>
            </a:r>
            <a:r>
              <a:rPr lang="en-US" i="1" dirty="0"/>
              <a:t> Kumar.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14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4"/>
    </mc:Choice>
    <mc:Fallback>
      <p:transition spd="slow" advTm="278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993" y="2687782"/>
            <a:ext cx="9281674" cy="1187619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 smtClean="0"/>
              <a:t>THANK YOU</a:t>
            </a:r>
            <a:endParaRPr lang="en-US" sz="6000" b="1" i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5471" y="4516581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3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"/>
    </mc:Choice>
    <mc:Fallback>
      <p:transition spd="slow" advTm="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Sentiment 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Polarity Shift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Dual Sentiment 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Expansion By Creating Reversed Reviews</a:t>
            </a:r>
            <a:endParaRPr lang="bn-I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Prediction Score </a:t>
            </a:r>
            <a:r>
              <a:rPr lang="en-US" dirty="0" smtClean="0">
                <a:solidFill>
                  <a:schemeClr val="tx1"/>
                </a:solidFill>
              </a:rPr>
              <a:t>Calculation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bn-IN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1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4"/>
    </mc:Choice>
    <mc:Fallback>
      <p:transition spd="slow" advTm="134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Sentiment analysis using two sides of a review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Considering reversed reviews along with original reviews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Handling polarity shift problem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bn-IN" sz="2000" dirty="0" smtClean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4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74"/>
    </mc:Choice>
    <mc:Fallback>
      <p:transition spd="slow" advTm="1527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Generally Bag-of-words (BOW) approach is followed for </a:t>
            </a:r>
            <a:r>
              <a:rPr lang="en-US" dirty="0">
                <a:solidFill>
                  <a:schemeClr val="tx1"/>
                </a:solidFill>
              </a:rPr>
              <a:t>statistical machine learning approaches </a:t>
            </a:r>
            <a:r>
              <a:rPr lang="en-US" dirty="0" smtClean="0">
                <a:solidFill>
                  <a:schemeClr val="tx1"/>
                </a:solidFill>
              </a:rPr>
              <a:t>in sentiment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performance of BOW sometimes remains limited due to some fundamental deficiencies </a:t>
            </a:r>
            <a:r>
              <a:rPr lang="en-US" dirty="0" smtClean="0">
                <a:solidFill>
                  <a:schemeClr val="tx1"/>
                </a:solidFill>
              </a:rPr>
              <a:t>in handling </a:t>
            </a:r>
            <a:r>
              <a:rPr lang="en-US" dirty="0">
                <a:solidFill>
                  <a:schemeClr val="tx1"/>
                </a:solidFill>
              </a:rPr>
              <a:t>the polarity shift problem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To handle this polarity shift problem, a new model is introduced which is called </a:t>
            </a:r>
            <a:r>
              <a:rPr lang="en-US" b="1" dirty="0" smtClean="0">
                <a:solidFill>
                  <a:schemeClr val="tx1"/>
                </a:solidFill>
              </a:rPr>
              <a:t>Dual Sentiment Analysis (DSA)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1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37"/>
    </mc:Choice>
    <mc:Fallback>
      <p:transition spd="slow" advTm="2033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Sentiment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Sentiment </a:t>
            </a:r>
            <a:r>
              <a:rPr lang="en-US" dirty="0" smtClean="0">
                <a:solidFill>
                  <a:schemeClr val="tx1"/>
                </a:solidFill>
              </a:rPr>
              <a:t>Analysis is the </a:t>
            </a:r>
            <a:r>
              <a:rPr lang="en-US" dirty="0">
                <a:solidFill>
                  <a:schemeClr val="tx1"/>
                </a:solidFill>
              </a:rPr>
              <a:t>process of computationally identifying and categorizing opinions expressed in a piece of </a:t>
            </a:r>
            <a:r>
              <a:rPr lang="en-US" dirty="0" smtClean="0">
                <a:solidFill>
                  <a:schemeClr val="tx1"/>
                </a:solidFill>
              </a:rPr>
              <a:t>text in </a:t>
            </a:r>
            <a:r>
              <a:rPr lang="en-US" dirty="0">
                <a:solidFill>
                  <a:schemeClr val="tx1"/>
                </a:solidFill>
              </a:rPr>
              <a:t>order to determine whether the writer's attitude towards a particular </a:t>
            </a:r>
            <a:r>
              <a:rPr lang="en-US" dirty="0" smtClean="0">
                <a:solidFill>
                  <a:schemeClr val="tx1"/>
                </a:solidFill>
              </a:rPr>
              <a:t>topic is </a:t>
            </a:r>
            <a:r>
              <a:rPr lang="en-US" dirty="0">
                <a:solidFill>
                  <a:schemeClr val="tx1"/>
                </a:solidFill>
              </a:rPr>
              <a:t>positive, negative, or neutral.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4256"/>
              </p:ext>
            </p:extLst>
          </p:nvPr>
        </p:nvGraphicFramePr>
        <p:xfrm>
          <a:off x="2982912" y="4321848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3270">
                  <a:extLst>
                    <a:ext uri="{9D8B030D-6E8A-4147-A177-3AD203B41FA5}">
                      <a16:colId xmlns:a16="http://schemas.microsoft.com/office/drawing/2014/main" val="1470204491"/>
                    </a:ext>
                  </a:extLst>
                </a:gridCol>
                <a:gridCol w="2174730">
                  <a:extLst>
                    <a:ext uri="{9D8B030D-6E8A-4147-A177-3AD203B41FA5}">
                      <a16:colId xmlns:a16="http://schemas.microsoft.com/office/drawing/2014/main" val="142850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Review Text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Sentiment Class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0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I </a:t>
                      </a:r>
                      <a:r>
                        <a:rPr lang="en-US" sz="1800" b="1" u="none" strike="noStrike" kern="1200" baseline="0" dirty="0" smtClean="0"/>
                        <a:t>don’t like </a:t>
                      </a:r>
                      <a:r>
                        <a:rPr lang="en-US" sz="1800" u="none" strike="noStrike" kern="1200" baseline="0" dirty="0" smtClean="0"/>
                        <a:t>this book. It is </a:t>
                      </a:r>
                      <a:r>
                        <a:rPr lang="en-US" sz="1800" b="1" u="none" strike="noStrike" kern="1200" baseline="0" dirty="0" smtClean="0"/>
                        <a:t>boring</a:t>
                      </a:r>
                      <a:r>
                        <a:rPr lang="en-US" sz="1800" u="none" strike="noStrike" kern="1200" baseline="0" dirty="0" smtClean="0"/>
                        <a:t>. 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Negative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1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food is </a:t>
                      </a:r>
                      <a:r>
                        <a:rPr lang="en-US" b="1" baseline="0" dirty="0" smtClean="0"/>
                        <a:t>very delicious</a:t>
                      </a:r>
                      <a:r>
                        <a:rPr lang="en-US" baseline="0" dirty="0" smtClean="0"/>
                        <a:t>. I </a:t>
                      </a:r>
                      <a:r>
                        <a:rPr lang="en-US" b="1" baseline="0" dirty="0" smtClean="0"/>
                        <a:t>like</a:t>
                      </a:r>
                      <a:r>
                        <a:rPr lang="en-US" baseline="0" dirty="0" smtClean="0"/>
                        <a:t> it.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95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The room is </a:t>
                      </a:r>
                      <a:r>
                        <a:rPr lang="en-US" sz="1800" b="1" u="none" strike="noStrike" kern="1200" baseline="0" dirty="0" smtClean="0"/>
                        <a:t>large</a:t>
                      </a:r>
                      <a:r>
                        <a:rPr lang="en-US" sz="1800" u="none" strike="noStrike" kern="1200" baseline="0" dirty="0" smtClean="0"/>
                        <a:t>. But it is </a:t>
                      </a:r>
                      <a:r>
                        <a:rPr lang="en-US" sz="1800" b="1" u="none" strike="noStrike" kern="1200" baseline="0" dirty="0" smtClean="0"/>
                        <a:t>not clean</a:t>
                      </a:r>
                      <a:r>
                        <a:rPr lang="en-US" sz="1800" u="none" strike="noStrike" kern="1200" baseline="0" dirty="0" smtClean="0"/>
                        <a:t>. 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Neutral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7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66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16"/>
    </mc:Choice>
    <mc:Fallback>
      <p:transition spd="slow" advTm="3991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Polarity Shift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Polarity </a:t>
            </a:r>
            <a:r>
              <a:rPr lang="en-US" dirty="0">
                <a:solidFill>
                  <a:schemeClr val="tx1"/>
                </a:solidFill>
              </a:rPr>
              <a:t>shifting has been a challenge to automatic sentiment classification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bn-I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mainly reverses </a:t>
            </a:r>
            <a:r>
              <a:rPr lang="en-US" dirty="0">
                <a:solidFill>
                  <a:schemeClr val="tx1"/>
                </a:solidFill>
              </a:rPr>
              <a:t>the sentiment polarity of the text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Classification performance of machine learning based systems can get affected by polarity shift.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Negation is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type of polarity shift</a:t>
            </a:r>
            <a:r>
              <a:rPr lang="en-US" dirty="0" smtClean="0">
                <a:solidFill>
                  <a:schemeClr val="tx1"/>
                </a:solidFill>
              </a:rPr>
              <a:t>. Negative words like “don’t”, “no”, “never” etc. causes </a:t>
            </a: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 smtClean="0">
                <a:solidFill>
                  <a:schemeClr val="tx1"/>
                </a:solidFill>
              </a:rPr>
              <a:t>problem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6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9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30"/>
    </mc:Choice>
    <mc:Fallback>
      <p:transition spd="slow" advTm="2213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Dual Sentiment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045615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Dual sentiment analysis (DSA) is </a:t>
            </a:r>
            <a:r>
              <a:rPr lang="en-US" dirty="0" smtClean="0">
                <a:solidFill>
                  <a:schemeClr val="tx1"/>
                </a:solidFill>
              </a:rPr>
              <a:t>a framework </a:t>
            </a:r>
            <a:r>
              <a:rPr lang="en-US" dirty="0">
                <a:solidFill>
                  <a:schemeClr val="tx1"/>
                </a:solidFill>
              </a:rPr>
              <a:t>to address the polarity shift problem in sentiment classification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contains two main stages: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Dual training </a:t>
            </a:r>
            <a:r>
              <a:rPr lang="en-US" dirty="0">
                <a:solidFill>
                  <a:schemeClr val="tx1"/>
                </a:solidFill>
              </a:rPr>
              <a:t>(DT)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Dual </a:t>
            </a:r>
            <a:r>
              <a:rPr lang="en-US" dirty="0">
                <a:solidFill>
                  <a:schemeClr val="tx1"/>
                </a:solidFill>
              </a:rPr>
              <a:t>prediction (DP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7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90" y="2133600"/>
            <a:ext cx="4710367" cy="326339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634827" y="5426959"/>
            <a:ext cx="5306291" cy="514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Figure 1 : </a:t>
            </a:r>
            <a:r>
              <a:rPr lang="en-US" dirty="0">
                <a:solidFill>
                  <a:schemeClr val="tx1"/>
                </a:solidFill>
              </a:rPr>
              <a:t>The process of dual sentiment analysis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6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69"/>
    </mc:Choice>
    <mc:Fallback>
      <p:transition spd="slow" advTm="131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Dual Sentiment </a:t>
            </a:r>
            <a:r>
              <a:rPr lang="en-US" b="1" dirty="0" smtClean="0"/>
              <a:t>Analysis</a:t>
            </a:r>
            <a:r>
              <a:rPr lang="en-US" b="1" dirty="0"/>
              <a:t> </a:t>
            </a:r>
            <a:r>
              <a:rPr lang="en-US" sz="2000" dirty="0" smtClean="0"/>
              <a:t>(Contd.)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0574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Dual Training 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endParaRPr lang="en-US" sz="20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 classifier is trained by maximizing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combination of </a:t>
                </a:r>
                <a:r>
                  <a:rPr lang="en-US" dirty="0">
                    <a:solidFill>
                      <a:schemeClr val="tx1"/>
                    </a:solidFill>
                  </a:rPr>
                  <a:t>the likelihoods of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original </a:t>
                </a:r>
                <a:r>
                  <a:rPr lang="en-US" dirty="0">
                    <a:solidFill>
                      <a:schemeClr val="tx1"/>
                    </a:solidFill>
                  </a:rPr>
                  <a:t>and reversed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training samples</a:t>
                </a:r>
                <a:r>
                  <a:rPr lang="en-US" dirty="0">
                    <a:solidFill>
                      <a:schemeClr val="tx1"/>
                    </a:solidFill>
                  </a:rPr>
                  <a:t>. This process is called dual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training.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Dual 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Prediction 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:r>
                  <a:rPr lang="en-US" dirty="0">
                    <a:solidFill>
                      <a:schemeClr val="tx1"/>
                    </a:solidFill>
                  </a:rPr>
                  <a:t>the prediction stage, for each test sample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, we create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reversed test sample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Here our </a:t>
                </a:r>
                <a:r>
                  <a:rPr lang="en-US" dirty="0">
                    <a:solidFill>
                      <a:schemeClr val="tx1"/>
                    </a:solidFill>
                  </a:rPr>
                  <a:t>aim is not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predict the </a:t>
                </a:r>
                <a:r>
                  <a:rPr lang="en-US" dirty="0">
                    <a:solidFill>
                      <a:schemeClr val="tx1"/>
                    </a:solidFill>
                  </a:rPr>
                  <a:t>class of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But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instead, we </a:t>
                </a:r>
                <a:r>
                  <a:rPr lang="en-US" dirty="0">
                    <a:solidFill>
                      <a:schemeClr val="tx1"/>
                    </a:solidFill>
                  </a:rPr>
                  <a:t>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assist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prediction of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. This process is called dual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prediction.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05745"/>
              </a:xfrm>
              <a:blipFill>
                <a:blip r:embed="rId2"/>
                <a:stretch>
                  <a:fillRect l="-684" r="-3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8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38"/>
    </mc:Choice>
    <mc:Fallback>
      <p:transition spd="slow" advTm="359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EXPANSION BY CREATING REVERSED</a:t>
            </a:r>
            <a:br>
              <a:rPr lang="en-US" b="1" dirty="0"/>
            </a:br>
            <a:r>
              <a:rPr lang="en-US" b="1" dirty="0"/>
              <a:t>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8021"/>
            <a:ext cx="8915400" cy="41979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Based on an antonym dictionary, for each original </a:t>
            </a:r>
            <a:r>
              <a:rPr lang="en-US" dirty="0" smtClean="0">
                <a:solidFill>
                  <a:schemeClr val="tx1"/>
                </a:solidFill>
              </a:rPr>
              <a:t>review, the </a:t>
            </a:r>
            <a:r>
              <a:rPr lang="en-US" dirty="0">
                <a:solidFill>
                  <a:schemeClr val="tx1"/>
                </a:solidFill>
              </a:rPr>
              <a:t>reversed review is created according to the </a:t>
            </a:r>
            <a:r>
              <a:rPr lang="en-US" dirty="0" smtClean="0">
                <a:solidFill>
                  <a:schemeClr val="tx1"/>
                </a:solidFill>
              </a:rPr>
              <a:t>following rules: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Text </a:t>
            </a:r>
            <a:r>
              <a:rPr lang="en-US" b="1" dirty="0">
                <a:solidFill>
                  <a:schemeClr val="tx1"/>
                </a:solidFill>
              </a:rPr>
              <a:t>Reversion: </a:t>
            </a:r>
            <a:r>
              <a:rPr lang="en-US" dirty="0" smtClean="0">
                <a:solidFill>
                  <a:schemeClr val="tx1"/>
                </a:solidFill>
              </a:rPr>
              <a:t>We first detect the </a:t>
            </a:r>
            <a:r>
              <a:rPr lang="en-US" dirty="0">
                <a:solidFill>
                  <a:schemeClr val="tx1"/>
                </a:solidFill>
              </a:rPr>
              <a:t>scope of </a:t>
            </a:r>
            <a:r>
              <a:rPr lang="en-US" dirty="0" smtClean="0">
                <a:solidFill>
                  <a:schemeClr val="tx1"/>
                </a:solidFill>
              </a:rPr>
              <a:t>negation. </a:t>
            </a:r>
            <a:r>
              <a:rPr lang="en-US" dirty="0">
                <a:solidFill>
                  <a:schemeClr val="tx1"/>
                </a:solidFill>
              </a:rPr>
              <a:t>All sentiment words out of </a:t>
            </a:r>
            <a:r>
              <a:rPr lang="en-US" dirty="0" smtClean="0">
                <a:solidFill>
                  <a:schemeClr val="tx1"/>
                </a:solidFill>
              </a:rPr>
              <a:t>the scope </a:t>
            </a:r>
            <a:r>
              <a:rPr lang="en-US" dirty="0">
                <a:solidFill>
                  <a:schemeClr val="tx1"/>
                </a:solidFill>
              </a:rPr>
              <a:t>of negation are reversed to their antonyms. </a:t>
            </a:r>
            <a:r>
              <a:rPr lang="en-US" dirty="0" smtClean="0">
                <a:solidFill>
                  <a:schemeClr val="tx1"/>
                </a:solidFill>
              </a:rPr>
              <a:t>In the </a:t>
            </a:r>
            <a:r>
              <a:rPr lang="en-US" dirty="0">
                <a:solidFill>
                  <a:schemeClr val="tx1"/>
                </a:solidFill>
              </a:rPr>
              <a:t>scope of negation, negation words </a:t>
            </a:r>
            <a:r>
              <a:rPr lang="en-US" dirty="0" smtClean="0">
                <a:solidFill>
                  <a:schemeClr val="tx1"/>
                </a:solidFill>
              </a:rPr>
              <a:t>are removed.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Label </a:t>
            </a:r>
            <a:r>
              <a:rPr lang="en-US" b="1" dirty="0">
                <a:solidFill>
                  <a:schemeClr val="tx1"/>
                </a:solidFill>
              </a:rPr>
              <a:t>Reversion</a:t>
            </a:r>
            <a:r>
              <a:rPr lang="en-US" dirty="0">
                <a:solidFill>
                  <a:schemeClr val="tx1"/>
                </a:solidFill>
              </a:rPr>
              <a:t>: For each of the training review, </a:t>
            </a:r>
            <a:r>
              <a:rPr lang="en-US" dirty="0" smtClean="0">
                <a:solidFill>
                  <a:schemeClr val="tx1"/>
                </a:solidFill>
              </a:rPr>
              <a:t>the class </a:t>
            </a:r>
            <a:r>
              <a:rPr lang="en-US" dirty="0">
                <a:solidFill>
                  <a:schemeClr val="tx1"/>
                </a:solidFill>
              </a:rPr>
              <a:t>label is also reversed to its opposite </a:t>
            </a:r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dirty="0">
                <a:solidFill>
                  <a:schemeClr val="tx1"/>
                </a:solidFill>
              </a:rPr>
              <a:t>the class label </a:t>
            </a:r>
            <a:r>
              <a:rPr lang="en-US" dirty="0" smtClean="0">
                <a:solidFill>
                  <a:schemeClr val="tx1"/>
                </a:solidFill>
              </a:rPr>
              <a:t>of the reversed </a:t>
            </a:r>
            <a:r>
              <a:rPr lang="en-US" dirty="0">
                <a:solidFill>
                  <a:schemeClr val="tx1"/>
                </a:solidFill>
              </a:rPr>
              <a:t>review.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7762" y="748145"/>
            <a:ext cx="621330" cy="429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9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6" y="5358678"/>
            <a:ext cx="7203645" cy="10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9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36"/>
    </mc:Choice>
    <mc:Fallback>
      <p:transition spd="slow" advTm="4343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1863</TotalTime>
  <Words>601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Century Gothic</vt:lpstr>
      <vt:lpstr>Vrinda</vt:lpstr>
      <vt:lpstr>Wingdings</vt:lpstr>
      <vt:lpstr>Wingdings 3</vt:lpstr>
      <vt:lpstr>Wisp</vt:lpstr>
      <vt:lpstr>Dual Sentiment Analysis: Considering Two Sides of  One Review Rui Xia, Feng Xu, Chengqing Zong, Qianmu Li, Yong Qi, Tao Li   From IEEE Transactions on Knowledge and Data Engineering  (Volume: 27, Issue: 8, Aug. 1 2015) </vt:lpstr>
      <vt:lpstr>Contents</vt:lpstr>
      <vt:lpstr>Objectives</vt:lpstr>
      <vt:lpstr>Introduction</vt:lpstr>
      <vt:lpstr>Sentiment Analysis</vt:lpstr>
      <vt:lpstr>Polarity Shift</vt:lpstr>
      <vt:lpstr>Dual Sentiment Analysis</vt:lpstr>
      <vt:lpstr>Dual Sentiment Analysis (Contd.)</vt:lpstr>
      <vt:lpstr>DATA EXPANSION BY CREATING REVERSED REVIEWS</vt:lpstr>
      <vt:lpstr>Prediction Score Calculation</vt:lpstr>
      <vt:lpstr>Classification</vt:lpstr>
      <vt:lpstr>Result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Sentiment Analysis: Considering Two Sides of One Review </dc:title>
  <dc:creator>Indronil Bhattacharjee</dc:creator>
  <cp:lastModifiedBy>Indronil Bhattacharjee</cp:lastModifiedBy>
  <cp:revision>38</cp:revision>
  <dcterms:created xsi:type="dcterms:W3CDTF">2019-04-26T12:24:07Z</dcterms:created>
  <dcterms:modified xsi:type="dcterms:W3CDTF">2019-04-28T20:05:47Z</dcterms:modified>
</cp:coreProperties>
</file>