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60" r:id="rId4"/>
    <p:sldId id="261" r:id="rId5"/>
    <p:sldId id="262" r:id="rId6"/>
    <p:sldId id="263" r:id="rId7"/>
    <p:sldId id="264" r:id="rId8"/>
    <p:sldId id="265" r:id="rId9"/>
    <p:sldId id="26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B2AE-9737-6B43-E039-9E59683B883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E16F1C-39B0-2533-D176-21045865D70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6589AF6-CDEB-ACFA-007B-ED81B94753CF}"/>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5" name="Footer Placeholder 4">
            <a:extLst>
              <a:ext uri="{FF2B5EF4-FFF2-40B4-BE49-F238E27FC236}">
                <a16:creationId xmlns:a16="http://schemas.microsoft.com/office/drawing/2014/main" id="{9B615C1D-F70F-1E74-9E46-AF7E1E1172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07A3F1-DEDC-CFE4-744A-6DC3C4BF059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2848801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A9977-FCD8-D4E3-40F4-29F2570DF24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77D1AFF-F99D-AF45-8190-60B924B053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4D65F1A-53BA-6B0F-F080-B09D2BD43711}"/>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5" name="Footer Placeholder 4">
            <a:extLst>
              <a:ext uri="{FF2B5EF4-FFF2-40B4-BE49-F238E27FC236}">
                <a16:creationId xmlns:a16="http://schemas.microsoft.com/office/drawing/2014/main" id="{E8F5279C-F182-F1C7-B5EF-E20B570127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A61326-5FCA-EC65-33BA-52034B084BC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8542184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C6FBF4-ECE5-A8D3-0056-FCC4DF7AE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664275E-56AB-FDB8-7B90-74C6D28026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A4EBAE-6C9C-688C-DFDD-C0945549FB21}"/>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5" name="Footer Placeholder 4">
            <a:extLst>
              <a:ext uri="{FF2B5EF4-FFF2-40B4-BE49-F238E27FC236}">
                <a16:creationId xmlns:a16="http://schemas.microsoft.com/office/drawing/2014/main" id="{5760F44D-646F-2914-51A9-ED2DD32343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471AF6-A814-BDCA-018C-1C4E51EE270A}"/>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4673408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11127-B512-B619-4F2C-CF33729415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27F8FA-3AF1-4270-0F0A-D3AD2C1E4B0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4C133B-609A-4518-B226-9D0A196A0324}"/>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5" name="Footer Placeholder 4">
            <a:extLst>
              <a:ext uri="{FF2B5EF4-FFF2-40B4-BE49-F238E27FC236}">
                <a16:creationId xmlns:a16="http://schemas.microsoft.com/office/drawing/2014/main" id="{5F564ED1-93A2-5F04-D6F6-071C4C3A31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2D35E7-584E-7AA3-63EC-9FA5F04DEBF4}"/>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504663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3BF03-A3D7-E928-9662-61E90D6AE7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6A6B516-AB97-BDFC-3E20-5B7860006CD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EF326F-491D-6A2A-DA19-A8BA83B71703}"/>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5" name="Footer Placeholder 4">
            <a:extLst>
              <a:ext uri="{FF2B5EF4-FFF2-40B4-BE49-F238E27FC236}">
                <a16:creationId xmlns:a16="http://schemas.microsoft.com/office/drawing/2014/main" id="{D4494CD4-C3F2-0CEA-025E-497A565C0A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717A08-68DA-18DF-31F1-BDEF63A7E08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2380743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00E57-EBB4-A751-3339-3E060EF05C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A55130-914A-71F9-B431-0FA00523AE0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8045BFC-E2B1-0063-8790-09C2F9537E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91CF82-C7FC-8F50-E3C7-02FA26806292}"/>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6" name="Footer Placeholder 5">
            <a:extLst>
              <a:ext uri="{FF2B5EF4-FFF2-40B4-BE49-F238E27FC236}">
                <a16:creationId xmlns:a16="http://schemas.microsoft.com/office/drawing/2014/main" id="{DD102AC7-BF7A-38F0-C345-893B8C0AFD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8A2C4F-BF8C-8B86-89DF-0CB7B8103A12}"/>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79825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57BB-4978-041A-B3DF-8DD9F3BD715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16BCAC-D0B1-046F-FB98-D16A98B0DBA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D86C086-063F-3EE4-F0FA-C106DFA59E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A1D48F-DFB5-0F4C-1B49-131BE4082D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8B4CBB-E08B-CC0B-DD67-CBCAB9F1A6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6F98FCA-785F-AE59-CF7F-C32B9A6CBCDB}"/>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8" name="Footer Placeholder 7">
            <a:extLst>
              <a:ext uri="{FF2B5EF4-FFF2-40B4-BE49-F238E27FC236}">
                <a16:creationId xmlns:a16="http://schemas.microsoft.com/office/drawing/2014/main" id="{793141F4-A274-A097-4A7D-53FF6391AEF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6A9B25D-B0D5-0039-4ADA-5C1DE3B3E693}"/>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42504747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3C86D-77BF-016D-E81F-8DBAB9A215A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BB804DE-1AD5-488B-4780-E7E8404E6865}"/>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4" name="Footer Placeholder 3">
            <a:extLst>
              <a:ext uri="{FF2B5EF4-FFF2-40B4-BE49-F238E27FC236}">
                <a16:creationId xmlns:a16="http://schemas.microsoft.com/office/drawing/2014/main" id="{C9BFEC74-E943-9BF6-302B-28360127B35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BF4B939-1835-AECB-65D7-B7912327644E}"/>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1383294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522032-1EC5-A2DD-AA7E-148CF0AF90E3}"/>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3" name="Footer Placeholder 2">
            <a:extLst>
              <a:ext uri="{FF2B5EF4-FFF2-40B4-BE49-F238E27FC236}">
                <a16:creationId xmlns:a16="http://schemas.microsoft.com/office/drawing/2014/main" id="{86D2F879-472D-4BE3-AE87-306A319D1E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64B822-257F-8033-BF7D-54F626D7F936}"/>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1974468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A4574-21BA-409A-0EC8-FB884D3EEA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E24BE7-CD61-1F48-BFE4-F770821D0C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0273718-7D44-BCA8-EE78-584166AA11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BBBB47-17AC-8E64-1311-D5D54DC66107}"/>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6" name="Footer Placeholder 5">
            <a:extLst>
              <a:ext uri="{FF2B5EF4-FFF2-40B4-BE49-F238E27FC236}">
                <a16:creationId xmlns:a16="http://schemas.microsoft.com/office/drawing/2014/main" id="{A53ED21D-31CE-4083-CBA8-1D9074FD40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85A2D5-7723-F10A-7018-BCF86FA393E5}"/>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36638832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2504B-5FDB-492D-1733-EC502E1F30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F22E76B-9A36-E406-877A-A30F893795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6766CB0-DD3E-FEB4-C5D0-9C66CB058B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8E2E45-0C71-8527-6A73-C7F6A042E3D0}"/>
              </a:ext>
            </a:extLst>
          </p:cNvPr>
          <p:cNvSpPr>
            <a:spLocks noGrp="1"/>
          </p:cNvSpPr>
          <p:nvPr>
            <p:ph type="dt" sz="half" idx="10"/>
          </p:nvPr>
        </p:nvSpPr>
        <p:spPr/>
        <p:txBody>
          <a:bodyPr/>
          <a:lstStyle/>
          <a:p>
            <a:fld id="{DF531B98-7DAA-4F67-B12F-4F673C8BF44F}" type="datetimeFigureOut">
              <a:rPr lang="en-US" smtClean="0"/>
              <a:t>3/27/2025</a:t>
            </a:fld>
            <a:endParaRPr lang="en-US"/>
          </a:p>
        </p:txBody>
      </p:sp>
      <p:sp>
        <p:nvSpPr>
          <p:cNvPr id="6" name="Footer Placeholder 5">
            <a:extLst>
              <a:ext uri="{FF2B5EF4-FFF2-40B4-BE49-F238E27FC236}">
                <a16:creationId xmlns:a16="http://schemas.microsoft.com/office/drawing/2014/main" id="{13BF5D46-E848-D6A3-A7AF-7B8A67DB9B8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9B121-4C38-9847-669D-B6F612EC29ED}"/>
              </a:ext>
            </a:extLst>
          </p:cNvPr>
          <p:cNvSpPr>
            <a:spLocks noGrp="1"/>
          </p:cNvSpPr>
          <p:nvPr>
            <p:ph type="sldNum" sz="quarter" idx="12"/>
          </p:nvPr>
        </p:nvSpPr>
        <p:spPr/>
        <p:txBody>
          <a:bodyPr/>
          <a:lstStyle/>
          <a:p>
            <a:fld id="{10CC68A8-5216-4190-A4A6-D33F30E85D5F}" type="slidenum">
              <a:rPr lang="en-US" smtClean="0"/>
              <a:t>‹#›</a:t>
            </a:fld>
            <a:endParaRPr lang="en-US"/>
          </a:p>
        </p:txBody>
      </p:sp>
    </p:spTree>
    <p:extLst>
      <p:ext uri="{BB962C8B-B14F-4D97-AF65-F5344CB8AC3E}">
        <p14:creationId xmlns:p14="http://schemas.microsoft.com/office/powerpoint/2010/main" val="2692675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2000" t="-2000" b="84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5D1D7B-9911-8424-F926-7337A39404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1B58377-14B2-F035-C4B2-687171F00F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6A340-4C15-3DA8-90B0-092D0B9E45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531B98-7DAA-4F67-B12F-4F673C8BF44F}" type="datetimeFigureOut">
              <a:rPr lang="en-US" smtClean="0"/>
              <a:t>3/27/2025</a:t>
            </a:fld>
            <a:endParaRPr lang="en-US"/>
          </a:p>
        </p:txBody>
      </p:sp>
      <p:sp>
        <p:nvSpPr>
          <p:cNvPr id="5" name="Footer Placeholder 4">
            <a:extLst>
              <a:ext uri="{FF2B5EF4-FFF2-40B4-BE49-F238E27FC236}">
                <a16:creationId xmlns:a16="http://schemas.microsoft.com/office/drawing/2014/main" id="{D65052CB-6B60-8185-45A4-17B24643FF6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19EDA0-99D8-C732-E4E2-B1FD4977B0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CC68A8-5216-4190-A4A6-D33F30E85D5F}" type="slidenum">
              <a:rPr lang="en-US" smtClean="0"/>
              <a:t>‹#›</a:t>
            </a:fld>
            <a:endParaRPr lang="en-US"/>
          </a:p>
        </p:txBody>
      </p:sp>
    </p:spTree>
    <p:extLst>
      <p:ext uri="{BB962C8B-B14F-4D97-AF65-F5344CB8AC3E}">
        <p14:creationId xmlns:p14="http://schemas.microsoft.com/office/powerpoint/2010/main" val="16721293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0478F875-956D-529E-8FC6-A67D51920776}"/>
              </a:ext>
            </a:extLst>
          </p:cNvPr>
          <p:cNvSpPr txBox="1">
            <a:spLocks/>
          </p:cNvSpPr>
          <p:nvPr/>
        </p:nvSpPr>
        <p:spPr>
          <a:xfrm>
            <a:off x="228599" y="571500"/>
            <a:ext cx="11707761" cy="6019800"/>
          </a:xfrm>
          <a:prstGeom prst="rect">
            <a:avLst/>
          </a:prstGeom>
          <a:noFill/>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buFont typeface="Arial" panose="020B0604020202020204" pitchFamily="34" charset="0"/>
              <a:buNone/>
            </a:pPr>
            <a:endParaRPr lang="en-US" sz="12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b="1"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002060"/>
                </a:solidFill>
                <a:latin typeface="Bookman Old Style" panose="02050604050505020204" pitchFamily="18" charset="0"/>
                <a:cs typeface="Times New Roman" panose="02020603050405020304" pitchFamily="18" charset="0"/>
              </a:rPr>
              <a:t>BACHELOR OF TECHNOLOGY </a:t>
            </a:r>
          </a:p>
          <a:p>
            <a:pPr algn="ctr">
              <a:buFont typeface="Arial" panose="020B0604020202020204" pitchFamily="34" charset="0"/>
              <a:buNone/>
            </a:pPr>
            <a:r>
              <a:rPr lang="en-US" sz="2200" b="1" dirty="0">
                <a:solidFill>
                  <a:srgbClr val="002060"/>
                </a:solidFill>
                <a:latin typeface="Bookman Old Style" panose="02050604050505020204" pitchFamily="18" charset="0"/>
                <a:cs typeface="Times New Roman" panose="02020603050405020304" pitchFamily="18" charset="0"/>
              </a:rPr>
              <a:t>IN </a:t>
            </a:r>
          </a:p>
          <a:p>
            <a:pPr algn="ctr">
              <a:buFont typeface="Arial" panose="020B0604020202020204" pitchFamily="34" charset="0"/>
              <a:buNone/>
            </a:pPr>
            <a:r>
              <a:rPr lang="en-US" sz="2900" b="1" dirty="0">
                <a:solidFill>
                  <a:srgbClr val="002060"/>
                </a:solidFill>
                <a:latin typeface="Bookman Old Style" panose="02050604050505020204" pitchFamily="18" charset="0"/>
                <a:cs typeface="Times New Roman" panose="02020603050405020304" pitchFamily="18" charset="0"/>
              </a:rPr>
              <a:t>Artificial Intelligence and Machine Learning</a:t>
            </a:r>
          </a:p>
          <a:p>
            <a:pPr algn="ctr">
              <a:buFont typeface="Arial" panose="020B0604020202020204" pitchFamily="34" charset="0"/>
              <a:buNone/>
            </a:pPr>
            <a:endParaRPr lang="en-US" sz="2200" b="1" dirty="0">
              <a:solidFill>
                <a:srgbClr val="0000FF"/>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1600" dirty="0"/>
              <a:t>			 	</a:t>
            </a:r>
          </a:p>
          <a:p>
            <a:pPr>
              <a:buNone/>
            </a:pPr>
            <a:r>
              <a:rPr lang="en-US" sz="2200" dirty="0">
                <a:solidFill>
                  <a:srgbClr val="000000"/>
                </a:solidFill>
                <a:latin typeface="Times New Roman" panose="02020603050405020304" pitchFamily="18" charset="0"/>
                <a:cs typeface="Times New Roman" panose="02020603050405020304" pitchFamily="18" charset="0"/>
              </a:rPr>
              <a:t>              </a:t>
            </a:r>
            <a:r>
              <a:rPr lang="en-US" sz="2100" b="1" dirty="0">
                <a:solidFill>
                  <a:srgbClr val="000000"/>
                </a:solidFill>
                <a:latin typeface="Times New Roman" panose="02020603050405020304" pitchFamily="18" charset="0"/>
                <a:cs typeface="Times New Roman" panose="02020603050405020304" pitchFamily="18" charset="0"/>
              </a:rPr>
              <a:t>TITLE: Detecting ASD using Machine Learning</a:t>
            </a:r>
            <a:r>
              <a:rPr lang="en-US" sz="2200" b="1" dirty="0">
                <a:solidFill>
                  <a:srgbClr val="000000"/>
                </a:solidFill>
                <a:latin typeface="Times New Roman" panose="02020603050405020304" pitchFamily="18" charset="0"/>
                <a:cs typeface="Times New Roman" panose="02020603050405020304" pitchFamily="18" charset="0"/>
              </a:rPr>
              <a:t>	</a:t>
            </a:r>
            <a:r>
              <a:rPr lang="en-US" sz="2200" b="1">
                <a:solidFill>
                  <a:srgbClr val="000000"/>
                </a:solidFill>
                <a:latin typeface="Times New Roman" panose="02020603050405020304" pitchFamily="18" charset="0"/>
                <a:cs typeface="Times New Roman" panose="02020603050405020304" pitchFamily="18" charset="0"/>
              </a:rPr>
              <a:t>	                 Batch </a:t>
            </a:r>
            <a:r>
              <a:rPr lang="en-US" sz="2200" b="1" dirty="0">
                <a:solidFill>
                  <a:srgbClr val="000000"/>
                </a:solidFill>
                <a:latin typeface="Times New Roman" panose="02020603050405020304" pitchFamily="18" charset="0"/>
                <a:cs typeface="Times New Roman" panose="02020603050405020304" pitchFamily="18" charset="0"/>
              </a:rPr>
              <a:t>Number: ET-11</a:t>
            </a:r>
          </a:p>
          <a:p>
            <a:pPr algn="ctr">
              <a:buFont typeface="Arial" panose="020B0604020202020204" pitchFamily="34" charset="0"/>
              <a:buNone/>
            </a:pPr>
            <a:endParaRPr lang="en-US" sz="2200" dirty="0">
              <a:solidFill>
                <a:srgbClr val="00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2200" b="1" dirty="0">
                <a:latin typeface="Times New Roman" panose="02020603050405020304" pitchFamily="18" charset="0"/>
                <a:cs typeface="Times New Roman" panose="02020603050405020304" pitchFamily="18" charset="0"/>
              </a:rPr>
              <a:t>              Project Guide : </a:t>
            </a:r>
            <a:r>
              <a:rPr lang="en-US" sz="2200" b="1" dirty="0" err="1">
                <a:latin typeface="Times New Roman" panose="02020603050405020304" pitchFamily="18" charset="0"/>
                <a:cs typeface="Times New Roman" panose="02020603050405020304" pitchFamily="18" charset="0"/>
              </a:rPr>
              <a:t>Prof.S.Md.Shafi</a:t>
            </a:r>
            <a:r>
              <a:rPr lang="en-US" sz="2200" b="1" dirty="0">
                <a:latin typeface="Times New Roman" panose="02020603050405020304" pitchFamily="18" charset="0"/>
                <a:cs typeface="Times New Roman" panose="02020603050405020304" pitchFamily="18" charset="0"/>
              </a:rPr>
              <a:t> 			     	Batch Names &amp; Roll Numbers:</a:t>
            </a:r>
          </a:p>
          <a:p>
            <a:pPr>
              <a:buFont typeface="Arial" panose="020B0604020202020204" pitchFamily="34" charset="0"/>
              <a:buNone/>
            </a:pPr>
            <a:r>
              <a:rPr lang="en-US" sz="22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cs typeface="Times New Roman" panose="02020603050405020304" pitchFamily="18" charset="0"/>
              </a:rPr>
              <a:t>Wajeeha</a:t>
            </a:r>
            <a:r>
              <a:rPr lang="en-US" sz="19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err="1">
                <a:latin typeface="Times New Roman" panose="02020603050405020304" pitchFamily="18" charset="0"/>
                <a:ea typeface="Times New Roman" panose="02020603050405020304" pitchFamily="18" charset="0"/>
                <a:cs typeface="Times New Roman" panose="02020603050405020304" pitchFamily="18" charset="0"/>
              </a:rPr>
              <a:t>Unnisa</a:t>
            </a:r>
            <a:r>
              <a:rPr lang="en-US" sz="190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2111CS02068</a:t>
            </a:r>
            <a:r>
              <a:rPr lang="en-US" sz="1900" dirty="0">
                <a:latin typeface="Times New Roman" panose="02020603050405020304" pitchFamily="18" charset="0"/>
                <a:ea typeface="Times New Roman" panose="02020603050405020304" pitchFamily="18" charset="0"/>
                <a:cs typeface="Times New Roman" panose="02020603050405020304" pitchFamily="18" charset="0"/>
              </a:rPr>
              <a:t>3</a:t>
            </a:r>
            <a:endParaRPr lang="en-US" sz="19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buFont typeface="Arial" panose="020B0604020202020204" pitchFamily="34" charset="0"/>
              <a:buNone/>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M. Yamini            :  2111CS020684</a:t>
            </a:r>
          </a:p>
          <a:p>
            <a:pPr>
              <a:buFont typeface="Arial" panose="020B0604020202020204" pitchFamily="34" charset="0"/>
              <a:buNone/>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cs typeface="Times New Roman" panose="02020603050405020304" pitchFamily="18" charset="0"/>
              </a:rPr>
              <a:t>J. </a:t>
            </a:r>
            <a:r>
              <a:rPr lang="en-US" sz="1900" dirty="0" err="1">
                <a:latin typeface="Times New Roman" panose="02020603050405020304" pitchFamily="18" charset="0"/>
                <a:ea typeface="Times New Roman" panose="02020603050405020304" pitchFamily="18" charset="0"/>
                <a:cs typeface="Times New Roman" panose="02020603050405020304" pitchFamily="18" charset="0"/>
              </a:rPr>
              <a:t>Yashwanth</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  2111CS020685</a:t>
            </a:r>
          </a:p>
          <a:p>
            <a:pPr>
              <a:buFont typeface="Arial" panose="020B0604020202020204" pitchFamily="34" charset="0"/>
              <a:buNone/>
            </a:pPr>
            <a:r>
              <a:rPr lang="en-US" sz="1900" dirty="0">
                <a:latin typeface="Times New Roman" panose="02020603050405020304" pitchFamily="18" charset="0"/>
                <a:ea typeface="Times New Roman" panose="02020603050405020304" pitchFamily="18" charset="0"/>
                <a:cs typeface="Times New Roman" panose="02020603050405020304" pitchFamily="18" charset="0"/>
              </a:rPr>
              <a:t>									Yasmeen               :  2111CS020687</a:t>
            </a:r>
          </a:p>
          <a:p>
            <a:pPr>
              <a:buFont typeface="Arial" panose="020B0604020202020204" pitchFamily="34" charset="0"/>
              <a:buNone/>
            </a:pP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1900" dirty="0">
                <a:latin typeface="Times New Roman" panose="02020603050405020304" pitchFamily="18" charset="0"/>
                <a:ea typeface="Times New Roman" panose="02020603050405020304" pitchFamily="18" charset="0"/>
                <a:cs typeface="Times New Roman" panose="02020603050405020304" pitchFamily="18" charset="0"/>
              </a:rPr>
              <a:t>G. Yugandhar</a:t>
            </a:r>
            <a:r>
              <a:rPr lang="en-US" sz="1900" dirty="0">
                <a:effectLst/>
                <a:latin typeface="Times New Roman" panose="02020603050405020304" pitchFamily="18" charset="0"/>
                <a:ea typeface="Times New Roman" panose="02020603050405020304" pitchFamily="18" charset="0"/>
                <a:cs typeface="Times New Roman" panose="02020603050405020304" pitchFamily="18" charset="0"/>
              </a:rPr>
              <a:t>       :  211CS020688</a:t>
            </a:r>
          </a:p>
          <a:p>
            <a:pPr algn="r">
              <a:buFont typeface="Arial" panose="020B0604020202020204" pitchFamily="34" charset="0"/>
              <a:buNone/>
            </a:pPr>
            <a:endParaRPr lang="en-US" sz="16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600" dirty="0">
              <a:solidFill>
                <a:srgbClr val="7030A0"/>
              </a:solidFill>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sz="2200" b="1" dirty="0">
                <a:solidFill>
                  <a:srgbClr val="7030A0"/>
                </a:solidFill>
                <a:latin typeface="Bookman Old Style" panose="02050604050505020204" pitchFamily="18" charset="0"/>
                <a:cs typeface="Times New Roman" panose="02020603050405020304" pitchFamily="18" charset="0"/>
              </a:rPr>
              <a:t>Department of AIML, School of Engineering</a:t>
            </a:r>
          </a:p>
          <a:p>
            <a:pPr>
              <a:buFont typeface="Arial" panose="020B0604020202020204" pitchFamily="34" charset="0"/>
              <a:buNone/>
            </a:pPr>
            <a:r>
              <a:rPr lang="en-US" sz="1700" b="1" dirty="0">
                <a:solidFill>
                  <a:srgbClr val="7030A0"/>
                </a:solidFill>
                <a:latin typeface="Bookman Old Style" panose="02050604050505020204" pitchFamily="18" charset="0"/>
                <a:cs typeface="Times New Roman" panose="02020603050405020304" pitchFamily="18" charset="0"/>
              </a:rPr>
              <a:t>						Malla Reddy University</a:t>
            </a:r>
            <a:endParaRPr lang="en-US" sz="14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sz="1900" dirty="0">
              <a:latin typeface="Times New Roman" panose="02020603050405020304" pitchFamily="18" charset="0"/>
              <a:cs typeface="Times New Roman" panose="02020603050405020304" pitchFamily="18" charset="0"/>
            </a:endParaRPr>
          </a:p>
          <a:p>
            <a:endParaRPr lang="en-US" dirty="0"/>
          </a:p>
        </p:txBody>
      </p:sp>
      <p:pic>
        <p:nvPicPr>
          <p:cNvPr id="1026" name="Picture 2" descr="No photo description available.">
            <a:extLst>
              <a:ext uri="{FF2B5EF4-FFF2-40B4-BE49-F238E27FC236}">
                <a16:creationId xmlns:a16="http://schemas.microsoft.com/office/drawing/2014/main" id="{6468A373-B353-2BDD-7198-60F8462A35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1954" y="4679577"/>
            <a:ext cx="1317811" cy="11217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2111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08F8B9-DE14-1001-65D6-CC7F3DE34612}"/>
              </a:ext>
            </a:extLst>
          </p:cNvPr>
          <p:cNvSpPr txBox="1"/>
          <p:nvPr/>
        </p:nvSpPr>
        <p:spPr>
          <a:xfrm>
            <a:off x="942393" y="1427583"/>
            <a:ext cx="8213271" cy="523220"/>
          </a:xfrm>
          <a:prstGeom prst="rect">
            <a:avLst/>
          </a:prstGeom>
          <a:noFill/>
        </p:spPr>
        <p:txBody>
          <a:bodyPr wrap="square">
            <a:spAutoFit/>
          </a:bodyPr>
          <a:lstStyle/>
          <a:p>
            <a:r>
              <a:rPr lang="en-US" sz="2800" b="1" dirty="0">
                <a:solidFill>
                  <a:srgbClr val="0070C0"/>
                </a:solidFill>
                <a:latin typeface="Bookman Old Style" panose="02050604050505020204" pitchFamily="18" charset="0"/>
              </a:rPr>
              <a:t>CONTENTS</a:t>
            </a:r>
          </a:p>
        </p:txBody>
      </p:sp>
      <p:sp>
        <p:nvSpPr>
          <p:cNvPr id="5" name="TextBox 4">
            <a:extLst>
              <a:ext uri="{FF2B5EF4-FFF2-40B4-BE49-F238E27FC236}">
                <a16:creationId xmlns:a16="http://schemas.microsoft.com/office/drawing/2014/main" id="{E8CCD10E-D527-6B78-DEA2-95CF135784F4}"/>
              </a:ext>
            </a:extLst>
          </p:cNvPr>
          <p:cNvSpPr txBox="1"/>
          <p:nvPr/>
        </p:nvSpPr>
        <p:spPr>
          <a:xfrm>
            <a:off x="923731" y="2174034"/>
            <a:ext cx="7595118" cy="2031325"/>
          </a:xfrm>
          <a:prstGeom prst="rect">
            <a:avLst/>
          </a:prstGeom>
          <a:noFill/>
        </p:spPr>
        <p:txBody>
          <a:bodyPr wrap="square">
            <a:spAutoFit/>
          </a:bodyPr>
          <a:lstStyle/>
          <a:p>
            <a:pPr marL="285750" indent="-285750">
              <a:buFont typeface="Arial" panose="020B0604020202020204" pitchFamily="34" charset="0"/>
              <a:buChar char="•"/>
            </a:pPr>
            <a:r>
              <a:rPr lang="en-IN" altLang="en-US" dirty="0">
                <a:solidFill>
                  <a:schemeClr val="tx2"/>
                </a:solidFill>
                <a:latin typeface="Bookman Old Style" panose="02050604050505020204" pitchFamily="18" charset="0"/>
              </a:rPr>
              <a:t>Problem Statement</a:t>
            </a:r>
            <a:endParaRPr lang="en-US" dirty="0">
              <a:solidFill>
                <a:schemeClr val="tx2"/>
              </a:solidFill>
              <a:latin typeface="Bookman Old Style" panose="02050604050505020204" pitchFamily="18" charset="0"/>
            </a:endParaRPr>
          </a:p>
          <a:p>
            <a:pPr marL="285750" indent="-285750">
              <a:buFont typeface="Arial" panose="020B0604020202020204" pitchFamily="34" charset="0"/>
              <a:buChar char="•"/>
            </a:pPr>
            <a:r>
              <a:rPr lang="en-US" dirty="0">
                <a:solidFill>
                  <a:schemeClr val="tx2"/>
                </a:solidFill>
                <a:latin typeface="Bookman Old Style" panose="02050604050505020204" pitchFamily="18" charset="0"/>
              </a:rPr>
              <a:t>Introduction</a:t>
            </a:r>
            <a:r>
              <a:rPr lang="en-IN" altLang="en-US" dirty="0">
                <a:solidFill>
                  <a:schemeClr val="tx2"/>
                </a:solidFill>
                <a:latin typeface="Bookman Old Style" panose="02050604050505020204" pitchFamily="18" charset="0"/>
              </a:rPr>
              <a:t> </a:t>
            </a:r>
            <a:endParaRPr lang="en-US" dirty="0">
              <a:solidFill>
                <a:schemeClr val="tx2"/>
              </a:solidFill>
              <a:latin typeface="Bookman Old Style" panose="02050604050505020204" pitchFamily="18" charset="0"/>
            </a:endParaRPr>
          </a:p>
          <a:p>
            <a:pPr marL="285750" indent="-285750">
              <a:buFont typeface="Arial" panose="020B0604020202020204" pitchFamily="34" charset="0"/>
              <a:buChar char="•"/>
            </a:pPr>
            <a:r>
              <a:rPr lang="en-US" altLang="en-US" dirty="0">
                <a:solidFill>
                  <a:schemeClr val="tx2"/>
                </a:solidFill>
                <a:latin typeface="Bookman Old Style" panose="02050604050505020204" pitchFamily="18" charset="0"/>
              </a:rPr>
              <a:t>Literature Survey</a:t>
            </a:r>
          </a:p>
          <a:p>
            <a:pPr marL="285750" indent="-285750">
              <a:buFont typeface="Arial" panose="020B0604020202020204" pitchFamily="34" charset="0"/>
              <a:buChar char="•"/>
            </a:pPr>
            <a:r>
              <a:rPr lang="en-US" altLang="en-US" dirty="0">
                <a:solidFill>
                  <a:schemeClr val="tx2"/>
                </a:solidFill>
                <a:latin typeface="Bookman Old Style" panose="02050604050505020204" pitchFamily="18" charset="0"/>
              </a:rPr>
              <a:t>Research Gap</a:t>
            </a:r>
          </a:p>
          <a:p>
            <a:pPr marL="285750" indent="-285750">
              <a:buFont typeface="Arial" panose="020B0604020202020204" pitchFamily="34" charset="0"/>
              <a:buChar char="•"/>
            </a:pPr>
            <a:r>
              <a:rPr lang="en-IN" altLang="en-US" dirty="0">
                <a:solidFill>
                  <a:schemeClr val="tx2"/>
                </a:solidFill>
                <a:latin typeface="Bookman Old Style" panose="02050604050505020204" pitchFamily="18" charset="0"/>
              </a:rPr>
              <a:t>Block Diagram/Architecture</a:t>
            </a:r>
            <a:endParaRPr lang="en-US" dirty="0">
              <a:solidFill>
                <a:schemeClr val="tx2"/>
              </a:solidFill>
              <a:latin typeface="Bookman Old Style" panose="02050604050505020204" pitchFamily="18" charset="0"/>
            </a:endParaRPr>
          </a:p>
          <a:p>
            <a:pPr marL="285750" indent="-285750">
              <a:buFont typeface="Arial" panose="020B0604020202020204" pitchFamily="34" charset="0"/>
              <a:buChar char="•"/>
            </a:pPr>
            <a:r>
              <a:rPr lang="en-IN" altLang="en-US" dirty="0">
                <a:solidFill>
                  <a:schemeClr val="tx2"/>
                </a:solidFill>
                <a:latin typeface="Bookman Old Style" panose="02050604050505020204" pitchFamily="18" charset="0"/>
              </a:rPr>
              <a:t>Algorithms/Flow Charts</a:t>
            </a:r>
          </a:p>
          <a:p>
            <a:pPr marL="285750" indent="-285750">
              <a:buFont typeface="Arial" panose="020B0604020202020204" pitchFamily="34" charset="0"/>
              <a:buChar char="•"/>
            </a:pPr>
            <a:r>
              <a:rPr lang="en-IN" altLang="en-US" dirty="0">
                <a:solidFill>
                  <a:schemeClr val="tx2"/>
                </a:solidFill>
                <a:latin typeface="Bookman Old Style" panose="02050604050505020204" pitchFamily="18" charset="0"/>
              </a:rPr>
              <a:t>Observations</a:t>
            </a:r>
          </a:p>
        </p:txBody>
      </p:sp>
    </p:spTree>
    <p:extLst>
      <p:ext uri="{BB962C8B-B14F-4D97-AF65-F5344CB8AC3E}">
        <p14:creationId xmlns:p14="http://schemas.microsoft.com/office/powerpoint/2010/main" val="2059395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742" y="993120"/>
            <a:ext cx="10515600" cy="1325563"/>
          </a:xfrm>
        </p:spPr>
        <p:txBody>
          <a:bodyPr>
            <a:normAutofit/>
          </a:bodyPr>
          <a:lstStyle/>
          <a:p>
            <a:r>
              <a:rPr sz="2400" b="1" dirty="0">
                <a:latin typeface="Times New Roman" panose="02020603050405020304" pitchFamily="18" charset="0"/>
                <a:cs typeface="Times New Roman" panose="02020603050405020304" pitchFamily="18" charset="0"/>
              </a:rPr>
              <a:t>Problem Statement</a:t>
            </a:r>
            <a:r>
              <a:rPr lang="en-IN" sz="2400" b="1" dirty="0">
                <a:latin typeface="Times New Roman" panose="02020603050405020304" pitchFamily="18" charset="0"/>
                <a:cs typeface="Times New Roman" panose="02020603050405020304" pitchFamily="18" charset="0"/>
              </a:rPr>
              <a:t> :</a:t>
            </a:r>
            <a:endParaRPr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92742" y="2175247"/>
            <a:ext cx="11806516" cy="4879976"/>
          </a:xfrm>
        </p:spPr>
        <p:txBody>
          <a:bodyPr>
            <a:normAutofit/>
          </a:bodyPr>
          <a:lstStyle/>
          <a:p>
            <a:pPr marR="227965" algn="just">
              <a:lnSpc>
                <a:spcPct val="96000"/>
              </a:lnSpc>
              <a:spcAft>
                <a:spcPts val="95"/>
              </a:spcAft>
            </a:pPr>
            <a:r>
              <a:rPr lang="en-IN" sz="1800" kern="100" dirty="0">
                <a:solidFill>
                  <a:srgbClr val="231F20"/>
                </a:solidFill>
                <a:effectLst/>
                <a:latin typeface="Times New Roman" panose="02020603050405020304" pitchFamily="18" charset="0"/>
                <a:ea typeface="Times New Roman" panose="02020603050405020304" pitchFamily="18" charset="0"/>
              </a:rPr>
              <a:t>The Autism Spectrum Disorder (ASD) is a neurodevelopmental condition that affects communication, social interactions, and behaviour. Early diagnosis is critical for effective intervention, but traditional screening methods rely on clinical observations and standardized behavioural tests, which can be subjective, time consuming, and require specialized expertise.</a:t>
            </a:r>
          </a:p>
          <a:p>
            <a:pPr marR="227965" algn="just">
              <a:lnSpc>
                <a:spcPct val="96000"/>
              </a:lnSpc>
              <a:spcAft>
                <a:spcPts val="95"/>
              </a:spcAft>
            </a:pPr>
            <a:r>
              <a:rPr lang="en-IN" sz="1800" kern="100" dirty="0">
                <a:solidFill>
                  <a:srgbClr val="231F20"/>
                </a:solidFill>
                <a:effectLst/>
                <a:latin typeface="Times New Roman" panose="02020603050405020304" pitchFamily="18" charset="0"/>
                <a:ea typeface="Times New Roman" panose="02020603050405020304" pitchFamily="18" charset="0"/>
              </a:rPr>
              <a:t> Many individuals, especially in remote or underserved areas, may face challenges in accessing timely assessments, leading to delayed interventions.</a:t>
            </a:r>
            <a:r>
              <a:rPr lang="en-IN" sz="1800" kern="100" dirty="0">
                <a:solidFill>
                  <a:srgbClr val="000000"/>
                </a:solidFill>
                <a:effectLst/>
                <a:latin typeface="Times New Roman" panose="02020603050405020304" pitchFamily="18" charset="0"/>
                <a:ea typeface="Times New Roman" panose="02020603050405020304" pitchFamily="18" charset="0"/>
              </a:rPr>
              <a:t>  </a:t>
            </a:r>
            <a:endParaRPr lang="en-IN" sz="1800" kern="100" dirty="0">
              <a:solidFill>
                <a:srgbClr val="231F20"/>
              </a:solidFill>
              <a:latin typeface="Times New Roman" panose="02020603050405020304" pitchFamily="18" charset="0"/>
              <a:ea typeface="Times New Roman" panose="02020603050405020304" pitchFamily="18" charset="0"/>
            </a:endParaRPr>
          </a:p>
          <a:p>
            <a:pPr marR="227965" algn="just">
              <a:lnSpc>
                <a:spcPct val="96000"/>
              </a:lnSpc>
              <a:spcAft>
                <a:spcPts val="95"/>
              </a:spcAft>
            </a:pPr>
            <a:r>
              <a:rPr lang="en-IN" sz="1800" dirty="0">
                <a:solidFill>
                  <a:srgbClr val="231F20"/>
                </a:solidFill>
                <a:latin typeface="Times New Roman" panose="02020603050405020304" pitchFamily="18" charset="0"/>
                <a:ea typeface="Times New Roman" panose="02020603050405020304" pitchFamily="18" charset="0"/>
              </a:rPr>
              <a:t> A</a:t>
            </a:r>
            <a:r>
              <a:rPr lang="en-IN" sz="1800" dirty="0">
                <a:solidFill>
                  <a:srgbClr val="231F20"/>
                </a:solidFill>
                <a:effectLst/>
                <a:latin typeface="Times New Roman" panose="02020603050405020304" pitchFamily="18" charset="0"/>
                <a:ea typeface="Times New Roman" panose="02020603050405020304" pitchFamily="18" charset="0"/>
              </a:rPr>
              <a:t>dvancements in artificial intelligence (AI) and computer vision, there is an opportunity to develop an automated, real-time ASD detection system that can </a:t>
            </a:r>
            <a:r>
              <a:rPr lang="en-IN" sz="1800" dirty="0" err="1">
                <a:solidFill>
                  <a:srgbClr val="231F20"/>
                </a:solidFill>
                <a:effectLst/>
                <a:latin typeface="Times New Roman" panose="02020603050405020304" pitchFamily="18" charset="0"/>
                <a:ea typeface="Times New Roman" panose="02020603050405020304" pitchFamily="18" charset="0"/>
              </a:rPr>
              <a:t>analyze</a:t>
            </a:r>
            <a:r>
              <a:rPr lang="en-IN" sz="1800" dirty="0">
                <a:solidFill>
                  <a:srgbClr val="231F20"/>
                </a:solidFill>
                <a:effectLst/>
                <a:latin typeface="Times New Roman" panose="02020603050405020304" pitchFamily="18" charset="0"/>
                <a:ea typeface="Times New Roman" panose="02020603050405020304" pitchFamily="18" charset="0"/>
              </a:rPr>
              <a:t> facial expressions, </a:t>
            </a:r>
            <a:r>
              <a:rPr lang="en-IN" sz="1800" dirty="0" err="1">
                <a:solidFill>
                  <a:srgbClr val="231F20"/>
                </a:solidFill>
                <a:effectLst/>
                <a:latin typeface="Times New Roman" panose="02020603050405020304" pitchFamily="18" charset="0"/>
                <a:ea typeface="Times New Roman" panose="02020603050405020304" pitchFamily="18" charset="0"/>
              </a:rPr>
              <a:t>eyegaze</a:t>
            </a:r>
            <a:r>
              <a:rPr lang="en-IN" sz="1800" dirty="0">
                <a:solidFill>
                  <a:srgbClr val="231F20"/>
                </a:solidFill>
                <a:effectLst/>
                <a:latin typeface="Times New Roman" panose="02020603050405020304" pitchFamily="18" charset="0"/>
                <a:ea typeface="Times New Roman" panose="02020603050405020304" pitchFamily="18" charset="0"/>
              </a:rPr>
              <a:t> patterns, and micro-</a:t>
            </a:r>
            <a:r>
              <a:rPr lang="en-IN" sz="1800" dirty="0" err="1">
                <a:solidFill>
                  <a:srgbClr val="231F20"/>
                </a:solidFill>
                <a:effectLst/>
                <a:latin typeface="Times New Roman" panose="02020603050405020304" pitchFamily="18" charset="0"/>
                <a:ea typeface="Times New Roman" panose="02020603050405020304" pitchFamily="18" charset="0"/>
              </a:rPr>
              <a:t>behaviors</a:t>
            </a:r>
            <a:r>
              <a:rPr lang="en-IN" sz="1800" dirty="0">
                <a:solidFill>
                  <a:srgbClr val="231F20"/>
                </a:solidFill>
                <a:effectLst/>
                <a:latin typeface="Times New Roman" panose="02020603050405020304" pitchFamily="18" charset="0"/>
                <a:ea typeface="Times New Roman" panose="02020603050405020304" pitchFamily="18" charset="0"/>
              </a:rPr>
              <a:t> using a laptop camera.</a:t>
            </a:r>
          </a:p>
          <a:p>
            <a:pPr marR="227965" algn="just">
              <a:lnSpc>
                <a:spcPct val="96000"/>
              </a:lnSpc>
              <a:spcAft>
                <a:spcPts val="95"/>
              </a:spcAft>
            </a:pPr>
            <a:r>
              <a:rPr lang="en-IN" sz="1800" dirty="0">
                <a:solidFill>
                  <a:srgbClr val="231F20"/>
                </a:solidFill>
                <a:effectLst/>
                <a:latin typeface="Times New Roman" panose="02020603050405020304" pitchFamily="18" charset="0"/>
                <a:ea typeface="Times New Roman" panose="02020603050405020304" pitchFamily="18" charset="0"/>
              </a:rPr>
              <a:t> </a:t>
            </a:r>
            <a:r>
              <a:rPr lang="en-IN" sz="1800" dirty="0">
                <a:solidFill>
                  <a:srgbClr val="231F20"/>
                </a:solidFill>
                <a:latin typeface="Times New Roman" panose="02020603050405020304" pitchFamily="18" charset="0"/>
                <a:ea typeface="Times New Roman" panose="02020603050405020304" pitchFamily="18" charset="0"/>
              </a:rPr>
              <a:t>E</a:t>
            </a:r>
            <a:r>
              <a:rPr lang="en-IN" sz="1800" dirty="0">
                <a:solidFill>
                  <a:srgbClr val="231F20"/>
                </a:solidFill>
                <a:effectLst/>
                <a:latin typeface="Times New Roman" panose="02020603050405020304" pitchFamily="18" charset="0"/>
                <a:ea typeface="Times New Roman" panose="02020603050405020304" pitchFamily="18" charset="0"/>
              </a:rPr>
              <a:t>xisting AI models face challenges related to dataset bias, model interpretability, and real-time processing efficiency. Additionally, ensuring ethical considerations such as data privacy, accuracy, and reliability remains a major concern in AI driven healthcare solutions.</a:t>
            </a:r>
            <a:r>
              <a:rPr lang="en-IN" sz="1800" dirty="0">
                <a:solidFill>
                  <a:srgbClr val="000000"/>
                </a:solidFill>
                <a:effectLst/>
                <a:latin typeface="Times New Roman" panose="02020603050405020304" pitchFamily="18" charset="0"/>
                <a:ea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3423" y="1219200"/>
            <a:ext cx="10515600" cy="902261"/>
          </a:xfrm>
        </p:spPr>
        <p:txBody>
          <a:bodyPr>
            <a:normAutofit/>
          </a:bodyPr>
          <a:lstStyle/>
          <a:p>
            <a:r>
              <a:rPr sz="2400" b="1" dirty="0">
                <a:latin typeface="Times New Roman" panose="02020603050405020304" pitchFamily="18" charset="0"/>
                <a:cs typeface="Times New Roman" panose="02020603050405020304" pitchFamily="18" charset="0"/>
              </a:rPr>
              <a:t>Introduction</a:t>
            </a:r>
            <a:r>
              <a:rPr lang="en-IN" sz="2400" b="1" dirty="0">
                <a:latin typeface="Times New Roman" panose="02020603050405020304" pitchFamily="18" charset="0"/>
                <a:cs typeface="Times New Roman" panose="02020603050405020304" pitchFamily="18" charset="0"/>
              </a:rPr>
              <a:t> :</a:t>
            </a:r>
            <a:endParaRPr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73423" y="2004920"/>
            <a:ext cx="11465858" cy="4736539"/>
          </a:xfrm>
        </p:spPr>
        <p:txBody>
          <a:bodyPr>
            <a:normAutofit/>
          </a:bodyPr>
          <a:lstStyle/>
          <a:p>
            <a:pPr marL="228600" marR="30480" indent="-6350" algn="l">
              <a:lnSpc>
                <a:spcPct val="107000"/>
              </a:lnSpc>
              <a:spcAft>
                <a:spcPts val="95"/>
              </a:spcAft>
              <a:buNone/>
            </a:pPr>
            <a:r>
              <a:rPr lang="en-IN" sz="1800" kern="100" dirty="0">
                <a:solidFill>
                  <a:srgbClr val="231F20"/>
                </a:solidFill>
                <a:effectLst/>
                <a:latin typeface="Times New Roman" panose="02020603050405020304" pitchFamily="18" charset="0"/>
                <a:ea typeface="Times New Roman" panose="02020603050405020304" pitchFamily="18" charset="0"/>
              </a:rPr>
              <a:t> </a:t>
            </a:r>
          </a:p>
          <a:p>
            <a:pPr marL="508000" marR="30480" indent="-285750" algn="l">
              <a:lnSpc>
                <a:spcPct val="107000"/>
              </a:lnSpc>
              <a:spcAft>
                <a:spcPts val="95"/>
              </a:spcAft>
            </a:pPr>
            <a:r>
              <a:rPr lang="en-IN" sz="1800" dirty="0">
                <a:solidFill>
                  <a:srgbClr val="231F20"/>
                </a:solidFill>
                <a:effectLst/>
                <a:latin typeface="Times New Roman" panose="02020603050405020304" pitchFamily="18" charset="0"/>
                <a:ea typeface="Times New Roman" panose="02020603050405020304" pitchFamily="18" charset="0"/>
              </a:rPr>
              <a:t>This research focuses on leveraging Python-based computer vision techniques to </a:t>
            </a:r>
            <a:r>
              <a:rPr lang="en-IN" sz="1800" dirty="0" err="1">
                <a:solidFill>
                  <a:srgbClr val="231F20"/>
                </a:solidFill>
                <a:effectLst/>
                <a:latin typeface="Times New Roman" panose="02020603050405020304" pitchFamily="18" charset="0"/>
                <a:ea typeface="Times New Roman" panose="02020603050405020304" pitchFamily="18" charset="0"/>
              </a:rPr>
              <a:t>analyze</a:t>
            </a:r>
            <a:r>
              <a:rPr lang="en-IN" sz="1800" dirty="0">
                <a:solidFill>
                  <a:srgbClr val="231F20"/>
                </a:solidFill>
                <a:effectLst/>
                <a:latin typeface="Times New Roman" panose="02020603050405020304" pitchFamily="18" charset="0"/>
                <a:ea typeface="Times New Roman" panose="02020603050405020304" pitchFamily="18" charset="0"/>
              </a:rPr>
              <a:t> facial expressions, eye movements, and other </a:t>
            </a:r>
            <a:r>
              <a:rPr lang="en-IN" sz="1800" dirty="0" err="1">
                <a:solidFill>
                  <a:srgbClr val="231F20"/>
                </a:solidFill>
                <a:effectLst/>
                <a:latin typeface="Times New Roman" panose="02020603050405020304" pitchFamily="18" charset="0"/>
                <a:ea typeface="Times New Roman" panose="02020603050405020304" pitchFamily="18" charset="0"/>
              </a:rPr>
              <a:t>behavioral</a:t>
            </a:r>
            <a:r>
              <a:rPr lang="en-IN" sz="1800" dirty="0">
                <a:solidFill>
                  <a:srgbClr val="231F20"/>
                </a:solidFill>
                <a:effectLst/>
                <a:latin typeface="Times New Roman" panose="02020603050405020304" pitchFamily="18" charset="0"/>
                <a:ea typeface="Times New Roman" panose="02020603050405020304" pitchFamily="18" charset="0"/>
              </a:rPr>
              <a:t> cues using a laptop camera. The system processes live video input to identify potential indicators of ASD, applying image processing and machine learning models to extract meaningful features.</a:t>
            </a:r>
          </a:p>
          <a:p>
            <a:pPr marL="508000" marR="30480" indent="-285750" algn="l">
              <a:lnSpc>
                <a:spcPct val="107000"/>
              </a:lnSpc>
              <a:spcAft>
                <a:spcPts val="95"/>
              </a:spcAft>
            </a:pPr>
            <a:r>
              <a:rPr lang="en-IN" sz="1800" dirty="0">
                <a:solidFill>
                  <a:srgbClr val="231F20"/>
                </a:solidFill>
                <a:latin typeface="Times New Roman" panose="02020603050405020304" pitchFamily="18" charset="0"/>
                <a:ea typeface="Times New Roman" panose="02020603050405020304" pitchFamily="18" charset="0"/>
              </a:rPr>
              <a:t>D</a:t>
            </a:r>
            <a:r>
              <a:rPr lang="en-IN" sz="1800" dirty="0">
                <a:solidFill>
                  <a:srgbClr val="231F20"/>
                </a:solidFill>
                <a:effectLst/>
                <a:latin typeface="Times New Roman" panose="02020603050405020304" pitchFamily="18" charset="0"/>
                <a:ea typeface="Times New Roman" panose="02020603050405020304" pitchFamily="18" charset="0"/>
              </a:rPr>
              <a:t>eveloping a non-invasive, automated </a:t>
            </a:r>
            <a:r>
              <a:rPr lang="en-IN" sz="1800" kern="100" dirty="0">
                <a:solidFill>
                  <a:srgbClr val="231F20"/>
                </a:solidFill>
                <a:effectLst/>
                <a:latin typeface="Times New Roman" panose="02020603050405020304" pitchFamily="18" charset="0"/>
                <a:ea typeface="Times New Roman" panose="02020603050405020304" pitchFamily="18" charset="0"/>
              </a:rPr>
              <a:t>approach, this study aims to contribute to the early screening of ASD in an efficient and accessible manner. </a:t>
            </a:r>
          </a:p>
          <a:p>
            <a:pPr marL="508000" marR="30480" indent="-285750" algn="l">
              <a:lnSpc>
                <a:spcPct val="107000"/>
              </a:lnSpc>
              <a:spcAft>
                <a:spcPts val="95"/>
              </a:spcAft>
            </a:pPr>
            <a:r>
              <a:rPr lang="en-IN" sz="1800" dirty="0">
                <a:solidFill>
                  <a:srgbClr val="231F20"/>
                </a:solidFill>
                <a:effectLst/>
                <a:latin typeface="Times New Roman" panose="02020603050405020304" pitchFamily="18" charset="0"/>
                <a:ea typeface="Times New Roman" panose="02020603050405020304" pitchFamily="18" charset="0"/>
              </a:rPr>
              <a:t>The proposed approach focuses on non-invasive and </a:t>
            </a:r>
            <a:r>
              <a:rPr lang="en-IN" sz="1800" dirty="0" err="1">
                <a:solidFill>
                  <a:srgbClr val="231F20"/>
                </a:solidFill>
                <a:effectLst/>
                <a:latin typeface="Times New Roman" panose="02020603050405020304" pitchFamily="18" charset="0"/>
                <a:ea typeface="Times New Roman" panose="02020603050405020304" pitchFamily="18" charset="0"/>
              </a:rPr>
              <a:t>costeffective</a:t>
            </a:r>
            <a:r>
              <a:rPr lang="en-IN" sz="1800" dirty="0">
                <a:solidFill>
                  <a:srgbClr val="231F20"/>
                </a:solidFill>
                <a:effectLst/>
                <a:latin typeface="Times New Roman" panose="02020603050405020304" pitchFamily="18" charset="0"/>
                <a:ea typeface="Times New Roman" panose="02020603050405020304" pitchFamily="18" charset="0"/>
              </a:rPr>
              <a:t> detection methods, making it accessible for preliminary screenings in home and clinical settings. This study explores the integration of convolutional neural networks (CNNs) and other AI-driven models to </a:t>
            </a:r>
            <a:r>
              <a:rPr lang="en-IN" sz="1800" dirty="0" err="1">
                <a:solidFill>
                  <a:srgbClr val="231F20"/>
                </a:solidFill>
                <a:effectLst/>
                <a:latin typeface="Times New Roman" panose="02020603050405020304" pitchFamily="18" charset="0"/>
                <a:ea typeface="Times New Roman" panose="02020603050405020304" pitchFamily="18" charset="0"/>
              </a:rPr>
              <a:t>analyze</a:t>
            </a:r>
            <a:r>
              <a:rPr lang="en-IN" sz="1800" dirty="0">
                <a:solidFill>
                  <a:srgbClr val="231F20"/>
                </a:solidFill>
                <a:effectLst/>
                <a:latin typeface="Times New Roman" panose="02020603050405020304" pitchFamily="18" charset="0"/>
                <a:ea typeface="Times New Roman" panose="02020603050405020304" pitchFamily="18" charset="0"/>
              </a:rPr>
              <a:t> </a:t>
            </a:r>
            <a:r>
              <a:rPr lang="en-IN" sz="1800" dirty="0" err="1">
                <a:solidFill>
                  <a:srgbClr val="231F20"/>
                </a:solidFill>
                <a:effectLst/>
                <a:latin typeface="Times New Roman" panose="02020603050405020304" pitchFamily="18" charset="0"/>
                <a:ea typeface="Times New Roman" panose="02020603050405020304" pitchFamily="18" charset="0"/>
              </a:rPr>
              <a:t>behavioral</a:t>
            </a:r>
            <a:r>
              <a:rPr lang="en-IN" sz="1800" dirty="0">
                <a:solidFill>
                  <a:srgbClr val="231F20"/>
                </a:solidFill>
                <a:effectLst/>
                <a:latin typeface="Times New Roman" panose="02020603050405020304" pitchFamily="18" charset="0"/>
                <a:ea typeface="Times New Roman" panose="02020603050405020304" pitchFamily="18" charset="0"/>
              </a:rPr>
              <a:t> features effectively. Additionally, we discuss the challenges associated with data collection, model training, and the ethical considerations of </a:t>
            </a:r>
            <a:r>
              <a:rPr lang="en-IN" sz="1800" dirty="0" err="1">
                <a:solidFill>
                  <a:srgbClr val="231F20"/>
                </a:solidFill>
                <a:effectLst/>
                <a:latin typeface="Times New Roman" panose="02020603050405020304" pitchFamily="18" charset="0"/>
                <a:ea typeface="Times New Roman" panose="02020603050405020304" pitchFamily="18" charset="0"/>
              </a:rPr>
              <a:t>AIbased</a:t>
            </a:r>
            <a:r>
              <a:rPr lang="en-IN" sz="1800" dirty="0">
                <a:solidFill>
                  <a:srgbClr val="231F20"/>
                </a:solidFill>
                <a:effectLst/>
                <a:latin typeface="Times New Roman" panose="02020603050405020304" pitchFamily="18" charset="0"/>
                <a:ea typeface="Times New Roman" panose="02020603050405020304" pitchFamily="18" charset="0"/>
              </a:rPr>
              <a:t> ASD detection</a:t>
            </a:r>
            <a:endParaRPr lang="en-IN" sz="1800" kern="100" dirty="0">
              <a:solidFill>
                <a:srgbClr val="231F20"/>
              </a:solidFill>
              <a:effectLst/>
              <a:latin typeface="Times New Roman" panose="02020603050405020304" pitchFamily="18" charset="0"/>
              <a:ea typeface="Times New Roman" panose="02020603050405020304" pitchFamily="18" charset="0"/>
            </a:endParaRPr>
          </a:p>
          <a:p>
            <a:pPr>
              <a:buNone/>
            </a:pP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523" y="1090238"/>
            <a:ext cx="10515600" cy="1040187"/>
          </a:xfrm>
        </p:spPr>
        <p:txBody>
          <a:bodyPr>
            <a:normAutofit/>
          </a:bodyPr>
          <a:lstStyle/>
          <a:p>
            <a:r>
              <a:rPr sz="2400" b="1" dirty="0">
                <a:latin typeface="Times New Roman" panose="02020603050405020304" pitchFamily="18" charset="0"/>
                <a:cs typeface="Times New Roman" panose="02020603050405020304" pitchFamily="18" charset="0"/>
              </a:rPr>
              <a:t>Literature Survey</a:t>
            </a:r>
            <a:r>
              <a:rPr lang="en-IN" sz="2400" b="1" dirty="0">
                <a:latin typeface="Times New Roman" panose="02020603050405020304" pitchFamily="18" charset="0"/>
                <a:cs typeface="Times New Roman" panose="02020603050405020304" pitchFamily="18" charset="0"/>
              </a:rPr>
              <a:t> :</a:t>
            </a:r>
            <a:endParaRPr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1523" y="1986989"/>
            <a:ext cx="11568954" cy="4351338"/>
          </a:xfrm>
        </p:spPr>
        <p:txBody>
          <a:bodyPr>
            <a:normAutofit/>
          </a:bodyPr>
          <a:lstStyle/>
          <a:p>
            <a:pPr algn="just"/>
            <a:r>
              <a:rPr lang="en-IN" sz="1800" dirty="0">
                <a:solidFill>
                  <a:srgbClr val="231F20"/>
                </a:solidFill>
                <a:effectLst/>
                <a:latin typeface="Times New Roman" panose="02020603050405020304" pitchFamily="18" charset="0"/>
                <a:ea typeface="Times New Roman" panose="02020603050405020304" pitchFamily="18" charset="0"/>
              </a:rPr>
              <a:t>Autism Spectrum Disorder (ASD) has been the subject of extensive research in recent years, particularly in the domain of artificial intelligence (AI) and computer vision. Traditional ASD diagnostic methods rely on </a:t>
            </a:r>
            <a:r>
              <a:rPr lang="en-IN" sz="1800" dirty="0" err="1">
                <a:solidFill>
                  <a:srgbClr val="231F20"/>
                </a:solidFill>
                <a:effectLst/>
                <a:latin typeface="Times New Roman" panose="02020603050405020304" pitchFamily="18" charset="0"/>
                <a:ea typeface="Times New Roman" panose="02020603050405020304" pitchFamily="18" charset="0"/>
              </a:rPr>
              <a:t>behavioral</a:t>
            </a:r>
            <a:r>
              <a:rPr lang="en-IN" sz="1800" dirty="0">
                <a:solidFill>
                  <a:srgbClr val="231F20"/>
                </a:solidFill>
                <a:effectLst/>
                <a:latin typeface="Times New Roman" panose="02020603050405020304" pitchFamily="18" charset="0"/>
                <a:ea typeface="Times New Roman" panose="02020603050405020304" pitchFamily="18" charset="0"/>
              </a:rPr>
              <a:t> assessments conducted by clinicians</a:t>
            </a:r>
          </a:p>
          <a:p>
            <a:pPr algn="just"/>
            <a:r>
              <a:rPr lang="en-IN" sz="1800" dirty="0">
                <a:solidFill>
                  <a:srgbClr val="231F20"/>
                </a:solidFill>
                <a:effectLst/>
                <a:latin typeface="Times New Roman" panose="02020603050405020304" pitchFamily="18" charset="0"/>
                <a:ea typeface="Times New Roman" panose="02020603050405020304" pitchFamily="18" charset="0"/>
              </a:rPr>
              <a:t>Several studies have applied machine learning techniques to identify ASD-related traits. Abbas et al. (2021) developed a machine learning-based model that </a:t>
            </a:r>
            <a:r>
              <a:rPr lang="en-IN" sz="1800" dirty="0" err="1">
                <a:solidFill>
                  <a:srgbClr val="231F20"/>
                </a:solidFill>
                <a:effectLst/>
                <a:latin typeface="Times New Roman" panose="02020603050405020304" pitchFamily="18" charset="0"/>
                <a:ea typeface="Times New Roman" panose="02020603050405020304" pitchFamily="18" charset="0"/>
              </a:rPr>
              <a:t>analyzes</a:t>
            </a:r>
            <a:r>
              <a:rPr lang="en-IN" sz="1800" dirty="0">
                <a:solidFill>
                  <a:srgbClr val="231F20"/>
                </a:solidFill>
                <a:effectLst/>
                <a:latin typeface="Times New Roman" panose="02020603050405020304" pitchFamily="18" charset="0"/>
                <a:ea typeface="Times New Roman" panose="02020603050405020304" pitchFamily="18" charset="0"/>
              </a:rPr>
              <a:t> facial expressions and micro-movements to predict ASD risk</a:t>
            </a:r>
          </a:p>
          <a:p>
            <a:pPr algn="just"/>
            <a:r>
              <a:rPr lang="en-IN" sz="1800" dirty="0">
                <a:solidFill>
                  <a:srgbClr val="231F20"/>
                </a:solidFill>
                <a:effectLst/>
                <a:latin typeface="Times New Roman" panose="02020603050405020304" pitchFamily="18" charset="0"/>
                <a:ea typeface="Times New Roman" panose="02020603050405020304" pitchFamily="18" charset="0"/>
              </a:rPr>
              <a:t>Recent advancements in computer vision have enabled automated ASD screening by </a:t>
            </a:r>
            <a:r>
              <a:rPr lang="en-IN" sz="1800" dirty="0" err="1">
                <a:solidFill>
                  <a:srgbClr val="231F20"/>
                </a:solidFill>
                <a:effectLst/>
                <a:latin typeface="Times New Roman" panose="02020603050405020304" pitchFamily="18" charset="0"/>
                <a:ea typeface="Times New Roman" panose="02020603050405020304" pitchFamily="18" charset="0"/>
              </a:rPr>
              <a:t>analyzing</a:t>
            </a:r>
            <a:r>
              <a:rPr lang="en-IN" sz="1800" dirty="0">
                <a:solidFill>
                  <a:srgbClr val="231F20"/>
                </a:solidFill>
                <a:effectLst/>
                <a:latin typeface="Times New Roman" panose="02020603050405020304" pitchFamily="18" charset="0"/>
                <a:ea typeface="Times New Roman" panose="02020603050405020304" pitchFamily="18" charset="0"/>
              </a:rPr>
              <a:t> facial expressions, eye gaze, and head movements. Tariq et al. (2018) introduced a deep </a:t>
            </a:r>
            <a:r>
              <a:rPr lang="en-IN" sz="1800" dirty="0" err="1">
                <a:solidFill>
                  <a:srgbClr val="231F20"/>
                </a:solidFill>
                <a:effectLst/>
                <a:latin typeface="Times New Roman" panose="02020603050405020304" pitchFamily="18" charset="0"/>
                <a:ea typeface="Times New Roman" panose="02020603050405020304" pitchFamily="18" charset="0"/>
              </a:rPr>
              <a:t>learningbased</a:t>
            </a:r>
            <a:r>
              <a:rPr lang="en-IN" sz="1800" dirty="0">
                <a:solidFill>
                  <a:srgbClr val="231F20"/>
                </a:solidFill>
                <a:effectLst/>
                <a:latin typeface="Times New Roman" panose="02020603050405020304" pitchFamily="18" charset="0"/>
                <a:ea typeface="Times New Roman" panose="02020603050405020304" pitchFamily="18" charset="0"/>
              </a:rPr>
              <a:t> system that processes video recordings of children’s facial expressions to detect ASD-related anomalies</a:t>
            </a:r>
          </a:p>
          <a:p>
            <a:pPr algn="just"/>
            <a:r>
              <a:rPr lang="en-IN" sz="1800" dirty="0">
                <a:solidFill>
                  <a:srgbClr val="231F20"/>
                </a:solidFill>
                <a:effectLst/>
                <a:latin typeface="Times New Roman" panose="02020603050405020304" pitchFamily="18" charset="0"/>
                <a:ea typeface="Times New Roman" panose="02020603050405020304" pitchFamily="18" charset="0"/>
              </a:rPr>
              <a:t>Deep learning models, particularly CNNs and recurrent neural networks (RNNs), have been widely adopted in ASD-related research. Bal et al. (2019) trained a CNN-based model on a large dataset of facial expressions and achieved an accuracy of over 85% in distinguishing ASD individuals from neurotypical subjects. </a:t>
            </a:r>
            <a:endParaRPr lang="en-US" sz="2000" dirty="0">
              <a:latin typeface="Times New Roman" panose="02020603050405020304" pitchFamily="18" charset="0"/>
              <a:cs typeface="Times New Roman" panose="02020603050405020304" pitchFamily="18" charset="0"/>
            </a:endParaRPr>
          </a:p>
          <a:p>
            <a:pPr algn="just"/>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2047" y="1227885"/>
            <a:ext cx="10515600" cy="645739"/>
          </a:xfrm>
        </p:spPr>
        <p:txBody>
          <a:bodyPr>
            <a:noAutofit/>
          </a:bodyPr>
          <a:lstStyle/>
          <a:p>
            <a:r>
              <a:rPr sz="2400" b="1" dirty="0">
                <a:latin typeface="Times New Roman" panose="02020603050405020304" pitchFamily="18" charset="0"/>
                <a:cs typeface="Times New Roman" panose="02020603050405020304" pitchFamily="18" charset="0"/>
              </a:rPr>
              <a:t>Research Ga</a:t>
            </a:r>
            <a:r>
              <a:rPr lang="en-IN" sz="2400" b="1" dirty="0">
                <a:latin typeface="Times New Roman" panose="02020603050405020304" pitchFamily="18" charset="0"/>
                <a:cs typeface="Times New Roman" panose="02020603050405020304" pitchFamily="18" charset="0"/>
              </a:rPr>
              <a:t>p :</a:t>
            </a:r>
            <a:endParaRPr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4458" y="2151529"/>
            <a:ext cx="11663083" cy="4706471"/>
          </a:xfrm>
        </p:spPr>
        <p:txBody>
          <a:bodyPr>
            <a:normAutofit/>
          </a:bodyPr>
          <a:lstStyle/>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Limited Dataset Diversity: </a:t>
            </a:r>
            <a:r>
              <a:rPr lang="en-US" sz="2000" dirty="0">
                <a:latin typeface="Times New Roman" panose="02020603050405020304" pitchFamily="18" charset="0"/>
                <a:cs typeface="Times New Roman" panose="02020603050405020304" pitchFamily="18" charset="0"/>
              </a:rPr>
              <a:t>Existing models rely on datasets that may lack diversity in terms of age, ethnicity, and severity levels of ASD, limiting their generalizability.</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Accuracy and Reliability: </a:t>
            </a:r>
            <a:r>
              <a:rPr lang="en-US" sz="2000" dirty="0">
                <a:latin typeface="Times New Roman" panose="02020603050405020304" pitchFamily="18" charset="0"/>
                <a:cs typeface="Times New Roman" panose="02020603050405020304" pitchFamily="18" charset="0"/>
              </a:rPr>
              <a:t>While machine learning models show promise, their accuracy in real-world applications is still not optimal, requiring further refinement and validation.</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Integration with Real-Time Systems: </a:t>
            </a:r>
            <a:r>
              <a:rPr lang="en-US" sz="2000" dirty="0">
                <a:latin typeface="Times New Roman" panose="02020603050405020304" pitchFamily="18" charset="0"/>
                <a:cs typeface="Times New Roman" panose="02020603050405020304" pitchFamily="18" charset="0"/>
              </a:rPr>
              <a:t>Most studies focus on offline analysis, and there is a lack of real-time, user-friendly systems for practical clinical or home-based diagnosis.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Challenges in Facial Expression Recognition: </a:t>
            </a:r>
            <a:r>
              <a:rPr lang="en-US" sz="2000" dirty="0">
                <a:latin typeface="Times New Roman" panose="02020603050405020304" pitchFamily="18" charset="0"/>
                <a:cs typeface="Times New Roman" panose="02020603050405020304" pitchFamily="18" charset="0"/>
              </a:rPr>
              <a:t>Detecting subtle differences in facial expressions remains complex, as emotional responses vary significantly among individuals.</a:t>
            </a:r>
          </a:p>
          <a:p>
            <a:pPr marL="457200" indent="-457200" algn="just">
              <a:buFont typeface="+mj-lt"/>
              <a:buAutoNum type="arabicPeriod"/>
            </a:pPr>
            <a:r>
              <a:rPr lang="en-US" sz="2000" b="1" dirty="0">
                <a:latin typeface="Times New Roman" panose="02020603050405020304" pitchFamily="18" charset="0"/>
                <a:cs typeface="Times New Roman" panose="02020603050405020304" pitchFamily="18" charset="0"/>
              </a:rPr>
              <a:t>Limited Behavioral Context Consideration: </a:t>
            </a:r>
            <a:r>
              <a:rPr lang="en-US" sz="2000" dirty="0">
                <a:latin typeface="Times New Roman" panose="02020603050405020304" pitchFamily="18" charset="0"/>
                <a:cs typeface="Times New Roman" panose="02020603050405020304" pitchFamily="18" charset="0"/>
              </a:rPr>
              <a:t>Current models primarily analyze isolated eye movements or facial expressions, without incorporating broader behavioral and environmental factors that impact ASD diagnosis.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918" y="1344707"/>
            <a:ext cx="10515600" cy="403411"/>
          </a:xfrm>
        </p:spPr>
        <p:txBody>
          <a:bodyPr>
            <a:noAutofit/>
          </a:bodyPr>
          <a:lstStyle/>
          <a:p>
            <a:r>
              <a:rPr sz="2400" b="1" dirty="0">
                <a:latin typeface="Times New Roman" panose="02020603050405020304" pitchFamily="18" charset="0"/>
                <a:cs typeface="Times New Roman" panose="02020603050405020304" pitchFamily="18" charset="0"/>
              </a:rPr>
              <a:t>Block Diagram </a:t>
            </a:r>
            <a:r>
              <a:rPr lang="en-IN" sz="2400" b="1" dirty="0">
                <a:latin typeface="Times New Roman" panose="02020603050405020304" pitchFamily="18" charset="0"/>
                <a:cs typeface="Times New Roman" panose="02020603050405020304" pitchFamily="18" charset="0"/>
              </a:rPr>
              <a:t>:</a:t>
            </a:r>
            <a:endParaRPr sz="2400" b="1" dirty="0">
              <a:latin typeface="Times New Roman" panose="02020603050405020304" pitchFamily="18" charset="0"/>
              <a:cs typeface="Times New Roman" panose="02020603050405020304" pitchFamily="18" charset="0"/>
            </a:endParaRPr>
          </a:p>
        </p:txBody>
      </p:sp>
      <p:pic>
        <p:nvPicPr>
          <p:cNvPr id="6" name="Content Placeholder 5">
            <a:extLst>
              <a:ext uri="{FF2B5EF4-FFF2-40B4-BE49-F238E27FC236}">
                <a16:creationId xmlns:a16="http://schemas.microsoft.com/office/drawing/2014/main" id="{9BCC634A-715D-8ECF-3A90-E9D1B936AF95}"/>
              </a:ext>
            </a:extLst>
          </p:cNvPr>
          <p:cNvPicPr>
            <a:picLocks noGrp="1" noChangeAspect="1"/>
          </p:cNvPicPr>
          <p:nvPr>
            <p:ph idx="1"/>
          </p:nvPr>
        </p:nvPicPr>
        <p:blipFill>
          <a:blip r:embed="rId2"/>
          <a:stretch>
            <a:fillRect/>
          </a:stretch>
        </p:blipFill>
        <p:spPr>
          <a:xfrm>
            <a:off x="663387" y="2716306"/>
            <a:ext cx="10901083" cy="231289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9282" y="1264025"/>
            <a:ext cx="10515600" cy="322730"/>
          </a:xfrm>
        </p:spPr>
        <p:txBody>
          <a:bodyPr>
            <a:noAutofit/>
          </a:bodyPr>
          <a:lstStyle/>
          <a:p>
            <a:r>
              <a:rPr lang="en-IN" sz="2400" b="1" dirty="0">
                <a:latin typeface="Times New Roman" panose="02020603050405020304" pitchFamily="18" charset="0"/>
                <a:cs typeface="Times New Roman" panose="02020603050405020304" pitchFamily="18" charset="0"/>
              </a:rPr>
              <a:t>Algorithms :</a:t>
            </a:r>
            <a:endParaRPr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09282" y="1888378"/>
            <a:ext cx="11811000" cy="4234516"/>
          </a:xfrm>
        </p:spPr>
        <p:txBody>
          <a:bodyPr>
            <a:noAutofit/>
          </a:bodyPr>
          <a:lstStyle/>
          <a:p>
            <a:pPr algn="just">
              <a:lnSpc>
                <a:spcPct val="100000"/>
              </a:lnSpc>
            </a:pPr>
            <a:r>
              <a:rPr lang="en-US" sz="2000" b="1" dirty="0">
                <a:latin typeface="Times New Roman" panose="02020603050405020304" pitchFamily="18" charset="0"/>
                <a:cs typeface="Times New Roman" panose="02020603050405020304" pitchFamily="18" charset="0"/>
              </a:rPr>
              <a:t>Feature Selection (FS) Techniques : </a:t>
            </a:r>
            <a:r>
              <a:rPr lang="en-US" sz="2000" dirty="0">
                <a:latin typeface="Times New Roman" panose="02020603050405020304" pitchFamily="18" charset="0"/>
                <a:cs typeface="Times New Roman" panose="02020603050405020304" pitchFamily="18" charset="0"/>
              </a:rPr>
              <a:t>Principal Component Analysis (PCA): To reduce dimensionality and select the most relevant features, Recursive Feature Elimination (RFE):A wrapper method for selecting key features by recursively removing the least significant ones.</a:t>
            </a:r>
          </a:p>
          <a:p>
            <a:pPr algn="just">
              <a:lnSpc>
                <a:spcPct val="100000"/>
              </a:lnSpc>
            </a:pPr>
            <a:r>
              <a:rPr lang="en-IN" sz="2000" b="1" dirty="0">
                <a:latin typeface="Times New Roman" panose="02020603050405020304" pitchFamily="18" charset="0"/>
                <a:cs typeface="Times New Roman" panose="02020603050405020304" pitchFamily="18" charset="0"/>
              </a:rPr>
              <a:t>Classification Using Machine Learning Methods : </a:t>
            </a:r>
            <a:r>
              <a:rPr lang="en-IN" sz="2000" dirty="0">
                <a:latin typeface="Times New Roman" panose="02020603050405020304" pitchFamily="18" charset="0"/>
                <a:cs typeface="Times New Roman" panose="02020603050405020304" pitchFamily="18" charset="0"/>
              </a:rPr>
              <a:t>Convolutional Neural Networks (CNNs): For image-based feature classification (e.g., facial expressions). Support Vector Machines (SVM): A robust method for binary classification (e.g., ASD vs. non-ASD). Random Forest or Decision Trees: For multi-class classification based on extracted features. </a:t>
            </a:r>
          </a:p>
          <a:p>
            <a:pPr algn="just">
              <a:lnSpc>
                <a:spcPct val="100000"/>
              </a:lnSpc>
            </a:pPr>
            <a:r>
              <a:rPr lang="en-IN" sz="2000" b="1" dirty="0" err="1">
                <a:latin typeface="Times New Roman" panose="02020603050405020304" pitchFamily="18" charset="0"/>
                <a:cs typeface="Times New Roman" panose="02020603050405020304" pitchFamily="18" charset="0"/>
              </a:rPr>
              <a:t>Behavior</a:t>
            </a:r>
            <a:r>
              <a:rPr lang="en-IN" sz="2000" b="1" dirty="0">
                <a:latin typeface="Times New Roman" panose="02020603050405020304" pitchFamily="18" charset="0"/>
                <a:cs typeface="Times New Roman" panose="02020603050405020304" pitchFamily="18" charset="0"/>
              </a:rPr>
              <a:t> and Anomaly Detection : </a:t>
            </a:r>
            <a:r>
              <a:rPr lang="en-IN" sz="2000" dirty="0">
                <a:latin typeface="Times New Roman" panose="02020603050405020304" pitchFamily="18" charset="0"/>
                <a:cs typeface="Times New Roman" panose="02020603050405020304" pitchFamily="18" charset="0"/>
              </a:rPr>
              <a:t>Isolation Forest or Autoencoders: For detecting outliers or unusual </a:t>
            </a:r>
            <a:r>
              <a:rPr lang="en-IN" sz="2000" dirty="0" err="1">
                <a:latin typeface="Times New Roman" panose="02020603050405020304" pitchFamily="18" charset="0"/>
                <a:cs typeface="Times New Roman" panose="02020603050405020304" pitchFamily="18" charset="0"/>
              </a:rPr>
              <a:t>behaviors</a:t>
            </a:r>
            <a:r>
              <a:rPr lang="en-IN" sz="2000" dirty="0">
                <a:latin typeface="Times New Roman" panose="02020603050405020304" pitchFamily="18" charset="0"/>
                <a:cs typeface="Times New Roman" panose="02020603050405020304" pitchFamily="18" charset="0"/>
              </a:rPr>
              <a:t> that may indicate ASD risk factors. Time-Series Models (LSTM): For detecting </a:t>
            </a:r>
            <a:r>
              <a:rPr lang="en-IN" sz="2000" dirty="0" err="1">
                <a:latin typeface="Times New Roman" panose="02020603050405020304" pitchFamily="18" charset="0"/>
                <a:cs typeface="Times New Roman" panose="02020603050405020304" pitchFamily="18" charset="0"/>
              </a:rPr>
              <a:t>behavioral</a:t>
            </a:r>
            <a:r>
              <a:rPr lang="en-IN" sz="2000" dirty="0">
                <a:latin typeface="Times New Roman" panose="02020603050405020304" pitchFamily="18" charset="0"/>
                <a:cs typeface="Times New Roman" panose="02020603050405020304" pitchFamily="18" charset="0"/>
              </a:rPr>
              <a:t> patterns over time, such as repetitive actions. </a:t>
            </a:r>
          </a:p>
          <a:p>
            <a:pPr algn="just">
              <a:lnSpc>
                <a:spcPct val="100000"/>
              </a:lnSpc>
            </a:pPr>
            <a:r>
              <a:rPr lang="en-IN" sz="2000" b="1" dirty="0">
                <a:latin typeface="Times New Roman" panose="02020603050405020304" pitchFamily="18" charset="0"/>
                <a:cs typeface="Times New Roman" panose="02020603050405020304" pitchFamily="18" charset="0"/>
              </a:rPr>
              <a:t>Performance Analysis : </a:t>
            </a:r>
            <a:r>
              <a:rPr lang="en-IN" sz="2000" dirty="0">
                <a:latin typeface="Times New Roman" panose="02020603050405020304" pitchFamily="18" charset="0"/>
                <a:cs typeface="Times New Roman" panose="02020603050405020304" pitchFamily="18" charset="0"/>
              </a:rPr>
              <a:t>Evaluation Metrics: Confusion Matrix, Precision, Recall, F1-Score, and ROC-AUC to measure model accuracy and performance.</a:t>
            </a:r>
            <a:endParaRPr lang="en-US" sz="2000" dirty="0">
              <a:latin typeface="Times New Roman" panose="02020603050405020304" pitchFamily="18" charset="0"/>
              <a:cs typeface="Times New Roman" panose="02020603050405020304" pitchFamily="18" charset="0"/>
            </a:endParaRPr>
          </a:p>
          <a:p>
            <a:pPr algn="just">
              <a:lnSpc>
                <a:spcPct val="100000"/>
              </a:lnSpc>
            </a:pPr>
            <a:endParaRPr lang="en-US" sz="2000" b="1" dirty="0">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a:p>
            <a:pPr algn="just">
              <a:lnSpc>
                <a:spcPct val="100000"/>
              </a:lnSpc>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947" y="1168773"/>
            <a:ext cx="10515600" cy="668992"/>
          </a:xfrm>
        </p:spPr>
        <p:txBody>
          <a:bodyPr>
            <a:normAutofit/>
          </a:bodyPr>
          <a:lstStyle/>
          <a:p>
            <a:r>
              <a:rPr sz="2400" b="1" dirty="0">
                <a:latin typeface="Times New Roman" panose="02020603050405020304" pitchFamily="18" charset="0"/>
                <a:cs typeface="Times New Roman" panose="02020603050405020304" pitchFamily="18" charset="0"/>
              </a:rPr>
              <a:t>Observations</a:t>
            </a:r>
            <a:r>
              <a:rPr lang="en-IN" sz="2400" b="1" dirty="0">
                <a:latin typeface="Times New Roman" panose="02020603050405020304" pitchFamily="18" charset="0"/>
                <a:cs typeface="Times New Roman" panose="02020603050405020304" pitchFamily="18" charset="0"/>
              </a:rPr>
              <a:t> :</a:t>
            </a:r>
            <a:endParaRPr sz="24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3947" y="1828800"/>
            <a:ext cx="11784106" cy="4554070"/>
          </a:xfrm>
        </p:spPr>
        <p:txBody>
          <a:bodyPr>
            <a:normAutofit/>
          </a:bodyPr>
          <a:lstStyle/>
          <a:p>
            <a:r>
              <a:rPr lang="en-US" sz="1800" dirty="0">
                <a:latin typeface="Times New Roman" panose="02020603050405020304" pitchFamily="18" charset="0"/>
                <a:cs typeface="Times New Roman" panose="02020603050405020304" pitchFamily="18" charset="0"/>
              </a:rPr>
              <a:t>Eye-tracking and facial expression analysis provide crucial insights into Autism Spectrum Disorder (ASD)-related behaviors, enabling differentiation between individuals with ASD and neurotypical individuals. These modalities capture subtle, non-verbal cues such as gaze patterns, </a:t>
            </a:r>
            <a:r>
              <a:rPr lang="en-US" sz="1800" dirty="0" err="1">
                <a:latin typeface="Times New Roman" panose="02020603050405020304" pitchFamily="18" charset="0"/>
                <a:cs typeface="Times New Roman" panose="02020603050405020304" pitchFamily="18" charset="0"/>
              </a:rPr>
              <a:t>microexpressions</a:t>
            </a:r>
            <a:r>
              <a:rPr lang="en-US" sz="1800" dirty="0">
                <a:latin typeface="Times New Roman" panose="02020603050405020304" pitchFamily="18" charset="0"/>
                <a:cs typeface="Times New Roman" panose="02020603050405020304" pitchFamily="18" charset="0"/>
              </a:rPr>
              <a:t>, and facial movement dynamics, which are often indicative of ASD-related characteristics.</a:t>
            </a:r>
          </a:p>
          <a:p>
            <a:r>
              <a:rPr lang="en-US" sz="1800" dirty="0">
                <a:latin typeface="Times New Roman" panose="02020603050405020304" pitchFamily="18" charset="0"/>
                <a:cs typeface="Times New Roman" panose="02020603050405020304" pitchFamily="18" charset="0"/>
              </a:rPr>
              <a:t>Machine learning models, particularly </a:t>
            </a:r>
            <a:r>
              <a:rPr lang="en-US" sz="1800" b="1" dirty="0">
                <a:latin typeface="Times New Roman" panose="02020603050405020304" pitchFamily="18" charset="0"/>
                <a:cs typeface="Times New Roman" panose="02020603050405020304" pitchFamily="18" charset="0"/>
              </a:rPr>
              <a:t>Convolutional Neural Networks (CNNs)</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deep learning-based approaches</a:t>
            </a:r>
            <a:r>
              <a:rPr lang="en-US" sz="1800" dirty="0">
                <a:latin typeface="Times New Roman" panose="02020603050405020304" pitchFamily="18" charset="0"/>
                <a:cs typeface="Times New Roman" panose="02020603050405020304" pitchFamily="18" charset="0"/>
              </a:rPr>
              <a:t>, have shown significant promise in automating ASD diagnosis. These models can process large datasets, detect patterns in behavioral and physiological data, and improve diagnostic accuracy beyond traditional clinical methods.</a:t>
            </a:r>
          </a:p>
          <a:p>
            <a:r>
              <a:rPr lang="en-US" sz="1800" dirty="0">
                <a:latin typeface="Times New Roman" panose="02020603050405020304" pitchFamily="18" charset="0"/>
                <a:cs typeface="Times New Roman" panose="02020603050405020304" pitchFamily="18" charset="0"/>
              </a:rPr>
              <a:t>Automated diagnostic tools offer an </a:t>
            </a:r>
            <a:r>
              <a:rPr lang="en-US" sz="1800" b="1" dirty="0">
                <a:latin typeface="Times New Roman" panose="02020603050405020304" pitchFamily="18" charset="0"/>
                <a:cs typeface="Times New Roman" panose="02020603050405020304" pitchFamily="18" charset="0"/>
              </a:rPr>
              <a:t>objective, scalable, and efficient solution</a:t>
            </a:r>
            <a:r>
              <a:rPr lang="en-US" sz="1800" dirty="0">
                <a:latin typeface="Times New Roman" panose="02020603050405020304" pitchFamily="18" charset="0"/>
                <a:cs typeface="Times New Roman" panose="02020603050405020304" pitchFamily="18" charset="0"/>
              </a:rPr>
              <a:t>, reducing reliance on subjective expert assessments. These tools can enhance early detection, leading to timely interventions and better long-term outcomes for individuals with ASD.</a:t>
            </a:r>
          </a:p>
          <a:p>
            <a:r>
              <a:rPr lang="en-US" sz="1800" dirty="0">
                <a:latin typeface="Times New Roman" panose="02020603050405020304" pitchFamily="18" charset="0"/>
                <a:cs typeface="Times New Roman" panose="02020603050405020304" pitchFamily="18" charset="0"/>
              </a:rPr>
              <a:t>A </a:t>
            </a:r>
            <a:r>
              <a:rPr lang="en-US" sz="1800" b="1" dirty="0">
                <a:latin typeface="Times New Roman" panose="02020603050405020304" pitchFamily="18" charset="0"/>
                <a:cs typeface="Times New Roman" panose="02020603050405020304" pitchFamily="18" charset="0"/>
              </a:rPr>
              <a:t>multimodal approach</a:t>
            </a:r>
            <a:r>
              <a:rPr lang="en-US" sz="1800" dirty="0">
                <a:latin typeface="Times New Roman" panose="02020603050405020304" pitchFamily="18" charset="0"/>
                <a:cs typeface="Times New Roman" panose="02020603050405020304" pitchFamily="18" charset="0"/>
              </a:rPr>
              <a:t>, combining </a:t>
            </a:r>
            <a:r>
              <a:rPr lang="en-US" sz="1800" b="1" dirty="0">
                <a:latin typeface="Times New Roman" panose="02020603050405020304" pitchFamily="18" charset="0"/>
                <a:cs typeface="Times New Roman" panose="02020603050405020304" pitchFamily="18" charset="0"/>
              </a:rPr>
              <a:t>eye-tracking, facial expression analysis, behavioral context, and additional biometric markers</a:t>
            </a:r>
            <a:r>
              <a:rPr lang="en-US" sz="1800" dirty="0">
                <a:latin typeface="Times New Roman" panose="02020603050405020304" pitchFamily="18" charset="0"/>
                <a:cs typeface="Times New Roman" panose="02020603050405020304" pitchFamily="18" charset="0"/>
              </a:rPr>
              <a:t>, could significantly enhance diagnostic accuracy. By leveraging multiple data sources, ASD detection can become more comprehensive, robust, and reliable, paving the way for more effective and personalized interventions.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208</TotalTime>
  <Words>1156</Words>
  <Application>Microsoft Office PowerPoint</Application>
  <PresentationFormat>Widescreen</PresentationFormat>
  <Paragraphs>63</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Bookman Old Style</vt:lpstr>
      <vt:lpstr>Calibri</vt:lpstr>
      <vt:lpstr>Calibri Light</vt:lpstr>
      <vt:lpstr>Times New Roman</vt:lpstr>
      <vt:lpstr>Office Theme</vt:lpstr>
      <vt:lpstr>PowerPoint Presentation</vt:lpstr>
      <vt:lpstr>PowerPoint Presentation</vt:lpstr>
      <vt:lpstr>Problem Statement :</vt:lpstr>
      <vt:lpstr>Introduction :</vt:lpstr>
      <vt:lpstr>Literature Survey :</vt:lpstr>
      <vt:lpstr>Research Gap :</vt:lpstr>
      <vt:lpstr>Block Diagram :</vt:lpstr>
      <vt:lpstr>Algorithms :</vt:lpstr>
      <vt:lpstr>Observations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Omkar Jagan</dc:creator>
  <cp:lastModifiedBy>yamini65662@outlook.com</cp:lastModifiedBy>
  <cp:revision>20</cp:revision>
  <dcterms:created xsi:type="dcterms:W3CDTF">2023-03-16T15:58:13Z</dcterms:created>
  <dcterms:modified xsi:type="dcterms:W3CDTF">2025-03-27T19:13:37Z</dcterms:modified>
</cp:coreProperties>
</file>