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1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5" d="100"/>
          <a:sy n="75" d="100"/>
        </p:scale>
        <p:origin x="52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1888-C4CE-4949-849E-FECEC81018E6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60DA-C52F-4FD0-A5A1-4B60A3BA2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47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1888-C4CE-4949-849E-FECEC81018E6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60DA-C52F-4FD0-A5A1-4B60A3BA2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39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1888-C4CE-4949-849E-FECEC81018E6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60DA-C52F-4FD0-A5A1-4B60A3BA2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11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1888-C4CE-4949-849E-FECEC81018E6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60DA-C52F-4FD0-A5A1-4B60A3BA2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00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1888-C4CE-4949-849E-FECEC81018E6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60DA-C52F-4FD0-A5A1-4B60A3BA2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77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1888-C4CE-4949-849E-FECEC81018E6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60DA-C52F-4FD0-A5A1-4B60A3BA2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85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1888-C4CE-4949-849E-FECEC81018E6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60DA-C52F-4FD0-A5A1-4B60A3BA2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1888-C4CE-4949-849E-FECEC81018E6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60DA-C52F-4FD0-A5A1-4B60A3BA2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2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1888-C4CE-4949-849E-FECEC81018E6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60DA-C52F-4FD0-A5A1-4B60A3BA2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76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1888-C4CE-4949-849E-FECEC81018E6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60DA-C52F-4FD0-A5A1-4B60A3BA2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1888-C4CE-4949-849E-FECEC81018E6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60DA-C52F-4FD0-A5A1-4B60A3BA2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79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A1888-C4CE-4949-849E-FECEC81018E6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C60DA-C52F-4FD0-A5A1-4B60A3BA2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54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Multithreading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4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Thread Class and the Runnable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500" dirty="0"/>
              <a:t>Java’s multithreading system is built upon the </a:t>
            </a:r>
            <a:r>
              <a:rPr lang="en-US" sz="2500" b="1" dirty="0"/>
              <a:t>Thread </a:t>
            </a:r>
            <a:r>
              <a:rPr lang="en-US" sz="2500" dirty="0"/>
              <a:t>class, its methods, and its </a:t>
            </a:r>
            <a:r>
              <a:rPr lang="en-US" sz="2500" dirty="0" smtClean="0"/>
              <a:t>companion interface</a:t>
            </a:r>
            <a:r>
              <a:rPr lang="en-US" sz="2500" dirty="0"/>
              <a:t>, </a:t>
            </a:r>
            <a:r>
              <a:rPr lang="en-US" sz="2500" b="1" dirty="0"/>
              <a:t>Runnable</a:t>
            </a:r>
            <a:r>
              <a:rPr lang="en-US" sz="2500" dirty="0"/>
              <a:t>. </a:t>
            </a:r>
            <a:r>
              <a:rPr lang="en-US" sz="2500" b="1" dirty="0"/>
              <a:t>Thread </a:t>
            </a:r>
            <a:r>
              <a:rPr lang="en-US" sz="2500" dirty="0"/>
              <a:t>encapsulates a thread of execution. </a:t>
            </a:r>
            <a:endParaRPr lang="en-US" sz="2500" dirty="0" smtClean="0"/>
          </a:p>
          <a:p>
            <a:pPr algn="just">
              <a:lnSpc>
                <a:spcPct val="100000"/>
              </a:lnSpc>
            </a:pPr>
            <a:r>
              <a:rPr lang="en-US" sz="2500" dirty="0" smtClean="0"/>
              <a:t>Since </a:t>
            </a:r>
            <a:r>
              <a:rPr lang="en-US" sz="2500" dirty="0"/>
              <a:t>you can’t directly </a:t>
            </a:r>
            <a:r>
              <a:rPr lang="en-US" sz="2500" dirty="0" smtClean="0"/>
              <a:t>refer to </a:t>
            </a:r>
            <a:r>
              <a:rPr lang="en-US" sz="2500" dirty="0"/>
              <a:t>the ethereal state of a running thread, you will deal with it through its proxy, the </a:t>
            </a:r>
            <a:r>
              <a:rPr lang="en-US" sz="2500" b="1" dirty="0" smtClean="0"/>
              <a:t>Thread </a:t>
            </a:r>
            <a:r>
              <a:rPr lang="en-US" sz="2500" dirty="0" smtClean="0"/>
              <a:t>instance </a:t>
            </a:r>
            <a:r>
              <a:rPr lang="en-US" sz="2500" dirty="0"/>
              <a:t>that spawned it. To create a new thread, your program will either extend </a:t>
            </a:r>
            <a:r>
              <a:rPr lang="en-US" sz="2500" b="1" dirty="0"/>
              <a:t>Thread </a:t>
            </a:r>
            <a:r>
              <a:rPr lang="en-US" sz="2500" dirty="0" smtClean="0"/>
              <a:t>or implement </a:t>
            </a:r>
            <a:r>
              <a:rPr lang="en-US" sz="2500" dirty="0"/>
              <a:t>the </a:t>
            </a:r>
            <a:r>
              <a:rPr lang="en-US" sz="2500" b="1" dirty="0"/>
              <a:t>Runnable </a:t>
            </a:r>
            <a:r>
              <a:rPr lang="en-US" sz="2500" dirty="0"/>
              <a:t>interface.</a:t>
            </a:r>
          </a:p>
        </p:txBody>
      </p:sp>
    </p:spTree>
    <p:extLst>
      <p:ext uri="{BB962C8B-B14F-4D97-AF65-F5344CB8AC3E}">
        <p14:creationId xmlns:p14="http://schemas.microsoft.com/office/powerpoint/2010/main" val="191838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20" y="450108"/>
            <a:ext cx="10515600" cy="4351338"/>
          </a:xfrm>
        </p:spPr>
        <p:txBody>
          <a:bodyPr>
            <a:normAutofit/>
          </a:bodyPr>
          <a:lstStyle/>
          <a:p>
            <a:r>
              <a:rPr lang="en-US" sz="2500" dirty="0"/>
              <a:t>The </a:t>
            </a:r>
            <a:r>
              <a:rPr lang="en-US" sz="2500" b="1" dirty="0"/>
              <a:t>Thread </a:t>
            </a:r>
            <a:r>
              <a:rPr lang="en-US" sz="2500" dirty="0"/>
              <a:t>class defines several methods that help manage threads. The ones that </a:t>
            </a:r>
            <a:r>
              <a:rPr lang="en-US" sz="2500" dirty="0" smtClean="0"/>
              <a:t>will be </a:t>
            </a:r>
            <a:r>
              <a:rPr lang="en-US" sz="2500" dirty="0"/>
              <a:t>used in this chapter are shown here</a:t>
            </a:r>
            <a:r>
              <a:rPr lang="en-US" sz="2500" dirty="0" smtClean="0"/>
              <a:t>:</a:t>
            </a:r>
          </a:p>
          <a:p>
            <a:endParaRPr lang="en-US" sz="25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603768"/>
              </p:ext>
            </p:extLst>
          </p:nvPr>
        </p:nvGraphicFramePr>
        <p:xfrm>
          <a:off x="1574800" y="1888066"/>
          <a:ext cx="8128000" cy="376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076256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925745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334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Obtain a thread’s 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117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getPriority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Obtain</a:t>
                      </a:r>
                      <a:r>
                        <a:rPr lang="en-US" baseline="0" dirty="0" smtClean="0"/>
                        <a:t> a thread’s priority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09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isAlive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Determine if a thread is still running.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8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join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Wait for a thread to terminate.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00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Entry point for the thread.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1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Sleep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Suspend a thread for a period of time.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196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 a thread by calling its run method.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601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073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Main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US" sz="2500" dirty="0"/>
              <a:t>When a Java program starts up, one thread begins running immediately. This is </a:t>
            </a:r>
            <a:r>
              <a:rPr lang="en-US" sz="2500" dirty="0" smtClean="0"/>
              <a:t>usually called </a:t>
            </a:r>
            <a:r>
              <a:rPr lang="en-US" sz="2500" dirty="0"/>
              <a:t>the </a:t>
            </a:r>
            <a:r>
              <a:rPr lang="en-US" sz="2500" i="1" dirty="0"/>
              <a:t>main thread </a:t>
            </a:r>
            <a:r>
              <a:rPr lang="en-US" sz="2500" dirty="0"/>
              <a:t>of your program, because it is the one that is executed when </a:t>
            </a:r>
            <a:r>
              <a:rPr lang="en-US" sz="2500" dirty="0" smtClean="0"/>
              <a:t>your program </a:t>
            </a:r>
            <a:r>
              <a:rPr lang="en-US" sz="2500" dirty="0"/>
              <a:t>begins</a:t>
            </a:r>
            <a:r>
              <a:rPr lang="en-US" sz="2500" dirty="0" smtClean="0"/>
              <a:t>.</a:t>
            </a:r>
          </a:p>
          <a:p>
            <a:pPr algn="just">
              <a:lnSpc>
                <a:spcPct val="120000"/>
              </a:lnSpc>
            </a:pPr>
            <a:r>
              <a:rPr lang="en-US" sz="2500" dirty="0" smtClean="0"/>
              <a:t> </a:t>
            </a:r>
            <a:r>
              <a:rPr lang="en-US" sz="2500" dirty="0"/>
              <a:t>The main thread is important for two reasons</a:t>
            </a:r>
            <a:r>
              <a:rPr lang="en-US" sz="2500" dirty="0" smtClean="0"/>
              <a:t>:</a:t>
            </a:r>
          </a:p>
          <a:p>
            <a:pPr lvl="1" algn="just">
              <a:lnSpc>
                <a:spcPct val="120000"/>
              </a:lnSpc>
            </a:pPr>
            <a:r>
              <a:rPr lang="en-US" sz="2300" dirty="0"/>
              <a:t>It is the thread from which other “child” threads will be spawned</a:t>
            </a:r>
            <a:r>
              <a:rPr lang="en-US" sz="2300" dirty="0" smtClean="0"/>
              <a:t>.</a:t>
            </a:r>
          </a:p>
          <a:p>
            <a:pPr lvl="1" algn="just">
              <a:lnSpc>
                <a:spcPct val="120000"/>
              </a:lnSpc>
            </a:pPr>
            <a:r>
              <a:rPr lang="en-US" sz="2300" dirty="0"/>
              <a:t>Often, it must be the last thread to finish execution because it performs </a:t>
            </a:r>
            <a:r>
              <a:rPr lang="en-US" sz="2300" dirty="0" smtClean="0"/>
              <a:t>various shutdown actions</a:t>
            </a:r>
            <a:r>
              <a:rPr lang="en-US" sz="2300" dirty="0"/>
              <a:t>.</a:t>
            </a:r>
            <a:endParaRPr lang="en-US" sz="2300" dirty="0" smtClean="0"/>
          </a:p>
        </p:txBody>
      </p:sp>
    </p:spTree>
    <p:extLst>
      <p:ext uri="{BB962C8B-B14F-4D97-AF65-F5344CB8AC3E}">
        <p14:creationId xmlns:p14="http://schemas.microsoft.com/office/powerpoint/2010/main" val="277712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dirty="0"/>
              <a:t>Although the main thread is created automatically when your program is started, it </a:t>
            </a:r>
            <a:r>
              <a:rPr lang="en-US" dirty="0" smtClean="0"/>
              <a:t>can be </a:t>
            </a:r>
            <a:r>
              <a:rPr lang="en-US" dirty="0"/>
              <a:t>controlled through a </a:t>
            </a:r>
            <a:r>
              <a:rPr lang="en-US" b="1" dirty="0"/>
              <a:t>Thread </a:t>
            </a:r>
            <a:r>
              <a:rPr lang="en-US" dirty="0"/>
              <a:t>object. </a:t>
            </a:r>
            <a:endParaRPr lang="en-US" dirty="0" smtClean="0"/>
          </a:p>
          <a:p>
            <a:pPr algn="just">
              <a:lnSpc>
                <a:spcPct val="100000"/>
              </a:lnSpc>
            </a:pPr>
            <a:r>
              <a:rPr lang="en-US" dirty="0" smtClean="0"/>
              <a:t>To </a:t>
            </a:r>
            <a:r>
              <a:rPr lang="en-US" dirty="0"/>
              <a:t>do so, you must obtain a reference to it by </a:t>
            </a:r>
            <a:r>
              <a:rPr lang="en-US" dirty="0" smtClean="0"/>
              <a:t>calling the </a:t>
            </a:r>
            <a:r>
              <a:rPr lang="en-US" dirty="0"/>
              <a:t>method </a:t>
            </a:r>
            <a:r>
              <a:rPr lang="en-US" b="1" dirty="0" err="1"/>
              <a:t>currentThread</a:t>
            </a:r>
            <a:r>
              <a:rPr lang="en-US" b="1" dirty="0"/>
              <a:t>( )</a:t>
            </a:r>
            <a:r>
              <a:rPr lang="en-US" dirty="0"/>
              <a:t>, which is a </a:t>
            </a:r>
            <a:r>
              <a:rPr lang="en-US" b="1" dirty="0"/>
              <a:t>public static </a:t>
            </a:r>
            <a:r>
              <a:rPr lang="en-US" dirty="0"/>
              <a:t>member of </a:t>
            </a:r>
            <a:r>
              <a:rPr lang="en-US" b="1" dirty="0"/>
              <a:t>Thread</a:t>
            </a:r>
            <a:r>
              <a:rPr lang="en-US" dirty="0"/>
              <a:t>. </a:t>
            </a:r>
            <a:endParaRPr lang="en-US" dirty="0" smtClean="0"/>
          </a:p>
          <a:p>
            <a:pPr algn="just">
              <a:lnSpc>
                <a:spcPct val="100000"/>
              </a:lnSpc>
            </a:pPr>
            <a:r>
              <a:rPr lang="en-US" dirty="0" smtClean="0"/>
              <a:t>Its </a:t>
            </a:r>
            <a:r>
              <a:rPr lang="en-US" dirty="0"/>
              <a:t>general form </a:t>
            </a:r>
            <a:r>
              <a:rPr lang="en-US" dirty="0" smtClean="0"/>
              <a:t>is shown </a:t>
            </a:r>
            <a:r>
              <a:rPr lang="en-US" dirty="0"/>
              <a:t>here</a:t>
            </a:r>
            <a:r>
              <a:rPr lang="en-US" dirty="0" smtClean="0"/>
              <a:t>:</a:t>
            </a:r>
            <a:endParaRPr lang="en-US" b="1" dirty="0" smtClean="0"/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n-US" b="1" dirty="0"/>
              <a:t>	</a:t>
            </a:r>
            <a:r>
              <a:rPr lang="en-US" b="1" dirty="0" smtClean="0"/>
              <a:t>	static </a:t>
            </a:r>
            <a:r>
              <a:rPr lang="en-US" b="1" dirty="0"/>
              <a:t>Thread </a:t>
            </a:r>
            <a:r>
              <a:rPr lang="en-US" b="1" dirty="0" err="1"/>
              <a:t>currentThread</a:t>
            </a:r>
            <a:r>
              <a:rPr lang="en-US" b="1" dirty="0"/>
              <a:t>( </a:t>
            </a:r>
            <a:r>
              <a:rPr lang="en-US" b="1" dirty="0" smtClean="0"/>
              <a:t>)</a:t>
            </a:r>
          </a:p>
          <a:p>
            <a:pPr algn="just">
              <a:lnSpc>
                <a:spcPct val="100000"/>
              </a:lnSpc>
            </a:pPr>
            <a:r>
              <a:rPr lang="en-US" sz="2500" dirty="0"/>
              <a:t>This method returns a reference to the thread in which it is called. Once you have a </a:t>
            </a:r>
            <a:r>
              <a:rPr lang="en-US" sz="2500" dirty="0" smtClean="0"/>
              <a:t>reference to </a:t>
            </a:r>
            <a:r>
              <a:rPr lang="en-US" sz="2500" dirty="0"/>
              <a:t>the main thread, you can control it just like any other thread.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337490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Controlling the main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CurrentThreadDemo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0" indent="0">
              <a:buNone/>
            </a:pPr>
            <a:r>
              <a:rPr lang="en-US" dirty="0" smtClean="0"/>
              <a:t>	Thread </a:t>
            </a:r>
            <a:r>
              <a:rPr lang="en-US" dirty="0"/>
              <a:t>t = </a:t>
            </a:r>
            <a:r>
              <a:rPr lang="en-US" dirty="0" err="1"/>
              <a:t>Thread.currentThread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		</a:t>
            </a:r>
            <a:r>
              <a:rPr lang="en-US" dirty="0" err="1" smtClean="0"/>
              <a:t>System.out.println</a:t>
            </a:r>
            <a:r>
              <a:rPr lang="en-US" dirty="0"/>
              <a:t>("Current thread: " + t);</a:t>
            </a:r>
          </a:p>
          <a:p>
            <a:pPr marL="0" indent="0">
              <a:buNone/>
            </a:pPr>
            <a:r>
              <a:rPr lang="en-US" dirty="0"/>
              <a:t>// change the name of the thread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t.setName</a:t>
            </a:r>
            <a:r>
              <a:rPr lang="en-US" dirty="0"/>
              <a:t>("My Thread");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/>
              <a:t>("After name change: " + t);</a:t>
            </a:r>
          </a:p>
          <a:p>
            <a:pPr marL="0" indent="0">
              <a:buNone/>
            </a:pPr>
            <a:r>
              <a:rPr lang="en-US" dirty="0" smtClean="0"/>
              <a:t>	try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pt-BR" dirty="0" smtClean="0"/>
              <a:t>		for(int </a:t>
            </a:r>
            <a:r>
              <a:rPr lang="pt-BR" dirty="0"/>
              <a:t>n = 5; n &gt; 0; n--) {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(n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Thread.sleep</a:t>
            </a:r>
            <a:r>
              <a:rPr lang="en-US" dirty="0" smtClean="0"/>
              <a:t>(1000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		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} </a:t>
            </a:r>
            <a:r>
              <a:rPr lang="en-US" dirty="0"/>
              <a:t>catch (</a:t>
            </a:r>
            <a:r>
              <a:rPr lang="en-US" dirty="0" err="1"/>
              <a:t>InterruptedException</a:t>
            </a:r>
            <a:r>
              <a:rPr lang="en-US" dirty="0"/>
              <a:t> e) {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/>
              <a:t>("Main thread interrupted");</a:t>
            </a:r>
          </a:p>
          <a:p>
            <a:pPr marL="0" indent="0">
              <a:buNone/>
            </a:pPr>
            <a:r>
              <a:rPr lang="en-US" dirty="0" smtClean="0"/>
              <a:t>}}}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1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754380"/>
            <a:ext cx="11010900" cy="5422583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500" dirty="0"/>
              <a:t>Let’s look more closely at the methods defined by </a:t>
            </a:r>
            <a:r>
              <a:rPr lang="en-US" sz="2500" b="1" dirty="0" smtClean="0"/>
              <a:t>Thread </a:t>
            </a:r>
            <a:r>
              <a:rPr lang="en-US" sz="2500" dirty="0" smtClean="0"/>
              <a:t>that are used in the program.</a:t>
            </a:r>
          </a:p>
          <a:p>
            <a:pPr algn="just">
              <a:lnSpc>
                <a:spcPct val="100000"/>
              </a:lnSpc>
            </a:pPr>
            <a:r>
              <a:rPr lang="en-US" sz="2500" dirty="0"/>
              <a:t>The </a:t>
            </a:r>
            <a:r>
              <a:rPr lang="en-US" sz="2500" b="1" dirty="0"/>
              <a:t>sleep( ) </a:t>
            </a:r>
            <a:r>
              <a:rPr lang="en-US" sz="2500" dirty="0"/>
              <a:t>method causes the thread from which it is called to suspend execution for </a:t>
            </a:r>
            <a:r>
              <a:rPr lang="en-US" sz="2500" dirty="0" smtClean="0"/>
              <a:t>the specified </a:t>
            </a:r>
            <a:r>
              <a:rPr lang="en-US" sz="2500" dirty="0"/>
              <a:t>period of </a:t>
            </a:r>
            <a:r>
              <a:rPr lang="en-US" sz="2500" dirty="0" smtClean="0"/>
              <a:t>milliseconds. Its general form is shown here:</a:t>
            </a:r>
          </a:p>
          <a:p>
            <a:pPr marL="1714500" lvl="3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b="1" dirty="0"/>
              <a:t>s</a:t>
            </a:r>
            <a:r>
              <a:rPr lang="en-US" b="1" dirty="0" smtClean="0"/>
              <a:t>tatic void sleep(long milliseconds) throws </a:t>
            </a:r>
            <a:r>
              <a:rPr lang="en-US" b="1" dirty="0" err="1" smtClean="0"/>
              <a:t>InterruptedException</a:t>
            </a:r>
            <a:endParaRPr lang="en-US" b="1" dirty="0" smtClean="0"/>
          </a:p>
          <a:p>
            <a:pPr marL="1714500" lvl="3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b="1" dirty="0"/>
              <a:t>s</a:t>
            </a:r>
            <a:r>
              <a:rPr lang="en-US" b="1" dirty="0" smtClean="0"/>
              <a:t>tatic void sleep(long milliseconds, </a:t>
            </a:r>
            <a:r>
              <a:rPr lang="en-US" b="1" dirty="0" err="1" smtClean="0"/>
              <a:t>int</a:t>
            </a:r>
            <a:r>
              <a:rPr lang="en-US" b="1" dirty="0" smtClean="0"/>
              <a:t> nanoseconds) throws </a:t>
            </a:r>
            <a:r>
              <a:rPr lang="en-US" b="1" dirty="0" err="1" smtClean="0"/>
              <a:t>InterruptedException</a:t>
            </a:r>
            <a:endParaRPr lang="en-US" b="1" dirty="0" smtClean="0"/>
          </a:p>
          <a:p>
            <a:pPr algn="just">
              <a:lnSpc>
                <a:spcPct val="100000"/>
              </a:lnSpc>
            </a:pPr>
            <a:r>
              <a:rPr lang="en-US" sz="2500" dirty="0"/>
              <a:t>As the preceding program shows, you can set the name of a thread by using </a:t>
            </a:r>
            <a:r>
              <a:rPr lang="en-US" sz="2500" b="1" dirty="0" err="1"/>
              <a:t>setName</a:t>
            </a:r>
            <a:r>
              <a:rPr lang="en-US" sz="2500" b="1" dirty="0"/>
              <a:t>( </a:t>
            </a:r>
            <a:r>
              <a:rPr lang="en-US" sz="2500" b="1" dirty="0" smtClean="0"/>
              <a:t>)</a:t>
            </a:r>
            <a:r>
              <a:rPr lang="en-US" sz="2500" dirty="0" smtClean="0"/>
              <a:t>. You </a:t>
            </a:r>
            <a:r>
              <a:rPr lang="en-US" sz="2500" dirty="0"/>
              <a:t>can obtain the name of a thread by calling </a:t>
            </a:r>
            <a:r>
              <a:rPr lang="en-US" sz="2500" b="1" dirty="0" err="1"/>
              <a:t>getName</a:t>
            </a:r>
            <a:r>
              <a:rPr lang="en-US" sz="2500" b="1" dirty="0"/>
              <a:t>( ) </a:t>
            </a:r>
            <a:r>
              <a:rPr lang="en-US" sz="2500" dirty="0"/>
              <a:t>(but note that this is not shown </a:t>
            </a:r>
            <a:r>
              <a:rPr lang="en-US" sz="2500" dirty="0" smtClean="0"/>
              <a:t>in the </a:t>
            </a:r>
            <a:r>
              <a:rPr lang="en-US" sz="2500" dirty="0"/>
              <a:t>program). These methods are members of the </a:t>
            </a:r>
            <a:r>
              <a:rPr lang="en-US" sz="2500" b="1" dirty="0"/>
              <a:t>Thread </a:t>
            </a:r>
            <a:r>
              <a:rPr lang="en-US" sz="2500" dirty="0"/>
              <a:t>class and are declared like this</a:t>
            </a:r>
            <a:r>
              <a:rPr lang="en-US" sz="2500" dirty="0" smtClean="0"/>
              <a:t>:</a:t>
            </a:r>
          </a:p>
          <a:p>
            <a:pPr lvl="3" algn="just">
              <a:lnSpc>
                <a:spcPct val="100000"/>
              </a:lnSpc>
            </a:pPr>
            <a:r>
              <a:rPr lang="en-US" b="1" dirty="0" smtClean="0"/>
              <a:t>final void </a:t>
            </a:r>
            <a:r>
              <a:rPr lang="en-US" b="1" dirty="0" err="1" smtClean="0"/>
              <a:t>setName</a:t>
            </a:r>
            <a:r>
              <a:rPr lang="en-US" b="1" dirty="0" smtClean="0"/>
              <a:t>(String </a:t>
            </a:r>
            <a:r>
              <a:rPr lang="en-US" b="1" dirty="0" err="1" smtClean="0"/>
              <a:t>threadName</a:t>
            </a:r>
            <a:r>
              <a:rPr lang="en-US" b="1" dirty="0" smtClean="0"/>
              <a:t>)</a:t>
            </a:r>
          </a:p>
          <a:p>
            <a:pPr lvl="3" algn="just">
              <a:lnSpc>
                <a:spcPct val="100000"/>
              </a:lnSpc>
            </a:pPr>
            <a:r>
              <a:rPr lang="en-US" b="1" dirty="0"/>
              <a:t>f</a:t>
            </a:r>
            <a:r>
              <a:rPr lang="en-US" b="1" dirty="0" smtClean="0"/>
              <a:t>inal String </a:t>
            </a:r>
            <a:r>
              <a:rPr lang="en-US" b="1" dirty="0" err="1" smtClean="0"/>
              <a:t>getName</a:t>
            </a:r>
            <a:r>
              <a:rPr lang="en-US" b="1" dirty="0" smtClean="0"/>
              <a:t>()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1933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a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 the most general sense, you create a thread by instantiating an object of type </a:t>
            </a:r>
            <a:r>
              <a:rPr lang="en-US" b="1" dirty="0"/>
              <a:t>Thread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Java defines two ways in which this can be accomplished:</a:t>
            </a:r>
          </a:p>
          <a:p>
            <a:pPr lvl="2" algn="just"/>
            <a:r>
              <a:rPr lang="en-US" dirty="0" smtClean="0"/>
              <a:t>You can implement the </a:t>
            </a:r>
            <a:r>
              <a:rPr lang="en-US" b="1" dirty="0" smtClean="0"/>
              <a:t>Runnable</a:t>
            </a:r>
            <a:r>
              <a:rPr lang="en-US" dirty="0" smtClean="0"/>
              <a:t> interface.</a:t>
            </a:r>
          </a:p>
          <a:p>
            <a:pPr lvl="2" algn="just"/>
            <a:r>
              <a:rPr lang="en-US" dirty="0" smtClean="0"/>
              <a:t>You can extend the Thread class, itself.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9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Runnable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485900"/>
            <a:ext cx="11155680" cy="493776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500" dirty="0"/>
              <a:t>The easiest way to create a thread is to create a class that implements the </a:t>
            </a:r>
            <a:r>
              <a:rPr lang="en-US" sz="2500" b="1" dirty="0"/>
              <a:t>Runnable </a:t>
            </a:r>
            <a:r>
              <a:rPr lang="en-US" sz="2500" dirty="0"/>
              <a:t>interface.</a:t>
            </a:r>
          </a:p>
          <a:p>
            <a:pPr algn="just">
              <a:lnSpc>
                <a:spcPct val="100000"/>
              </a:lnSpc>
            </a:pPr>
            <a:r>
              <a:rPr lang="en-US" sz="2500" b="1" dirty="0"/>
              <a:t>Runnable </a:t>
            </a:r>
            <a:r>
              <a:rPr lang="en-US" sz="2500" dirty="0"/>
              <a:t>abstracts a unit of executable code. You can construct a thread on any object </a:t>
            </a:r>
            <a:r>
              <a:rPr lang="en-US" sz="2500" dirty="0" smtClean="0"/>
              <a:t>that implements </a:t>
            </a:r>
            <a:r>
              <a:rPr lang="en-US" sz="2500" b="1" dirty="0"/>
              <a:t>Runnable</a:t>
            </a:r>
            <a:r>
              <a:rPr lang="en-US" sz="2500" dirty="0"/>
              <a:t>. To implement </a:t>
            </a:r>
            <a:r>
              <a:rPr lang="en-US" sz="2500" b="1" dirty="0"/>
              <a:t>Runnable</a:t>
            </a:r>
            <a:r>
              <a:rPr lang="en-US" sz="2500" dirty="0"/>
              <a:t>, a class need only implement a single </a:t>
            </a:r>
            <a:r>
              <a:rPr lang="en-US" sz="2500" dirty="0" smtClean="0"/>
              <a:t>method called </a:t>
            </a:r>
            <a:r>
              <a:rPr lang="en-US" sz="2500" b="1" dirty="0"/>
              <a:t>run( )</a:t>
            </a:r>
            <a:r>
              <a:rPr lang="en-US" sz="2500" dirty="0"/>
              <a:t>, which is declared like this</a:t>
            </a:r>
            <a:r>
              <a:rPr lang="en-US" sz="2500" dirty="0" smtClean="0"/>
              <a:t>:</a:t>
            </a:r>
          </a:p>
          <a:p>
            <a:pPr lvl="2" algn="just">
              <a:lnSpc>
                <a:spcPct val="100000"/>
              </a:lnSpc>
            </a:pPr>
            <a:r>
              <a:rPr lang="en-US" dirty="0"/>
              <a:t>p</a:t>
            </a:r>
            <a:r>
              <a:rPr lang="en-US" dirty="0" smtClean="0"/>
              <a:t>ublic void run()</a:t>
            </a:r>
          </a:p>
          <a:p>
            <a:pPr algn="just">
              <a:lnSpc>
                <a:spcPct val="100000"/>
              </a:lnSpc>
            </a:pPr>
            <a:r>
              <a:rPr lang="en-US" sz="2500" dirty="0"/>
              <a:t>Inside </a:t>
            </a:r>
            <a:r>
              <a:rPr lang="en-US" sz="2500" b="1" dirty="0"/>
              <a:t>run( )</a:t>
            </a:r>
            <a:r>
              <a:rPr lang="en-US" sz="2500" dirty="0"/>
              <a:t>, you will define the code that constitutes the new thread. It is important </a:t>
            </a:r>
            <a:r>
              <a:rPr lang="en-US" sz="2500" dirty="0" smtClean="0"/>
              <a:t>to understand </a:t>
            </a:r>
            <a:r>
              <a:rPr lang="en-US" sz="2500" dirty="0"/>
              <a:t>that </a:t>
            </a:r>
            <a:r>
              <a:rPr lang="en-US" sz="2500" b="1" dirty="0"/>
              <a:t>run( ) </a:t>
            </a:r>
            <a:r>
              <a:rPr lang="en-US" sz="2500" dirty="0"/>
              <a:t>can call other methods, use other classes, and declare variables, </a:t>
            </a:r>
            <a:r>
              <a:rPr lang="en-US" sz="2500" dirty="0" smtClean="0"/>
              <a:t>just like </a:t>
            </a:r>
            <a:r>
              <a:rPr lang="en-US" sz="2500" dirty="0"/>
              <a:t>the main thread can. </a:t>
            </a:r>
            <a:endParaRPr lang="en-US" sz="2500" dirty="0" smtClean="0"/>
          </a:p>
          <a:p>
            <a:pPr algn="just">
              <a:lnSpc>
                <a:spcPct val="100000"/>
              </a:lnSpc>
            </a:pPr>
            <a:r>
              <a:rPr lang="en-US" sz="2500" dirty="0" smtClean="0"/>
              <a:t>The </a:t>
            </a:r>
            <a:r>
              <a:rPr lang="en-US" sz="2500" dirty="0"/>
              <a:t>only difference is that </a:t>
            </a:r>
            <a:r>
              <a:rPr lang="en-US" sz="2500" b="1" dirty="0"/>
              <a:t>run( ) </a:t>
            </a:r>
            <a:r>
              <a:rPr lang="en-US" sz="2500" dirty="0"/>
              <a:t>establishes the entry point </a:t>
            </a:r>
            <a:r>
              <a:rPr lang="en-US" sz="2500" dirty="0" smtClean="0"/>
              <a:t>for another</a:t>
            </a:r>
            <a:r>
              <a:rPr lang="en-US" sz="2500" dirty="0"/>
              <a:t>, concurrent thread of execution within your program. This thread will end </a:t>
            </a:r>
            <a:r>
              <a:rPr lang="en-US" sz="2500" dirty="0" smtClean="0"/>
              <a:t>when </a:t>
            </a:r>
            <a:r>
              <a:rPr lang="en-US" sz="2500" b="1" dirty="0" smtClean="0"/>
              <a:t>run</a:t>
            </a:r>
            <a:r>
              <a:rPr lang="en-US" sz="2500" b="1" dirty="0"/>
              <a:t>( ) </a:t>
            </a:r>
            <a:r>
              <a:rPr lang="en-US" sz="2500" dirty="0"/>
              <a:t>returns.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48617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960120"/>
            <a:ext cx="10988040" cy="5216843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500" dirty="0"/>
              <a:t>After you create a class that implements </a:t>
            </a:r>
            <a:r>
              <a:rPr lang="en-US" sz="2500" b="1" dirty="0"/>
              <a:t>Runnable</a:t>
            </a:r>
            <a:r>
              <a:rPr lang="en-US" sz="2500" dirty="0"/>
              <a:t>, you will instantiate an object of </a:t>
            </a:r>
            <a:r>
              <a:rPr lang="en-US" sz="2500" dirty="0" smtClean="0"/>
              <a:t>type </a:t>
            </a:r>
            <a:r>
              <a:rPr lang="en-US" sz="2500" b="1" dirty="0" smtClean="0"/>
              <a:t>Thread </a:t>
            </a:r>
            <a:r>
              <a:rPr lang="en-US" sz="2500" dirty="0"/>
              <a:t>from within that class. </a:t>
            </a:r>
            <a:endParaRPr lang="en-US" sz="2500" dirty="0" smtClean="0"/>
          </a:p>
          <a:p>
            <a:pPr algn="just">
              <a:lnSpc>
                <a:spcPct val="100000"/>
              </a:lnSpc>
            </a:pPr>
            <a:r>
              <a:rPr lang="en-US" sz="2500" b="1" dirty="0" smtClean="0"/>
              <a:t>Thread </a:t>
            </a:r>
            <a:r>
              <a:rPr lang="en-US" sz="2500" dirty="0"/>
              <a:t>defines several constructors. The one that we will </a:t>
            </a:r>
            <a:r>
              <a:rPr lang="en-US" sz="2500" dirty="0" smtClean="0"/>
              <a:t>use is </a:t>
            </a:r>
            <a:r>
              <a:rPr lang="en-US" sz="2500" dirty="0"/>
              <a:t>shown </a:t>
            </a:r>
            <a:r>
              <a:rPr lang="en-US" sz="2500" dirty="0" smtClean="0"/>
              <a:t>here:</a:t>
            </a:r>
          </a:p>
          <a:p>
            <a:pPr lvl="3" algn="just">
              <a:lnSpc>
                <a:spcPct val="100000"/>
              </a:lnSpc>
            </a:pPr>
            <a:r>
              <a:rPr lang="en-US" sz="2200" dirty="0"/>
              <a:t>Thread(Runnable </a:t>
            </a:r>
            <a:r>
              <a:rPr lang="en-US" sz="2200" i="1" dirty="0" err="1"/>
              <a:t>threadOb</a:t>
            </a:r>
            <a:r>
              <a:rPr lang="en-US" sz="2200" dirty="0"/>
              <a:t>, String </a:t>
            </a:r>
            <a:r>
              <a:rPr lang="en-US" sz="2200" i="1" dirty="0" err="1"/>
              <a:t>threadName</a:t>
            </a:r>
            <a:r>
              <a:rPr lang="en-US" sz="2200" dirty="0" smtClean="0"/>
              <a:t>)</a:t>
            </a:r>
          </a:p>
          <a:p>
            <a:pPr algn="just">
              <a:lnSpc>
                <a:spcPct val="100000"/>
              </a:lnSpc>
            </a:pPr>
            <a:r>
              <a:rPr lang="en-US" sz="2500" dirty="0"/>
              <a:t>In this constructor, </a:t>
            </a:r>
            <a:r>
              <a:rPr lang="en-US" sz="2500" i="1" dirty="0" err="1"/>
              <a:t>threadOb</a:t>
            </a:r>
            <a:r>
              <a:rPr lang="en-US" sz="2500" i="1" dirty="0"/>
              <a:t> </a:t>
            </a:r>
            <a:r>
              <a:rPr lang="en-US" sz="2500" dirty="0"/>
              <a:t>is an instance of a class that implements the </a:t>
            </a:r>
            <a:r>
              <a:rPr lang="en-US" sz="2500" b="1" dirty="0"/>
              <a:t>Runnable </a:t>
            </a:r>
            <a:r>
              <a:rPr lang="en-US" sz="2500" dirty="0" smtClean="0"/>
              <a:t>interface. This </a:t>
            </a:r>
            <a:r>
              <a:rPr lang="en-US" sz="2500" dirty="0"/>
              <a:t>defines where execution of the thread will begin. The name of the new </a:t>
            </a:r>
            <a:r>
              <a:rPr lang="en-US" sz="2500" dirty="0" smtClean="0"/>
              <a:t>thread </a:t>
            </a:r>
            <a:r>
              <a:rPr lang="en-US" sz="2500" dirty="0"/>
              <a:t>is </a:t>
            </a:r>
            <a:r>
              <a:rPr lang="en-US" sz="2500" dirty="0" smtClean="0"/>
              <a:t>specified by </a:t>
            </a:r>
            <a:r>
              <a:rPr lang="en-US" sz="2500" i="1" dirty="0" err="1"/>
              <a:t>threadName</a:t>
            </a:r>
            <a:r>
              <a:rPr lang="en-US" sz="2500" dirty="0" smtClean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2500" dirty="0"/>
              <a:t>After the new thread is created, it will not start running until you call its </a:t>
            </a:r>
            <a:r>
              <a:rPr lang="en-US" sz="2500" b="1" dirty="0"/>
              <a:t>start( ) </a:t>
            </a:r>
            <a:r>
              <a:rPr lang="en-US" sz="2500" dirty="0" smtClean="0"/>
              <a:t>method, which </a:t>
            </a:r>
            <a:r>
              <a:rPr lang="en-US" sz="2500" dirty="0"/>
              <a:t>is declared within </a:t>
            </a:r>
            <a:r>
              <a:rPr lang="en-US" sz="2500" b="1" dirty="0"/>
              <a:t>Thread</a:t>
            </a:r>
            <a:r>
              <a:rPr lang="en-US" sz="2500" dirty="0"/>
              <a:t>. In essence, </a:t>
            </a:r>
            <a:r>
              <a:rPr lang="en-US" sz="2500" b="1" dirty="0"/>
              <a:t>start( ) </a:t>
            </a:r>
            <a:r>
              <a:rPr lang="en-US" sz="2500" dirty="0"/>
              <a:t>executes a call to </a:t>
            </a:r>
            <a:r>
              <a:rPr lang="en-US" sz="2500" b="1" dirty="0"/>
              <a:t>run( )</a:t>
            </a:r>
            <a:r>
              <a:rPr lang="en-US" sz="2500" dirty="0"/>
              <a:t>. The </a:t>
            </a:r>
            <a:r>
              <a:rPr lang="en-US" sz="2500" b="1" dirty="0"/>
              <a:t>start( </a:t>
            </a:r>
            <a:r>
              <a:rPr lang="en-US" sz="2500" b="1" dirty="0" smtClean="0"/>
              <a:t>) </a:t>
            </a:r>
            <a:r>
              <a:rPr lang="en-US" sz="2500" dirty="0" smtClean="0"/>
              <a:t>method </a:t>
            </a:r>
            <a:r>
              <a:rPr lang="en-US" sz="2500" dirty="0"/>
              <a:t>is shown here</a:t>
            </a:r>
            <a:r>
              <a:rPr lang="en-US" sz="2500" dirty="0" smtClean="0"/>
              <a:t>:</a:t>
            </a:r>
          </a:p>
          <a:p>
            <a:pPr lvl="2" algn="just">
              <a:lnSpc>
                <a:spcPct val="100000"/>
              </a:lnSpc>
            </a:pPr>
            <a:r>
              <a:rPr lang="en-US" sz="1700" dirty="0"/>
              <a:t>v</a:t>
            </a:r>
            <a:r>
              <a:rPr lang="en-US" sz="1700" dirty="0" smtClean="0"/>
              <a:t>oid start()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10812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67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500" dirty="0"/>
              <a:t>Java provides built-in support for </a:t>
            </a:r>
            <a:r>
              <a:rPr lang="en-US" sz="2500" i="1" dirty="0" smtClean="0"/>
              <a:t>multithreaded programming</a:t>
            </a:r>
            <a:r>
              <a:rPr lang="en-US" sz="2500" i="1" dirty="0"/>
              <a:t>. </a:t>
            </a:r>
            <a:r>
              <a:rPr lang="en-US" sz="2500" dirty="0"/>
              <a:t>A multithreaded program contains two or more parts that can </a:t>
            </a:r>
            <a:r>
              <a:rPr lang="en-US" sz="2500" dirty="0" smtClean="0"/>
              <a:t>run concurrently</a:t>
            </a:r>
            <a:r>
              <a:rPr lang="en-US" sz="2500" dirty="0"/>
              <a:t>. </a:t>
            </a:r>
            <a:endParaRPr lang="en-US" sz="2500" dirty="0" smtClean="0"/>
          </a:p>
          <a:p>
            <a:pPr>
              <a:lnSpc>
                <a:spcPct val="100000"/>
              </a:lnSpc>
            </a:pPr>
            <a:r>
              <a:rPr lang="en-US" sz="2500" dirty="0" smtClean="0"/>
              <a:t>Each </a:t>
            </a:r>
            <a:r>
              <a:rPr lang="en-US" sz="2500" dirty="0"/>
              <a:t>part of such a program is called a </a:t>
            </a:r>
            <a:r>
              <a:rPr lang="en-US" sz="2500" i="1" dirty="0"/>
              <a:t>thread, </a:t>
            </a:r>
            <a:r>
              <a:rPr lang="en-US" sz="2500" dirty="0"/>
              <a:t>and each thread </a:t>
            </a:r>
            <a:r>
              <a:rPr lang="en-US" sz="2500" dirty="0" smtClean="0"/>
              <a:t>defines a </a:t>
            </a:r>
            <a:r>
              <a:rPr lang="en-US" sz="2500" dirty="0"/>
              <a:t>separate path of execution. Thus, multithreading is a specialized form </a:t>
            </a:r>
            <a:r>
              <a:rPr lang="en-US" sz="2500" dirty="0" smtClean="0"/>
              <a:t>of </a:t>
            </a:r>
            <a:r>
              <a:rPr lang="en-US" sz="2500" dirty="0"/>
              <a:t>multitasking</a:t>
            </a:r>
            <a:r>
              <a:rPr lang="en-US" sz="250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sz="2500" dirty="0"/>
              <a:t>In a </a:t>
            </a:r>
            <a:r>
              <a:rPr lang="en-US" sz="2500" i="1" dirty="0"/>
              <a:t>thread-based </a:t>
            </a:r>
            <a:r>
              <a:rPr lang="en-US" sz="2500" dirty="0"/>
              <a:t>multitasking environment, the thread is the smallest unit of </a:t>
            </a:r>
            <a:r>
              <a:rPr lang="en-US" sz="2500" dirty="0" err="1" smtClean="0"/>
              <a:t>dispatchable</a:t>
            </a:r>
            <a:r>
              <a:rPr lang="en-US" sz="2500" dirty="0"/>
              <a:t> </a:t>
            </a:r>
            <a:r>
              <a:rPr lang="en-US" sz="2500" dirty="0" smtClean="0"/>
              <a:t>code</a:t>
            </a:r>
            <a:r>
              <a:rPr lang="en-US" sz="2500" dirty="0"/>
              <a:t>. This means that a single program can perform two or more tasks simultaneously.</a:t>
            </a:r>
          </a:p>
        </p:txBody>
      </p:sp>
    </p:spTree>
    <p:extLst>
      <p:ext uri="{BB962C8B-B14F-4D97-AF65-F5344CB8AC3E}">
        <p14:creationId xmlns:p14="http://schemas.microsoft.com/office/powerpoint/2010/main" val="292516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900" y="1435100"/>
            <a:ext cx="11341100" cy="520699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NewThread</a:t>
            </a:r>
            <a:r>
              <a:rPr lang="en-US" dirty="0"/>
              <a:t> implements Runnable {</a:t>
            </a:r>
          </a:p>
          <a:p>
            <a:pPr marL="0" indent="0">
              <a:buNone/>
            </a:pPr>
            <a:r>
              <a:rPr lang="en-US" dirty="0"/>
              <a:t>Thread t;</a:t>
            </a:r>
          </a:p>
          <a:p>
            <a:pPr marL="0" indent="0">
              <a:buNone/>
            </a:pPr>
            <a:r>
              <a:rPr lang="en-US" dirty="0" err="1"/>
              <a:t>NewThread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// Create a new, second thread</a:t>
            </a:r>
          </a:p>
          <a:p>
            <a:pPr marL="0" indent="0">
              <a:buNone/>
            </a:pPr>
            <a:r>
              <a:rPr lang="en-US" dirty="0"/>
              <a:t>t = new Thread(this, "Demo Thread");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("Child thread: " + t);</a:t>
            </a:r>
          </a:p>
          <a:p>
            <a:pPr marL="0" indent="0">
              <a:buNone/>
            </a:pPr>
            <a:r>
              <a:rPr lang="en-US" dirty="0" err="1"/>
              <a:t>t.start</a:t>
            </a:r>
            <a:r>
              <a:rPr lang="en-US" dirty="0"/>
              <a:t>(); // Start the </a:t>
            </a:r>
            <a:r>
              <a:rPr lang="en-US" dirty="0" smtClean="0"/>
              <a:t>thread}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// This is the entry point for the second thread.</a:t>
            </a:r>
          </a:p>
          <a:p>
            <a:pPr marL="0" indent="0">
              <a:buNone/>
            </a:pPr>
            <a:r>
              <a:rPr lang="en-US" dirty="0"/>
              <a:t>public void run() {</a:t>
            </a:r>
          </a:p>
          <a:p>
            <a:pPr marL="0" indent="0">
              <a:buNone/>
            </a:pPr>
            <a:r>
              <a:rPr lang="en-US" dirty="0"/>
              <a:t>try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nn-NO" dirty="0" smtClean="0"/>
              <a:t>for(int i = 5; i &gt; 0; i--) </a:t>
            </a:r>
          </a:p>
          <a:p>
            <a:pPr marL="0" indent="0">
              <a:buNone/>
            </a:pPr>
            <a:r>
              <a:rPr lang="nn-NO" dirty="0" smtClean="0"/>
              <a:t>{ 	</a:t>
            </a:r>
          </a:p>
          <a:p>
            <a:pPr marL="0" indent="0"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("Child Thread: " + 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err="1" smtClean="0"/>
              <a:t>Thread.sleep</a:t>
            </a:r>
            <a:r>
              <a:rPr lang="en-US" dirty="0" smtClean="0"/>
              <a:t>(500);}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 catch (</a:t>
            </a:r>
            <a:r>
              <a:rPr lang="en-US" dirty="0" err="1"/>
              <a:t>InterruptedException</a:t>
            </a:r>
            <a:r>
              <a:rPr lang="en-US" dirty="0"/>
              <a:t> e) </a:t>
            </a:r>
            <a:r>
              <a:rPr lang="en-US" dirty="0" smtClean="0"/>
              <a:t>{</a:t>
            </a:r>
            <a:r>
              <a:rPr lang="en-US" dirty="0"/>
              <a:t> </a:t>
            </a:r>
            <a:r>
              <a:rPr lang="en-US" dirty="0" err="1" smtClean="0"/>
              <a:t>System.out.println</a:t>
            </a:r>
            <a:r>
              <a:rPr lang="en-US" dirty="0"/>
              <a:t>("Child interrupted</a:t>
            </a:r>
            <a:r>
              <a:rPr lang="en-US" dirty="0" smtClean="0"/>
              <a:t>."); }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("Exiting child thread</a:t>
            </a:r>
            <a:r>
              <a:rPr lang="en-US" dirty="0" smtClean="0"/>
              <a:t>.");</a:t>
            </a:r>
          </a:p>
          <a:p>
            <a:pPr marL="0" indent="0">
              <a:buNone/>
            </a:pPr>
            <a:r>
              <a:rPr lang="en-US" dirty="0" smtClean="0"/>
              <a:t>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37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0800"/>
            <a:ext cx="10883900" cy="54483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/>
              <a:t>class </a:t>
            </a:r>
            <a:r>
              <a:rPr lang="en-US" sz="1500" dirty="0" err="1"/>
              <a:t>ThreadDemo</a:t>
            </a:r>
            <a:r>
              <a:rPr lang="en-US" sz="1500" dirty="0"/>
              <a:t> {</a:t>
            </a:r>
          </a:p>
          <a:p>
            <a:pPr marL="0" indent="0">
              <a:buNone/>
            </a:pPr>
            <a:r>
              <a:rPr lang="en-US" sz="1500" dirty="0"/>
              <a:t>public static void main(String </a:t>
            </a:r>
            <a:r>
              <a:rPr lang="en-US" sz="1500" dirty="0" err="1"/>
              <a:t>args</a:t>
            </a:r>
            <a:r>
              <a:rPr lang="en-US" sz="1500" dirty="0"/>
              <a:t>[]) {</a:t>
            </a:r>
          </a:p>
          <a:p>
            <a:pPr marL="0" indent="0">
              <a:buNone/>
            </a:pPr>
            <a:r>
              <a:rPr lang="en-US" sz="1500" dirty="0"/>
              <a:t>new </a:t>
            </a:r>
            <a:r>
              <a:rPr lang="en-US" sz="1500" dirty="0" err="1"/>
              <a:t>NewThread</a:t>
            </a:r>
            <a:r>
              <a:rPr lang="en-US" sz="1500" dirty="0"/>
              <a:t>(); // create a new thread</a:t>
            </a:r>
          </a:p>
          <a:p>
            <a:pPr marL="0" indent="0">
              <a:buNone/>
            </a:pPr>
            <a:r>
              <a:rPr lang="en-US" sz="1500" dirty="0"/>
              <a:t>try {</a:t>
            </a:r>
          </a:p>
          <a:p>
            <a:pPr marL="0" indent="0">
              <a:buNone/>
            </a:pPr>
            <a:r>
              <a:rPr lang="nn-NO" sz="1500" dirty="0"/>
              <a:t>for(int i = 5; i &gt; 0; i--) {</a:t>
            </a:r>
          </a:p>
          <a:p>
            <a:pPr marL="0" indent="0">
              <a:buNone/>
            </a:pPr>
            <a:r>
              <a:rPr lang="en-US" sz="1500" dirty="0" err="1"/>
              <a:t>System.out.println</a:t>
            </a:r>
            <a:r>
              <a:rPr lang="en-US" sz="1500" dirty="0"/>
              <a:t>("Main Thread: " + </a:t>
            </a:r>
            <a:r>
              <a:rPr lang="en-US" sz="1500" dirty="0" err="1"/>
              <a:t>i</a:t>
            </a:r>
            <a:r>
              <a:rPr lang="en-US" sz="1500" dirty="0"/>
              <a:t>);</a:t>
            </a:r>
          </a:p>
          <a:p>
            <a:pPr marL="0" indent="0">
              <a:buNone/>
            </a:pPr>
            <a:r>
              <a:rPr lang="en-US" sz="1500" dirty="0" err="1"/>
              <a:t>Thread.sleep</a:t>
            </a:r>
            <a:r>
              <a:rPr lang="en-US" sz="1500" dirty="0"/>
              <a:t>(1000);</a:t>
            </a:r>
          </a:p>
          <a:p>
            <a:pPr marL="0" indent="0">
              <a:buNone/>
            </a:pPr>
            <a:r>
              <a:rPr lang="en-US" sz="1500" dirty="0"/>
              <a:t>}</a:t>
            </a:r>
          </a:p>
          <a:p>
            <a:pPr marL="0" indent="0">
              <a:buNone/>
            </a:pPr>
            <a:r>
              <a:rPr lang="en-US" sz="1500" dirty="0"/>
              <a:t>} catch (</a:t>
            </a:r>
            <a:r>
              <a:rPr lang="en-US" sz="1500" dirty="0" err="1"/>
              <a:t>InterruptedException</a:t>
            </a:r>
            <a:r>
              <a:rPr lang="en-US" sz="1500" dirty="0"/>
              <a:t> e) </a:t>
            </a:r>
            <a:r>
              <a:rPr lang="en-US" sz="1500" dirty="0" smtClean="0"/>
              <a:t>{ </a:t>
            </a:r>
            <a:r>
              <a:rPr lang="en-US" sz="1500" dirty="0" err="1" smtClean="0"/>
              <a:t>System.out.println</a:t>
            </a:r>
            <a:r>
              <a:rPr lang="en-US" sz="1500" dirty="0"/>
              <a:t>("Main thread interrupted</a:t>
            </a:r>
            <a:r>
              <a:rPr lang="en-US" sz="1500" dirty="0" smtClean="0"/>
              <a:t>."); }</a:t>
            </a:r>
            <a:endParaRPr lang="en-US" sz="1500" dirty="0"/>
          </a:p>
          <a:p>
            <a:pPr marL="0" indent="0">
              <a:buNone/>
            </a:pPr>
            <a:r>
              <a:rPr lang="en-US" sz="1500" dirty="0" err="1"/>
              <a:t>System.out.println</a:t>
            </a:r>
            <a:r>
              <a:rPr lang="en-US" sz="1500" dirty="0"/>
              <a:t>("Main thread exiting.");</a:t>
            </a:r>
          </a:p>
          <a:p>
            <a:pPr marL="0" indent="0">
              <a:buNone/>
            </a:pPr>
            <a:r>
              <a:rPr lang="en-US" sz="1500" dirty="0" smtClean="0"/>
              <a:t>}}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26923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Extending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500" dirty="0"/>
              <a:t>The second way to create a thread is to create a new class that extends </a:t>
            </a:r>
            <a:r>
              <a:rPr lang="en-US" sz="2500" b="1" dirty="0"/>
              <a:t>Thread</a:t>
            </a:r>
            <a:r>
              <a:rPr lang="en-US" sz="2500" dirty="0"/>
              <a:t>, and then </a:t>
            </a:r>
            <a:r>
              <a:rPr lang="en-US" sz="2500" dirty="0" smtClean="0"/>
              <a:t>to create </a:t>
            </a:r>
            <a:r>
              <a:rPr lang="en-US" sz="2500" dirty="0"/>
              <a:t>an instance of that class. </a:t>
            </a:r>
            <a:endParaRPr lang="en-US" sz="2500" dirty="0" smtClean="0"/>
          </a:p>
          <a:p>
            <a:pPr algn="just">
              <a:lnSpc>
                <a:spcPct val="100000"/>
              </a:lnSpc>
            </a:pPr>
            <a:r>
              <a:rPr lang="en-US" sz="2500" dirty="0" smtClean="0"/>
              <a:t>The </a:t>
            </a:r>
            <a:r>
              <a:rPr lang="en-US" sz="2500" dirty="0"/>
              <a:t>extending class must override the </a:t>
            </a:r>
            <a:r>
              <a:rPr lang="en-US" sz="2500" b="1" dirty="0"/>
              <a:t>run( ) </a:t>
            </a:r>
            <a:r>
              <a:rPr lang="en-US" sz="2500" dirty="0"/>
              <a:t>method, </a:t>
            </a:r>
            <a:r>
              <a:rPr lang="en-US" sz="2500" dirty="0" smtClean="0"/>
              <a:t>which is </a:t>
            </a:r>
            <a:r>
              <a:rPr lang="en-US" sz="2500" dirty="0"/>
              <a:t>the entry point for the new thread. </a:t>
            </a:r>
            <a:endParaRPr lang="en-US" sz="2500" dirty="0" smtClean="0"/>
          </a:p>
          <a:p>
            <a:pPr algn="just">
              <a:lnSpc>
                <a:spcPct val="100000"/>
              </a:lnSpc>
            </a:pPr>
            <a:r>
              <a:rPr lang="en-US" sz="2500" dirty="0" smtClean="0"/>
              <a:t>It </a:t>
            </a:r>
            <a:r>
              <a:rPr lang="en-US" sz="2500" dirty="0"/>
              <a:t>must also call </a:t>
            </a:r>
            <a:r>
              <a:rPr lang="en-US" sz="2500" b="1" dirty="0"/>
              <a:t>start( ) </a:t>
            </a:r>
            <a:r>
              <a:rPr lang="en-US" sz="2500" dirty="0"/>
              <a:t>to begin execution of the </a:t>
            </a:r>
            <a:r>
              <a:rPr lang="en-US" sz="2500" dirty="0" smtClean="0"/>
              <a:t>new thread</a:t>
            </a:r>
            <a:r>
              <a:rPr lang="en-US" sz="2500" dirty="0"/>
              <a:t>.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15709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63200" cy="5746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8700"/>
            <a:ext cx="11722100" cy="56261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class </a:t>
            </a:r>
            <a:r>
              <a:rPr lang="en-US" sz="1600" dirty="0" err="1"/>
              <a:t>NewThread</a:t>
            </a:r>
            <a:r>
              <a:rPr lang="en-US" sz="1600" dirty="0"/>
              <a:t> extends Thread {</a:t>
            </a:r>
          </a:p>
          <a:p>
            <a:pPr marL="0" indent="0">
              <a:buNone/>
            </a:pPr>
            <a:r>
              <a:rPr lang="en-US" sz="1600" dirty="0" err="1"/>
              <a:t>NewThread</a:t>
            </a:r>
            <a:r>
              <a:rPr lang="en-US" sz="1600" dirty="0"/>
              <a:t>() {</a:t>
            </a:r>
          </a:p>
          <a:p>
            <a:pPr marL="0" indent="0">
              <a:buNone/>
            </a:pPr>
            <a:r>
              <a:rPr lang="en-US" sz="1600" dirty="0"/>
              <a:t>// Create a new, second thread</a:t>
            </a:r>
          </a:p>
          <a:p>
            <a:pPr marL="0" indent="0">
              <a:buNone/>
            </a:pPr>
            <a:r>
              <a:rPr lang="en-US" sz="1600" dirty="0"/>
              <a:t>super("Demo Thread");</a:t>
            </a:r>
          </a:p>
          <a:p>
            <a:pPr marL="0" indent="0">
              <a:buNone/>
            </a:pPr>
            <a:r>
              <a:rPr lang="en-US" sz="1600" dirty="0" err="1"/>
              <a:t>System.out.println</a:t>
            </a:r>
            <a:r>
              <a:rPr lang="en-US" sz="1600" dirty="0"/>
              <a:t>("Child thread: " + </a:t>
            </a:r>
            <a:r>
              <a:rPr lang="en-US" sz="1600" dirty="0" smtClean="0"/>
              <a:t>this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/>
              <a:t>start(); // Start the thread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// This is the entry point for the second thread.</a:t>
            </a:r>
          </a:p>
          <a:p>
            <a:pPr marL="0" indent="0">
              <a:buNone/>
            </a:pPr>
            <a:r>
              <a:rPr lang="en-US" sz="1600" dirty="0"/>
              <a:t>public void run() {</a:t>
            </a:r>
          </a:p>
          <a:p>
            <a:pPr marL="0" indent="0">
              <a:buNone/>
            </a:pPr>
            <a:r>
              <a:rPr lang="en-US" sz="1600" dirty="0"/>
              <a:t>try {</a:t>
            </a:r>
          </a:p>
          <a:p>
            <a:pPr marL="0" indent="0">
              <a:buNone/>
            </a:pPr>
            <a:r>
              <a:rPr lang="nn-NO" sz="1600" dirty="0"/>
              <a:t>for(int i = 5; i &gt; 0; i--) {</a:t>
            </a:r>
          </a:p>
          <a:p>
            <a:pPr marL="0" indent="0">
              <a:buNone/>
            </a:pPr>
            <a:r>
              <a:rPr lang="en-US" sz="1600" dirty="0" err="1"/>
              <a:t>System.out.println</a:t>
            </a:r>
            <a:r>
              <a:rPr lang="en-US" sz="1600" dirty="0"/>
              <a:t>("Child Thread: " + </a:t>
            </a:r>
            <a:r>
              <a:rPr lang="en-US" sz="1600" dirty="0" err="1"/>
              <a:t>i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 err="1"/>
              <a:t>Thread.sleep</a:t>
            </a:r>
            <a:r>
              <a:rPr lang="en-US" sz="1600" dirty="0"/>
              <a:t>(500);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} catch (</a:t>
            </a:r>
            <a:r>
              <a:rPr lang="en-US" sz="1600" dirty="0" err="1"/>
              <a:t>InterruptedException</a:t>
            </a:r>
            <a:r>
              <a:rPr lang="en-US" sz="1600" dirty="0"/>
              <a:t> e) </a:t>
            </a:r>
            <a:r>
              <a:rPr lang="en-US" sz="1600" dirty="0" smtClean="0"/>
              <a:t>{ </a:t>
            </a:r>
            <a:r>
              <a:rPr lang="en-US" sz="1600" dirty="0" err="1" smtClean="0"/>
              <a:t>System.out.println</a:t>
            </a:r>
            <a:r>
              <a:rPr lang="en-US" sz="1600" dirty="0"/>
              <a:t>("Child interrupted</a:t>
            </a:r>
            <a:r>
              <a:rPr lang="en-US" sz="1600" dirty="0" smtClean="0"/>
              <a:t>."); }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System.out.println</a:t>
            </a:r>
            <a:r>
              <a:rPr lang="en-US" sz="1600" dirty="0"/>
              <a:t>("Exiting child thread.");</a:t>
            </a:r>
          </a:p>
          <a:p>
            <a:pPr marL="0" indent="0">
              <a:buNone/>
            </a:pPr>
            <a:r>
              <a:rPr lang="en-US" sz="1600" dirty="0" smtClean="0"/>
              <a:t>}}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4337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class </a:t>
            </a:r>
            <a:r>
              <a:rPr lang="en-US" sz="1500" dirty="0" err="1"/>
              <a:t>ExtendThread</a:t>
            </a:r>
            <a:r>
              <a:rPr lang="en-US" sz="1500" dirty="0"/>
              <a:t> {</a:t>
            </a:r>
          </a:p>
          <a:p>
            <a:pPr marL="0" indent="0">
              <a:buNone/>
            </a:pPr>
            <a:r>
              <a:rPr lang="en-US" sz="1500" dirty="0"/>
              <a:t>public static void main(String </a:t>
            </a:r>
            <a:r>
              <a:rPr lang="en-US" sz="1500" dirty="0" err="1"/>
              <a:t>args</a:t>
            </a:r>
            <a:r>
              <a:rPr lang="en-US" sz="1500" dirty="0"/>
              <a:t>[]) {</a:t>
            </a:r>
          </a:p>
          <a:p>
            <a:pPr marL="0" indent="0">
              <a:buNone/>
            </a:pPr>
            <a:r>
              <a:rPr lang="en-US" sz="1500" dirty="0"/>
              <a:t>new </a:t>
            </a:r>
            <a:r>
              <a:rPr lang="en-US" sz="1500" dirty="0" err="1"/>
              <a:t>NewThread</a:t>
            </a:r>
            <a:r>
              <a:rPr lang="en-US" sz="1500" dirty="0"/>
              <a:t>(); // create a new thread</a:t>
            </a:r>
          </a:p>
          <a:p>
            <a:pPr marL="0" indent="0">
              <a:buNone/>
            </a:pPr>
            <a:r>
              <a:rPr lang="en-US" sz="1500" dirty="0"/>
              <a:t>try {</a:t>
            </a:r>
          </a:p>
          <a:p>
            <a:pPr marL="0" indent="0">
              <a:buNone/>
            </a:pPr>
            <a:r>
              <a:rPr lang="nn-NO" sz="1500" dirty="0"/>
              <a:t>for(int i = 5; i &gt; 0; i--) {</a:t>
            </a:r>
          </a:p>
          <a:p>
            <a:pPr marL="0" indent="0">
              <a:buNone/>
            </a:pPr>
            <a:r>
              <a:rPr lang="en-US" sz="1500" dirty="0" err="1"/>
              <a:t>System.out.println</a:t>
            </a:r>
            <a:r>
              <a:rPr lang="en-US" sz="1500" dirty="0"/>
              <a:t>("Main Thread: " + </a:t>
            </a:r>
            <a:r>
              <a:rPr lang="en-US" sz="1500" dirty="0" err="1"/>
              <a:t>i</a:t>
            </a:r>
            <a:r>
              <a:rPr lang="en-US" sz="1500" dirty="0"/>
              <a:t>);</a:t>
            </a:r>
          </a:p>
          <a:p>
            <a:pPr marL="0" indent="0">
              <a:buNone/>
            </a:pPr>
            <a:r>
              <a:rPr lang="en-US" sz="1500" dirty="0" err="1"/>
              <a:t>Thread.sleep</a:t>
            </a:r>
            <a:r>
              <a:rPr lang="en-US" sz="1500" dirty="0"/>
              <a:t>(1000);</a:t>
            </a:r>
          </a:p>
          <a:p>
            <a:pPr marL="0" indent="0">
              <a:buNone/>
            </a:pPr>
            <a:r>
              <a:rPr lang="en-US" sz="1500" dirty="0"/>
              <a:t>}</a:t>
            </a:r>
          </a:p>
          <a:p>
            <a:pPr marL="0" indent="0">
              <a:buNone/>
            </a:pPr>
            <a:r>
              <a:rPr lang="en-US" sz="1500" dirty="0"/>
              <a:t>} catch (</a:t>
            </a:r>
            <a:r>
              <a:rPr lang="en-US" sz="1500" dirty="0" err="1"/>
              <a:t>InterruptedException</a:t>
            </a:r>
            <a:r>
              <a:rPr lang="en-US" sz="1500" dirty="0"/>
              <a:t> e) </a:t>
            </a:r>
            <a:r>
              <a:rPr lang="en-US" sz="1500" dirty="0" smtClean="0"/>
              <a:t>{ </a:t>
            </a:r>
            <a:r>
              <a:rPr lang="en-US" sz="1500" dirty="0" err="1" smtClean="0"/>
              <a:t>System.out.println</a:t>
            </a:r>
            <a:r>
              <a:rPr lang="en-US" sz="1500" dirty="0"/>
              <a:t>("Main thread interrupted</a:t>
            </a:r>
            <a:r>
              <a:rPr lang="en-US" sz="1500" dirty="0" smtClean="0"/>
              <a:t>.");}</a:t>
            </a:r>
            <a:endParaRPr lang="en-US" sz="1500" dirty="0"/>
          </a:p>
          <a:p>
            <a:pPr marL="0" indent="0">
              <a:buNone/>
            </a:pPr>
            <a:r>
              <a:rPr lang="en-US" sz="1500" dirty="0" err="1"/>
              <a:t>System.out.println</a:t>
            </a:r>
            <a:r>
              <a:rPr lang="en-US" sz="1500" dirty="0"/>
              <a:t>("Main thread exiting.");</a:t>
            </a:r>
          </a:p>
          <a:p>
            <a:pPr marL="0" indent="0">
              <a:buNone/>
            </a:pPr>
            <a:r>
              <a:rPr lang="en-US" sz="1500" dirty="0" smtClean="0"/>
              <a:t>}}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45167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500" dirty="0"/>
              <a:t>As you can see, the </a:t>
            </a:r>
            <a:r>
              <a:rPr lang="en-US" sz="2500" dirty="0" smtClean="0"/>
              <a:t>child thread </a:t>
            </a:r>
            <a:r>
              <a:rPr lang="en-US" sz="2500" dirty="0"/>
              <a:t>is created by instantiating an object of </a:t>
            </a:r>
            <a:r>
              <a:rPr lang="en-US" sz="2500" b="1" dirty="0" err="1"/>
              <a:t>NewThread</a:t>
            </a:r>
            <a:r>
              <a:rPr lang="en-US" sz="2500" dirty="0"/>
              <a:t>, which is derived from </a:t>
            </a:r>
            <a:r>
              <a:rPr lang="en-US" sz="2500" b="1" dirty="0"/>
              <a:t>Thread</a:t>
            </a:r>
            <a:r>
              <a:rPr lang="en-US" sz="2500" dirty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2500" dirty="0"/>
              <a:t>Notice the call to </a:t>
            </a:r>
            <a:r>
              <a:rPr lang="en-US" sz="2500" b="1" dirty="0"/>
              <a:t>super( ) </a:t>
            </a:r>
            <a:r>
              <a:rPr lang="en-US" sz="2500" dirty="0"/>
              <a:t>inside </a:t>
            </a:r>
            <a:r>
              <a:rPr lang="en-US" sz="2500" b="1" dirty="0" err="1"/>
              <a:t>NewThread</a:t>
            </a:r>
            <a:r>
              <a:rPr lang="en-US" sz="2500" dirty="0"/>
              <a:t>. This invokes the following form of </a:t>
            </a:r>
            <a:r>
              <a:rPr lang="en-US" sz="2500" dirty="0" smtClean="0"/>
              <a:t>the </a:t>
            </a:r>
            <a:r>
              <a:rPr lang="en-US" sz="2500" b="1" dirty="0" smtClean="0"/>
              <a:t>Thread </a:t>
            </a:r>
            <a:r>
              <a:rPr lang="en-US" sz="2500" dirty="0"/>
              <a:t>constructor:</a:t>
            </a:r>
          </a:p>
          <a:p>
            <a:pPr lvl="2" algn="just">
              <a:lnSpc>
                <a:spcPct val="100000"/>
              </a:lnSpc>
            </a:pPr>
            <a:r>
              <a:rPr lang="en-US" sz="2100" dirty="0"/>
              <a:t>public Thread(String </a:t>
            </a:r>
            <a:r>
              <a:rPr lang="en-US" sz="2100" i="1" dirty="0" err="1"/>
              <a:t>threadName</a:t>
            </a:r>
            <a:r>
              <a:rPr lang="en-US" sz="2100" dirty="0"/>
              <a:t>)</a:t>
            </a:r>
          </a:p>
          <a:p>
            <a:pPr algn="just">
              <a:lnSpc>
                <a:spcPct val="100000"/>
              </a:lnSpc>
            </a:pPr>
            <a:r>
              <a:rPr lang="en-US" sz="2500" dirty="0"/>
              <a:t>Here, </a:t>
            </a:r>
            <a:r>
              <a:rPr lang="en-US" sz="2500" i="1" dirty="0" err="1"/>
              <a:t>threadName</a:t>
            </a:r>
            <a:r>
              <a:rPr lang="en-US" sz="2500" i="1" dirty="0"/>
              <a:t> </a:t>
            </a:r>
            <a:r>
              <a:rPr lang="en-US" sz="2500" dirty="0"/>
              <a:t>specifies the name of the thread.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18955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Choosing an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300" y="1574800"/>
            <a:ext cx="10998200" cy="490219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500" dirty="0"/>
              <a:t>At this point, you might be wondering why Java has two ways to create child threads, </a:t>
            </a:r>
            <a:r>
              <a:rPr lang="en-US" sz="2500" dirty="0" smtClean="0"/>
              <a:t>and which </a:t>
            </a:r>
            <a:r>
              <a:rPr lang="en-US" sz="2500" dirty="0"/>
              <a:t>approach is better. The answers to these questions turn on the same point. </a:t>
            </a:r>
            <a:endParaRPr lang="en-US" sz="2500" dirty="0" smtClean="0"/>
          </a:p>
          <a:p>
            <a:pPr algn="just">
              <a:lnSpc>
                <a:spcPct val="100000"/>
              </a:lnSpc>
            </a:pPr>
            <a:r>
              <a:rPr lang="en-US" sz="2500" dirty="0" smtClean="0"/>
              <a:t>The </a:t>
            </a:r>
            <a:r>
              <a:rPr lang="en-US" sz="2500" b="1" dirty="0" smtClean="0"/>
              <a:t>Thread </a:t>
            </a:r>
            <a:r>
              <a:rPr lang="en-US" sz="2500" dirty="0" smtClean="0"/>
              <a:t>class </a:t>
            </a:r>
            <a:r>
              <a:rPr lang="en-US" sz="2500" dirty="0"/>
              <a:t>defines several methods that can be overridden by a derived class. Of these </a:t>
            </a:r>
            <a:r>
              <a:rPr lang="en-US" sz="2500" dirty="0" smtClean="0"/>
              <a:t>methods, the </a:t>
            </a:r>
            <a:r>
              <a:rPr lang="en-US" sz="2500" dirty="0"/>
              <a:t>only one that </a:t>
            </a:r>
            <a:r>
              <a:rPr lang="en-US" sz="2500" i="1" dirty="0"/>
              <a:t>must </a:t>
            </a:r>
            <a:r>
              <a:rPr lang="en-US" sz="2500" dirty="0"/>
              <a:t>be overridden is </a:t>
            </a:r>
            <a:r>
              <a:rPr lang="en-US" sz="2500" b="1" dirty="0"/>
              <a:t>run( )</a:t>
            </a:r>
            <a:r>
              <a:rPr lang="en-US" sz="2500" dirty="0"/>
              <a:t>. </a:t>
            </a:r>
            <a:endParaRPr lang="en-US" sz="2500" dirty="0" smtClean="0"/>
          </a:p>
          <a:p>
            <a:pPr algn="just">
              <a:lnSpc>
                <a:spcPct val="100000"/>
              </a:lnSpc>
            </a:pPr>
            <a:r>
              <a:rPr lang="en-US" sz="2500" dirty="0" smtClean="0"/>
              <a:t>This </a:t>
            </a:r>
            <a:r>
              <a:rPr lang="en-US" sz="2500" dirty="0"/>
              <a:t>is, of course, the same method </a:t>
            </a:r>
            <a:r>
              <a:rPr lang="en-US" sz="2500" dirty="0" smtClean="0"/>
              <a:t>required when </a:t>
            </a:r>
            <a:r>
              <a:rPr lang="en-US" sz="2500" dirty="0"/>
              <a:t>you implement </a:t>
            </a:r>
            <a:r>
              <a:rPr lang="en-US" sz="2500" b="1" dirty="0"/>
              <a:t>Runnable</a:t>
            </a:r>
            <a:r>
              <a:rPr lang="en-US" sz="2500" dirty="0"/>
              <a:t>. Many Java programmers feel that classes should </a:t>
            </a:r>
            <a:r>
              <a:rPr lang="en-US" sz="2500" dirty="0" smtClean="0"/>
              <a:t>be extended </a:t>
            </a:r>
            <a:r>
              <a:rPr lang="en-US" sz="2500" dirty="0"/>
              <a:t>only when they are being enhanced or modified in some way. </a:t>
            </a:r>
            <a:endParaRPr lang="en-US" sz="2500" dirty="0" smtClean="0"/>
          </a:p>
          <a:p>
            <a:pPr algn="just">
              <a:lnSpc>
                <a:spcPct val="100000"/>
              </a:lnSpc>
            </a:pPr>
            <a:r>
              <a:rPr lang="en-US" sz="2500" dirty="0" smtClean="0"/>
              <a:t>So</a:t>
            </a:r>
            <a:r>
              <a:rPr lang="en-US" sz="2500" dirty="0"/>
              <a:t>, if you will </a:t>
            </a:r>
            <a:r>
              <a:rPr lang="en-US" sz="2500" dirty="0" smtClean="0"/>
              <a:t>not be </a:t>
            </a:r>
            <a:r>
              <a:rPr lang="en-US" sz="2500" dirty="0"/>
              <a:t>overriding any of </a:t>
            </a:r>
            <a:r>
              <a:rPr lang="en-US" sz="2500" b="1" dirty="0"/>
              <a:t>Thread</a:t>
            </a:r>
            <a:r>
              <a:rPr lang="en-US" sz="2500" dirty="0"/>
              <a:t>’s other methods, it is probably best simply to </a:t>
            </a:r>
            <a:r>
              <a:rPr lang="en-US" sz="2500" dirty="0" smtClean="0"/>
              <a:t>implement </a:t>
            </a:r>
            <a:r>
              <a:rPr lang="en-US" sz="2500" b="1" dirty="0" smtClean="0"/>
              <a:t>Runnable</a:t>
            </a:r>
            <a:r>
              <a:rPr lang="en-US" sz="2500" dirty="0"/>
              <a:t>. </a:t>
            </a:r>
            <a:endParaRPr lang="en-US" sz="2500" dirty="0" smtClean="0"/>
          </a:p>
          <a:p>
            <a:pPr algn="just">
              <a:lnSpc>
                <a:spcPct val="100000"/>
              </a:lnSpc>
            </a:pPr>
            <a:r>
              <a:rPr lang="en-US" sz="2500" dirty="0" smtClean="0"/>
              <a:t>This </a:t>
            </a:r>
            <a:r>
              <a:rPr lang="en-US" sz="2500" dirty="0"/>
              <a:t>is up to you, of course</a:t>
            </a:r>
            <a:r>
              <a:rPr lang="en-US" sz="2500" dirty="0" smtClean="0"/>
              <a:t>.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58896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0" y="956945"/>
            <a:ext cx="10515600" cy="4351338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500" dirty="0"/>
              <a:t>Multitasking threads require less overhead than multitasking processes. Processes </a:t>
            </a:r>
            <a:r>
              <a:rPr lang="en-US" sz="2500" dirty="0" smtClean="0"/>
              <a:t>are heavyweight </a:t>
            </a:r>
            <a:r>
              <a:rPr lang="en-US" sz="2500" dirty="0"/>
              <a:t>tasks that require their own separate address spaces</a:t>
            </a:r>
            <a:r>
              <a:rPr lang="en-US" sz="2500" dirty="0" smtClean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2500" dirty="0" err="1"/>
              <a:t>Interprocess</a:t>
            </a:r>
            <a:r>
              <a:rPr lang="en-US" sz="2500" dirty="0"/>
              <a:t> </a:t>
            </a:r>
            <a:r>
              <a:rPr lang="en-US" sz="2500" dirty="0" smtClean="0"/>
              <a:t>communication is </a:t>
            </a:r>
            <a:r>
              <a:rPr lang="en-US" sz="2500" dirty="0"/>
              <a:t>expensive and limited. Context switching from one process to another is also </a:t>
            </a:r>
            <a:r>
              <a:rPr lang="en-US" sz="2500" dirty="0" smtClean="0"/>
              <a:t>costly.</a:t>
            </a:r>
          </a:p>
          <a:p>
            <a:pPr algn="just">
              <a:lnSpc>
                <a:spcPct val="100000"/>
              </a:lnSpc>
            </a:pPr>
            <a:r>
              <a:rPr lang="en-US" sz="2500" dirty="0" smtClean="0"/>
              <a:t>Threads, on </a:t>
            </a:r>
            <a:r>
              <a:rPr lang="en-US" sz="2500" dirty="0"/>
              <a:t>the other hand, are lightweight. They share the same address space and </a:t>
            </a:r>
            <a:r>
              <a:rPr lang="en-US" sz="2500" dirty="0" smtClean="0"/>
              <a:t>cooperatively share </a:t>
            </a:r>
            <a:r>
              <a:rPr lang="en-US" sz="2500" dirty="0"/>
              <a:t>the same heavyweight process</a:t>
            </a:r>
            <a:r>
              <a:rPr lang="en-US" sz="2500" dirty="0" smtClean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2500" dirty="0" err="1"/>
              <a:t>Interthread</a:t>
            </a:r>
            <a:r>
              <a:rPr lang="en-US" sz="2500" dirty="0"/>
              <a:t> communication is inexpensive, and </a:t>
            </a:r>
            <a:r>
              <a:rPr lang="en-US" sz="2500" dirty="0" smtClean="0"/>
              <a:t>context switching </a:t>
            </a:r>
            <a:r>
              <a:rPr lang="en-US" sz="2500" dirty="0"/>
              <a:t>from one thread to the next is low </a:t>
            </a:r>
            <a:r>
              <a:rPr lang="en-US" sz="2500" dirty="0" smtClean="0"/>
              <a:t>cost.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78512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0" y="1048385"/>
            <a:ext cx="10515600" cy="4351338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500" dirty="0"/>
              <a:t>Multithreading enables you to write very efficient programs that make maximum use </a:t>
            </a:r>
            <a:r>
              <a:rPr lang="en-US" sz="2500" dirty="0" smtClean="0"/>
              <a:t>of the CPU </a:t>
            </a:r>
            <a:r>
              <a:rPr lang="en-US" sz="2500" dirty="0"/>
              <a:t>because idle time can be kept to a minimum. This </a:t>
            </a:r>
            <a:r>
              <a:rPr lang="en-US" sz="2500" dirty="0" smtClean="0"/>
              <a:t>is </a:t>
            </a:r>
            <a:r>
              <a:rPr lang="en-US" sz="2500" dirty="0"/>
              <a:t>especially important for </a:t>
            </a:r>
            <a:r>
              <a:rPr lang="en-US" sz="2500" dirty="0" smtClean="0"/>
              <a:t>the interactive</a:t>
            </a:r>
            <a:r>
              <a:rPr lang="en-US" sz="2500" dirty="0"/>
              <a:t>, networked environment in which Java </a:t>
            </a:r>
            <a:r>
              <a:rPr lang="en-US" sz="2500" dirty="0" smtClean="0"/>
              <a:t>operates </a:t>
            </a:r>
            <a:r>
              <a:rPr lang="en-US" sz="2500" dirty="0"/>
              <a:t>because idle time is common</a:t>
            </a:r>
            <a:r>
              <a:rPr lang="en-US" sz="2500" dirty="0" smtClean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2500" dirty="0"/>
              <a:t>In a single-threaded environment, your program has to wait </a:t>
            </a:r>
            <a:r>
              <a:rPr lang="en-US" sz="2500" dirty="0" smtClean="0"/>
              <a:t>for </a:t>
            </a:r>
            <a:r>
              <a:rPr lang="en-US" sz="2500" dirty="0"/>
              <a:t>each of these tasks to finish before it can proceed to the next one—even though the CPU </a:t>
            </a:r>
            <a:r>
              <a:rPr lang="en-US" sz="2500" dirty="0" smtClean="0"/>
              <a:t>is sitting </a:t>
            </a:r>
            <a:r>
              <a:rPr lang="en-US" sz="2500" dirty="0"/>
              <a:t>idle most of the time</a:t>
            </a:r>
            <a:r>
              <a:rPr lang="en-US" sz="2500" dirty="0" smtClean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2500" dirty="0" smtClean="0"/>
              <a:t> </a:t>
            </a:r>
            <a:r>
              <a:rPr lang="en-US" sz="2500" dirty="0"/>
              <a:t>Multithreading lets you gain access to this idle time and put </a:t>
            </a:r>
            <a:r>
              <a:rPr lang="en-US" sz="2500" dirty="0" smtClean="0"/>
              <a:t>it to </a:t>
            </a:r>
            <a:r>
              <a:rPr lang="en-US" sz="2500" dirty="0"/>
              <a:t>good use.</a:t>
            </a:r>
          </a:p>
        </p:txBody>
      </p:sp>
    </p:spTree>
    <p:extLst>
      <p:ext uri="{BB962C8B-B14F-4D97-AF65-F5344CB8AC3E}">
        <p14:creationId xmlns:p14="http://schemas.microsoft.com/office/powerpoint/2010/main" val="11753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Java Thread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940" y="1508760"/>
            <a:ext cx="10690860" cy="466820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500" dirty="0"/>
              <a:t>The Java run-time system depends on threads for many things</a:t>
            </a:r>
            <a:r>
              <a:rPr lang="en-US" sz="2500" dirty="0" smtClean="0"/>
              <a:t>, </a:t>
            </a:r>
            <a:r>
              <a:rPr lang="en-US" sz="2500" dirty="0"/>
              <a:t>and all the class </a:t>
            </a:r>
            <a:r>
              <a:rPr lang="en-US" sz="2500" dirty="0" smtClean="0"/>
              <a:t>libraries</a:t>
            </a:r>
            <a:r>
              <a:rPr lang="en-US" sz="2500" dirty="0"/>
              <a:t> </a:t>
            </a:r>
            <a:r>
              <a:rPr lang="en-US" sz="2500" dirty="0" smtClean="0"/>
              <a:t>are </a:t>
            </a:r>
            <a:r>
              <a:rPr lang="en-US" sz="2500" dirty="0"/>
              <a:t>designed with multithreading in mind. In fact, Java uses threads to enable the </a:t>
            </a:r>
            <a:r>
              <a:rPr lang="en-US" sz="2500" dirty="0" smtClean="0"/>
              <a:t>entire environment </a:t>
            </a:r>
            <a:r>
              <a:rPr lang="en-US" sz="2500" dirty="0"/>
              <a:t>to be asynchronous</a:t>
            </a:r>
            <a:r>
              <a:rPr lang="en-US" sz="250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sz="2500" dirty="0" smtClean="0"/>
              <a:t> </a:t>
            </a:r>
            <a:r>
              <a:rPr lang="en-US" sz="2500" dirty="0"/>
              <a:t>This helps reduce inefficiency by preventing the </a:t>
            </a:r>
            <a:r>
              <a:rPr lang="en-US" sz="2500" dirty="0" smtClean="0"/>
              <a:t>waste of </a:t>
            </a:r>
            <a:r>
              <a:rPr lang="en-US" sz="2500" dirty="0"/>
              <a:t>CPU cycles</a:t>
            </a:r>
            <a:r>
              <a:rPr lang="en-US" sz="250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sz="2500" dirty="0"/>
              <a:t>Single-threaded systems use an approach called an </a:t>
            </a:r>
            <a:r>
              <a:rPr lang="en-US" sz="2500" i="1" dirty="0"/>
              <a:t>event loop </a:t>
            </a:r>
            <a:r>
              <a:rPr lang="en-US" sz="2500" dirty="0"/>
              <a:t>with </a:t>
            </a:r>
            <a:r>
              <a:rPr lang="en-US" sz="2500" i="1" dirty="0" smtClean="0"/>
              <a:t>polling.</a:t>
            </a:r>
            <a:r>
              <a:rPr lang="en-US" sz="2500" dirty="0"/>
              <a:t> In this model, </a:t>
            </a:r>
            <a:r>
              <a:rPr lang="en-US" sz="2500" dirty="0" smtClean="0"/>
              <a:t>a single </a:t>
            </a:r>
            <a:r>
              <a:rPr lang="en-US" sz="2500" dirty="0"/>
              <a:t>thread of control runs in an infinite loop, polling a single event queue to decide </a:t>
            </a:r>
            <a:r>
              <a:rPr lang="en-US" sz="2500" dirty="0" smtClean="0"/>
              <a:t>what to </a:t>
            </a:r>
            <a:r>
              <a:rPr lang="en-US" sz="2500" dirty="0"/>
              <a:t>do next</a:t>
            </a:r>
            <a:r>
              <a:rPr lang="en-US" sz="250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sz="2500" dirty="0"/>
              <a:t>Once this polling mechanism returns with, say, a signal that a network file </a:t>
            </a:r>
            <a:r>
              <a:rPr lang="en-US" sz="2500" dirty="0" smtClean="0"/>
              <a:t>is ready </a:t>
            </a:r>
            <a:r>
              <a:rPr lang="en-US" sz="2500" dirty="0"/>
              <a:t>to be read, then the event loop dispatches control to the appropriate event </a:t>
            </a:r>
            <a:r>
              <a:rPr lang="en-US" sz="2500" dirty="0" smtClean="0"/>
              <a:t>handler. Until </a:t>
            </a:r>
            <a:r>
              <a:rPr lang="en-US" sz="2500" dirty="0"/>
              <a:t>this event handler returns, nothing else can happen in the system. This wastes </a:t>
            </a:r>
            <a:r>
              <a:rPr lang="en-US" sz="2500" dirty="0" smtClean="0"/>
              <a:t>CPU time</a:t>
            </a:r>
            <a:r>
              <a:rPr lang="en-US" sz="2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992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500" dirty="0"/>
              <a:t>The benefit of Java’s multithreading is that </a:t>
            </a:r>
            <a:r>
              <a:rPr lang="en-US" sz="2500" dirty="0" smtClean="0"/>
              <a:t>the main </a:t>
            </a:r>
            <a:r>
              <a:rPr lang="en-US" sz="2500" dirty="0"/>
              <a:t>loop/polling mechanism is </a:t>
            </a:r>
            <a:r>
              <a:rPr lang="en-US" sz="2500" dirty="0" smtClean="0"/>
              <a:t>eliminated. One </a:t>
            </a:r>
            <a:r>
              <a:rPr lang="en-US" sz="2500" dirty="0"/>
              <a:t>thread can pause without stopping other parts of your program. </a:t>
            </a:r>
            <a:endParaRPr lang="en-US" sz="2500" dirty="0" smtClean="0"/>
          </a:p>
          <a:p>
            <a:pPr>
              <a:lnSpc>
                <a:spcPct val="100000"/>
              </a:lnSpc>
            </a:pPr>
            <a:r>
              <a:rPr lang="en-US" sz="2500" dirty="0" smtClean="0"/>
              <a:t>For </a:t>
            </a:r>
            <a:r>
              <a:rPr lang="en-US" sz="2500" dirty="0"/>
              <a:t>example, the </a:t>
            </a:r>
            <a:r>
              <a:rPr lang="en-US" sz="2500" dirty="0" smtClean="0"/>
              <a:t>idle time </a:t>
            </a:r>
            <a:r>
              <a:rPr lang="en-US" sz="2500" dirty="0"/>
              <a:t>created when a thread reads data from a network or waits for user input can be </a:t>
            </a:r>
            <a:r>
              <a:rPr lang="en-US" sz="2500" dirty="0" smtClean="0"/>
              <a:t>utilized elsewhere</a:t>
            </a:r>
            <a:r>
              <a:rPr lang="en-US" sz="2500" dirty="0"/>
              <a:t>.  </a:t>
            </a:r>
            <a:r>
              <a:rPr lang="en-US" sz="2500" dirty="0" smtClean="0"/>
              <a:t>Multithreading </a:t>
            </a:r>
            <a:r>
              <a:rPr lang="en-US" sz="2500" dirty="0"/>
              <a:t>allows animation loops to sleep for a second between each </a:t>
            </a:r>
            <a:r>
              <a:rPr lang="en-US" sz="2500" dirty="0" smtClean="0"/>
              <a:t>frame without </a:t>
            </a:r>
            <a:r>
              <a:rPr lang="en-US" sz="2500" dirty="0"/>
              <a:t>causing the whole system to pause. </a:t>
            </a:r>
            <a:endParaRPr lang="en-US" sz="2500" dirty="0" smtClean="0"/>
          </a:p>
          <a:p>
            <a:pPr>
              <a:lnSpc>
                <a:spcPct val="100000"/>
              </a:lnSpc>
            </a:pPr>
            <a:r>
              <a:rPr lang="en-US" sz="2500" dirty="0" smtClean="0"/>
              <a:t>When </a:t>
            </a:r>
            <a:r>
              <a:rPr lang="en-US" sz="2500" dirty="0"/>
              <a:t>a thread blocks in a Java program, </a:t>
            </a:r>
            <a:r>
              <a:rPr lang="en-US" sz="2500" dirty="0" smtClean="0"/>
              <a:t>only the </a:t>
            </a:r>
            <a:r>
              <a:rPr lang="en-US" sz="2500" dirty="0"/>
              <a:t>single thread that is blocked pauses. All other threads continue to </a:t>
            </a:r>
            <a:r>
              <a:rPr lang="en-US" sz="2500" dirty="0" smtClean="0"/>
              <a:t>run.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56301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500" dirty="0"/>
              <a:t>Threads exist in several states. A thread can be </a:t>
            </a:r>
            <a:r>
              <a:rPr lang="en-US" sz="2500" i="1" dirty="0"/>
              <a:t>running. </a:t>
            </a:r>
            <a:r>
              <a:rPr lang="en-US" sz="2500" dirty="0"/>
              <a:t>It can be </a:t>
            </a:r>
            <a:r>
              <a:rPr lang="en-US" sz="2500" i="1" dirty="0"/>
              <a:t>ready to run </a:t>
            </a:r>
            <a:r>
              <a:rPr lang="en-US" sz="2500" dirty="0"/>
              <a:t>as soon </a:t>
            </a:r>
            <a:r>
              <a:rPr lang="en-US" sz="2500" dirty="0" smtClean="0"/>
              <a:t>as it </a:t>
            </a:r>
            <a:r>
              <a:rPr lang="en-US" sz="2500" dirty="0"/>
              <a:t>gets CPU time. </a:t>
            </a:r>
            <a:endParaRPr lang="en-US" sz="2500" dirty="0" smtClean="0"/>
          </a:p>
          <a:p>
            <a:pPr>
              <a:lnSpc>
                <a:spcPct val="100000"/>
              </a:lnSpc>
            </a:pPr>
            <a:r>
              <a:rPr lang="en-US" sz="2500" dirty="0" smtClean="0"/>
              <a:t>A running </a:t>
            </a:r>
            <a:r>
              <a:rPr lang="en-US" sz="2500" dirty="0"/>
              <a:t>thread can be </a:t>
            </a:r>
            <a:r>
              <a:rPr lang="en-US" sz="2500" i="1" dirty="0"/>
              <a:t>suspended, </a:t>
            </a:r>
            <a:r>
              <a:rPr lang="en-US" sz="2500" dirty="0"/>
              <a:t>which temporarily suspends its activity.</a:t>
            </a:r>
          </a:p>
          <a:p>
            <a:pPr>
              <a:lnSpc>
                <a:spcPct val="100000"/>
              </a:lnSpc>
            </a:pPr>
            <a:r>
              <a:rPr lang="en-US" sz="2500" dirty="0" smtClean="0"/>
              <a:t>A suspended </a:t>
            </a:r>
            <a:r>
              <a:rPr lang="en-US" sz="2500" dirty="0"/>
              <a:t>thread can then be </a:t>
            </a:r>
            <a:r>
              <a:rPr lang="en-US" sz="2500" i="1" dirty="0"/>
              <a:t>resumed, </a:t>
            </a:r>
            <a:r>
              <a:rPr lang="en-US" sz="2500" dirty="0"/>
              <a:t>allowing it to pick up where it left off. </a:t>
            </a:r>
            <a:endParaRPr lang="en-US" sz="2500" dirty="0" smtClean="0"/>
          </a:p>
          <a:p>
            <a:pPr>
              <a:lnSpc>
                <a:spcPct val="100000"/>
              </a:lnSpc>
            </a:pPr>
            <a:r>
              <a:rPr lang="en-US" sz="2500" dirty="0" smtClean="0"/>
              <a:t>A thread can </a:t>
            </a:r>
            <a:r>
              <a:rPr lang="en-US" sz="2500" dirty="0"/>
              <a:t>be </a:t>
            </a:r>
            <a:r>
              <a:rPr lang="en-US" sz="2500" i="1" dirty="0"/>
              <a:t>blocked </a:t>
            </a:r>
            <a:r>
              <a:rPr lang="en-US" sz="2500" dirty="0"/>
              <a:t>when waiting for a resource. At any time, a thread can be terminated, </a:t>
            </a:r>
            <a:r>
              <a:rPr lang="en-US" sz="2500" dirty="0" smtClean="0"/>
              <a:t>which halts </a:t>
            </a:r>
            <a:r>
              <a:rPr lang="en-US" sz="2500" dirty="0"/>
              <a:t>its execution immediately. </a:t>
            </a:r>
            <a:endParaRPr lang="en-US" sz="2500" dirty="0" smtClean="0"/>
          </a:p>
          <a:p>
            <a:pPr>
              <a:lnSpc>
                <a:spcPct val="100000"/>
              </a:lnSpc>
            </a:pPr>
            <a:r>
              <a:rPr lang="en-US" sz="2500" dirty="0" smtClean="0"/>
              <a:t>Once </a:t>
            </a:r>
            <a:r>
              <a:rPr lang="en-US" sz="2500" dirty="0"/>
              <a:t>terminated, a thread cannot be </a:t>
            </a:r>
            <a:r>
              <a:rPr lang="en-US" sz="2500" dirty="0" smtClean="0"/>
              <a:t>resumed.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9189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Thread Priorities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500" dirty="0"/>
              <a:t>Java assigns to each thread a priority that determines how that thread should be </a:t>
            </a:r>
            <a:r>
              <a:rPr lang="en-US" sz="2500" dirty="0" smtClean="0"/>
              <a:t>treated with </a:t>
            </a:r>
            <a:r>
              <a:rPr lang="en-US" sz="2500" dirty="0"/>
              <a:t>respect to the others. Thread priorities are integers that specify the relative </a:t>
            </a:r>
            <a:r>
              <a:rPr lang="en-US" sz="2500" dirty="0" smtClean="0"/>
              <a:t>priority of </a:t>
            </a:r>
            <a:r>
              <a:rPr lang="en-US" sz="2500" dirty="0"/>
              <a:t>one thread to another. </a:t>
            </a:r>
            <a:endParaRPr lang="en-US" sz="2500" dirty="0" smtClean="0"/>
          </a:p>
          <a:p>
            <a:pPr algn="just">
              <a:lnSpc>
                <a:spcPct val="100000"/>
              </a:lnSpc>
            </a:pPr>
            <a:r>
              <a:rPr lang="en-US" sz="2500" dirty="0" smtClean="0"/>
              <a:t>As </a:t>
            </a:r>
            <a:r>
              <a:rPr lang="en-US" sz="2500" dirty="0"/>
              <a:t>an absolute value, a priority is meaningless; a </a:t>
            </a:r>
            <a:r>
              <a:rPr lang="en-US" sz="2500" dirty="0" smtClean="0"/>
              <a:t>higher-priority thread </a:t>
            </a:r>
            <a:r>
              <a:rPr lang="en-US" sz="2500" dirty="0"/>
              <a:t>doesn’t run any faster than a lower-priority thread if it is the only thread </a:t>
            </a:r>
            <a:r>
              <a:rPr lang="en-US" sz="2500" dirty="0" smtClean="0"/>
              <a:t>running. </a:t>
            </a:r>
          </a:p>
          <a:p>
            <a:pPr algn="just">
              <a:lnSpc>
                <a:spcPct val="100000"/>
              </a:lnSpc>
            </a:pPr>
            <a:r>
              <a:rPr lang="en-US" sz="2500" dirty="0" smtClean="0"/>
              <a:t>Instead</a:t>
            </a:r>
            <a:r>
              <a:rPr lang="en-US" sz="2500" dirty="0"/>
              <a:t>, a thread’s priority is used to decide when to switch from one running thread </a:t>
            </a:r>
            <a:r>
              <a:rPr lang="en-US" sz="2500" dirty="0" smtClean="0"/>
              <a:t>to the </a:t>
            </a:r>
            <a:r>
              <a:rPr lang="en-US" sz="2500" dirty="0"/>
              <a:t>next. This is called a </a:t>
            </a:r>
            <a:r>
              <a:rPr lang="en-US" sz="2500" i="1" dirty="0"/>
              <a:t>context switch. 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90523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The rules that determine when a context switch takes place are simple</a:t>
            </a:r>
            <a:r>
              <a:rPr lang="en-US" sz="2500" dirty="0" smtClean="0"/>
              <a:t>:</a:t>
            </a:r>
          </a:p>
          <a:p>
            <a:pPr lvl="1"/>
            <a:r>
              <a:rPr lang="en-US" i="1" dirty="0"/>
              <a:t>A thread can voluntarily relinquish control. </a:t>
            </a:r>
            <a:r>
              <a:rPr lang="en-US" dirty="0"/>
              <a:t>This is done by explicitly yielding, </a:t>
            </a:r>
            <a:r>
              <a:rPr lang="en-US" dirty="0" smtClean="0"/>
              <a:t>sleeping, or </a:t>
            </a:r>
            <a:r>
              <a:rPr lang="en-US" dirty="0"/>
              <a:t>blocking on pending I/O. In this scenario, all other threads are examined, and </a:t>
            </a:r>
            <a:r>
              <a:rPr lang="en-US" dirty="0" smtClean="0"/>
              <a:t>the highest-priority </a:t>
            </a:r>
            <a:r>
              <a:rPr lang="en-US" dirty="0"/>
              <a:t>thread that is ready to run is given the CPU</a:t>
            </a:r>
            <a:r>
              <a:rPr lang="en-US" dirty="0" smtClean="0"/>
              <a:t>.</a:t>
            </a:r>
          </a:p>
          <a:p>
            <a:pPr lvl="1"/>
            <a:r>
              <a:rPr lang="en-US" i="1" dirty="0"/>
              <a:t>A thread can be preempted by a higher-priority thread. </a:t>
            </a:r>
            <a:r>
              <a:rPr lang="en-US" dirty="0"/>
              <a:t>In this case, a lower-priority </a:t>
            </a:r>
            <a:r>
              <a:rPr lang="en-US" dirty="0" smtClean="0"/>
              <a:t>thread that </a:t>
            </a:r>
            <a:r>
              <a:rPr lang="en-US" dirty="0"/>
              <a:t>does not yield the processor is simply preempted—no matter what it is </a:t>
            </a:r>
            <a:r>
              <a:rPr lang="en-US" dirty="0" smtClean="0"/>
              <a:t>doing— by </a:t>
            </a:r>
            <a:r>
              <a:rPr lang="en-US" dirty="0"/>
              <a:t>a higher-priority thread. Basically, as soon as a higher-priority thread wants </a:t>
            </a:r>
            <a:r>
              <a:rPr lang="en-US" dirty="0" smtClean="0"/>
              <a:t>to run</a:t>
            </a:r>
            <a:r>
              <a:rPr lang="en-US" dirty="0"/>
              <a:t>, it does. This is called </a:t>
            </a:r>
            <a:r>
              <a:rPr lang="en-US" i="1" dirty="0"/>
              <a:t>preemptive multitasking.</a:t>
            </a:r>
            <a:endParaRPr lang="en-US" sz="9200" dirty="0"/>
          </a:p>
        </p:txBody>
      </p:sp>
    </p:spTree>
    <p:extLst>
      <p:ext uri="{BB962C8B-B14F-4D97-AF65-F5344CB8AC3E}">
        <p14:creationId xmlns:p14="http://schemas.microsoft.com/office/powerpoint/2010/main" val="4996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2308</Words>
  <Application>Microsoft Office PowerPoint</Application>
  <PresentationFormat>Widescreen</PresentationFormat>
  <Paragraphs>177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Multithreading</vt:lpstr>
      <vt:lpstr>Multithreading</vt:lpstr>
      <vt:lpstr>PowerPoint Presentation</vt:lpstr>
      <vt:lpstr>PowerPoint Presentation</vt:lpstr>
      <vt:lpstr>The Java Thread Model</vt:lpstr>
      <vt:lpstr>PowerPoint Presentation</vt:lpstr>
      <vt:lpstr>PowerPoint Presentation</vt:lpstr>
      <vt:lpstr>Thread Priorities</vt:lpstr>
      <vt:lpstr> </vt:lpstr>
      <vt:lpstr>The Thread Class and the Runnable Interface</vt:lpstr>
      <vt:lpstr>PowerPoint Presentation</vt:lpstr>
      <vt:lpstr>The Main Thread</vt:lpstr>
      <vt:lpstr>PowerPoint Presentation</vt:lpstr>
      <vt:lpstr>Example Controlling the main Thread</vt:lpstr>
      <vt:lpstr>PowerPoint Presentation</vt:lpstr>
      <vt:lpstr>Creating a Thread</vt:lpstr>
      <vt:lpstr>Implementing Runnable</vt:lpstr>
      <vt:lpstr>PowerPoint Presentation</vt:lpstr>
      <vt:lpstr>PowerPoint Presentation</vt:lpstr>
      <vt:lpstr>Example</vt:lpstr>
      <vt:lpstr>Drive method</vt:lpstr>
      <vt:lpstr>Extending Thread</vt:lpstr>
      <vt:lpstr>Example </vt:lpstr>
      <vt:lpstr>Drive Method</vt:lpstr>
      <vt:lpstr>PowerPoint Presentation</vt:lpstr>
      <vt:lpstr>Choosing an Approach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Multithreading</dc:title>
  <dc:creator>Rajan Sharma</dc:creator>
  <cp:lastModifiedBy>Rajan Sharma</cp:lastModifiedBy>
  <cp:revision>26</cp:revision>
  <dcterms:created xsi:type="dcterms:W3CDTF">2023-06-07T06:54:26Z</dcterms:created>
  <dcterms:modified xsi:type="dcterms:W3CDTF">2023-06-08T14:19:59Z</dcterms:modified>
</cp:coreProperties>
</file>