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1888-C4CE-4949-849E-FECEC81018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Thread Class and the 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Java’s multithreading system is built upon the </a:t>
            </a:r>
            <a:r>
              <a:rPr lang="en-US" sz="2500" b="1" dirty="0"/>
              <a:t>Thread </a:t>
            </a:r>
            <a:r>
              <a:rPr lang="en-US" sz="2500" dirty="0"/>
              <a:t>class, its methods, and its </a:t>
            </a:r>
            <a:r>
              <a:rPr lang="en-US" sz="2500" dirty="0" smtClean="0"/>
              <a:t>companion interface</a:t>
            </a:r>
            <a:r>
              <a:rPr lang="en-US" sz="2500" dirty="0"/>
              <a:t>, </a:t>
            </a:r>
            <a:r>
              <a:rPr lang="en-US" sz="2500" b="1" dirty="0"/>
              <a:t>Runnable</a:t>
            </a:r>
            <a:r>
              <a:rPr lang="en-US" sz="2500" dirty="0"/>
              <a:t>. </a:t>
            </a:r>
            <a:r>
              <a:rPr lang="en-US" sz="2500" b="1" dirty="0"/>
              <a:t>Thread </a:t>
            </a:r>
            <a:r>
              <a:rPr lang="en-US" sz="2500" dirty="0"/>
              <a:t>encapsulates a thread of execution.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Since </a:t>
            </a:r>
            <a:r>
              <a:rPr lang="en-US" sz="2500" dirty="0"/>
              <a:t>you can’t directly </a:t>
            </a:r>
            <a:r>
              <a:rPr lang="en-US" sz="2500" dirty="0" smtClean="0"/>
              <a:t>refer to </a:t>
            </a:r>
            <a:r>
              <a:rPr lang="en-US" sz="2500" dirty="0"/>
              <a:t>the ethereal state of a running thread, you will deal with it through its proxy, the </a:t>
            </a:r>
            <a:r>
              <a:rPr lang="en-US" sz="2500" b="1" dirty="0" smtClean="0"/>
              <a:t>Thread </a:t>
            </a:r>
            <a:r>
              <a:rPr lang="en-US" sz="2500" dirty="0" smtClean="0"/>
              <a:t>instance </a:t>
            </a:r>
            <a:r>
              <a:rPr lang="en-US" sz="2500" dirty="0"/>
              <a:t>that spawned it. To create a new thread, your program will either extend </a:t>
            </a:r>
            <a:r>
              <a:rPr lang="en-US" sz="2500" b="1" dirty="0"/>
              <a:t>Thread </a:t>
            </a:r>
            <a:r>
              <a:rPr lang="en-US" sz="2500" dirty="0" smtClean="0"/>
              <a:t>or implement </a:t>
            </a:r>
            <a:r>
              <a:rPr lang="en-US" sz="2500" dirty="0"/>
              <a:t>the </a:t>
            </a:r>
            <a:r>
              <a:rPr lang="en-US" sz="2500" b="1" dirty="0"/>
              <a:t>Runnable </a:t>
            </a:r>
            <a:r>
              <a:rPr lang="en-US" sz="2500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9183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4501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500" b="1" dirty="0"/>
              <a:t>Thread </a:t>
            </a:r>
            <a:r>
              <a:rPr lang="en-US" sz="2500" dirty="0"/>
              <a:t>class defines several methods that help manage threads. The ones that </a:t>
            </a:r>
            <a:r>
              <a:rPr lang="en-US" sz="2500" dirty="0" smtClean="0"/>
              <a:t>will be </a:t>
            </a:r>
            <a:r>
              <a:rPr lang="en-US" sz="2500" dirty="0"/>
              <a:t>used in this chapter are shown here</a:t>
            </a:r>
            <a:r>
              <a:rPr lang="en-US" sz="2500" dirty="0" smtClean="0"/>
              <a:t>:</a:t>
            </a:r>
          </a:p>
          <a:p>
            <a:endParaRPr lang="en-US" sz="2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3768"/>
              </p:ext>
            </p:extLst>
          </p:nvPr>
        </p:nvGraphicFramePr>
        <p:xfrm>
          <a:off x="1574800" y="1888066"/>
          <a:ext cx="81280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07625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2574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3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 a thread’s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1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</a:t>
                      </a:r>
                      <a:r>
                        <a:rPr lang="en-US" baseline="0" dirty="0" smtClean="0"/>
                        <a:t> a thread’s priority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9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if a thread is still running.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a thread to terminate.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 point for the thread.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Suspend a thread for a period of time.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thread by calling its run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0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500" dirty="0"/>
              <a:t>When a Java program starts up, one thread begins running immediately. This is </a:t>
            </a:r>
            <a:r>
              <a:rPr lang="en-US" sz="2500" dirty="0" smtClean="0"/>
              <a:t>usually called </a:t>
            </a:r>
            <a:r>
              <a:rPr lang="en-US" sz="2500" dirty="0"/>
              <a:t>the </a:t>
            </a:r>
            <a:r>
              <a:rPr lang="en-US" sz="2500" i="1" dirty="0"/>
              <a:t>main thread </a:t>
            </a:r>
            <a:r>
              <a:rPr lang="en-US" sz="2500" dirty="0"/>
              <a:t>of your program, because it is the one that is executed when </a:t>
            </a:r>
            <a:r>
              <a:rPr lang="en-US" sz="2500" dirty="0" smtClean="0"/>
              <a:t>your program </a:t>
            </a:r>
            <a:r>
              <a:rPr lang="en-US" sz="2500" dirty="0"/>
              <a:t>begins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The main thread is important for two reasons</a:t>
            </a:r>
            <a:r>
              <a:rPr lang="en-US" sz="25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2300" dirty="0"/>
              <a:t>It is the thread from which other “child” threads will be spawned</a:t>
            </a:r>
            <a:r>
              <a:rPr lang="en-US" sz="2300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300" dirty="0"/>
              <a:t>Often, it must be the last thread to finish execution because it performs </a:t>
            </a:r>
            <a:r>
              <a:rPr lang="en-US" sz="2300" dirty="0" smtClean="0"/>
              <a:t>various shutdown actions</a:t>
            </a:r>
            <a:r>
              <a:rPr lang="en-US" sz="2300" dirty="0"/>
              <a:t>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7771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Although the main thread is created automatically when your program is started, it </a:t>
            </a:r>
            <a:r>
              <a:rPr lang="en-US" dirty="0" smtClean="0"/>
              <a:t>can be </a:t>
            </a:r>
            <a:r>
              <a:rPr lang="en-US" dirty="0"/>
              <a:t>controlled through a </a:t>
            </a:r>
            <a:r>
              <a:rPr lang="en-US" b="1" dirty="0"/>
              <a:t>Thread </a:t>
            </a:r>
            <a:r>
              <a:rPr lang="en-US" dirty="0"/>
              <a:t>object.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do so, you must obtain a reference to it by </a:t>
            </a:r>
            <a:r>
              <a:rPr lang="en-US" dirty="0" smtClean="0"/>
              <a:t>calling the </a:t>
            </a:r>
            <a:r>
              <a:rPr lang="en-US" dirty="0"/>
              <a:t>method </a:t>
            </a:r>
            <a:r>
              <a:rPr lang="en-US" b="1" dirty="0" err="1"/>
              <a:t>currentThread</a:t>
            </a:r>
            <a:r>
              <a:rPr lang="en-US" b="1" dirty="0"/>
              <a:t>( )</a:t>
            </a:r>
            <a:r>
              <a:rPr lang="en-US" dirty="0"/>
              <a:t>, which is a </a:t>
            </a:r>
            <a:r>
              <a:rPr lang="en-US" b="1" dirty="0"/>
              <a:t>public static </a:t>
            </a:r>
            <a:r>
              <a:rPr lang="en-US" dirty="0"/>
              <a:t>member of </a:t>
            </a:r>
            <a:r>
              <a:rPr lang="en-US" b="1" dirty="0"/>
              <a:t>Thread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Its </a:t>
            </a:r>
            <a:r>
              <a:rPr lang="en-US" dirty="0"/>
              <a:t>general form </a:t>
            </a:r>
            <a:r>
              <a:rPr lang="en-US" dirty="0" smtClean="0"/>
              <a:t>is shown </a:t>
            </a:r>
            <a:r>
              <a:rPr lang="en-US" dirty="0"/>
              <a:t>here</a:t>
            </a:r>
            <a:r>
              <a:rPr lang="en-US" dirty="0" smtClean="0"/>
              <a:t>:</a:t>
            </a:r>
            <a:endParaRPr lang="en-US" b="1" dirty="0" smtClean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 smtClean="0"/>
              <a:t>	static </a:t>
            </a:r>
            <a:r>
              <a:rPr lang="en-US" b="1" dirty="0"/>
              <a:t>Thread </a:t>
            </a:r>
            <a:r>
              <a:rPr lang="en-US" b="1" dirty="0" err="1"/>
              <a:t>currentThread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This method returns a reference to the thread in which it is called. Once you have a </a:t>
            </a:r>
            <a:r>
              <a:rPr lang="en-US" sz="2500" dirty="0" smtClean="0"/>
              <a:t>reference to </a:t>
            </a:r>
            <a:r>
              <a:rPr lang="en-US" sz="2500" dirty="0"/>
              <a:t>the main thread, you can control it just like any other thread.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74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Controlling 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CurrentThreadDemo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Thread </a:t>
            </a:r>
            <a:r>
              <a:rPr lang="en-US" dirty="0"/>
              <a:t>t = </a:t>
            </a:r>
            <a:r>
              <a:rPr lang="en-US" dirty="0" err="1"/>
              <a:t>Thread.currentThread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		</a:t>
            </a:r>
            <a:r>
              <a:rPr lang="en-US" dirty="0" err="1" smtClean="0"/>
              <a:t>System.out.println</a:t>
            </a:r>
            <a:r>
              <a:rPr lang="en-US" dirty="0"/>
              <a:t>("Current thread: " + t);</a:t>
            </a:r>
          </a:p>
          <a:p>
            <a:pPr marL="0" indent="0">
              <a:buNone/>
            </a:pPr>
            <a:r>
              <a:rPr lang="en-US" dirty="0"/>
              <a:t>// change the name of the thread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t.setName</a:t>
            </a:r>
            <a:r>
              <a:rPr lang="en-US" dirty="0"/>
              <a:t>("My Thread");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("After name change: " + t);</a:t>
            </a:r>
          </a:p>
          <a:p>
            <a:pPr marL="0" indent="0">
              <a:buNone/>
            </a:pPr>
            <a:r>
              <a:rPr lang="en-US" dirty="0" smtClean="0"/>
              <a:t>	try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pt-BR" dirty="0" smtClean="0"/>
              <a:t>		for(int </a:t>
            </a:r>
            <a:r>
              <a:rPr lang="pt-BR" dirty="0"/>
              <a:t>n = 5; n &gt; 0; n--)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Thread.sleep</a:t>
            </a:r>
            <a:r>
              <a:rPr lang="en-US" dirty="0" smtClean="0"/>
              <a:t>(1000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/>
              <a:t>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("Main thread interrupted");</a:t>
            </a:r>
          </a:p>
          <a:p>
            <a:pPr marL="0" indent="0">
              <a:buNone/>
            </a:pPr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4380"/>
            <a:ext cx="11010900" cy="54225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Let’s look more closely at the methods defined by </a:t>
            </a:r>
            <a:r>
              <a:rPr lang="en-US" sz="2500" b="1" dirty="0" smtClean="0"/>
              <a:t>Thread </a:t>
            </a:r>
            <a:r>
              <a:rPr lang="en-US" sz="2500" dirty="0" smtClean="0"/>
              <a:t>that are used in the program.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The </a:t>
            </a:r>
            <a:r>
              <a:rPr lang="en-US" sz="2500" b="1" dirty="0"/>
              <a:t>sleep( ) </a:t>
            </a:r>
            <a:r>
              <a:rPr lang="en-US" sz="2500" dirty="0"/>
              <a:t>method causes the thread from which it is called to suspend execution for </a:t>
            </a:r>
            <a:r>
              <a:rPr lang="en-US" sz="2500" dirty="0" smtClean="0"/>
              <a:t>the specified </a:t>
            </a:r>
            <a:r>
              <a:rPr lang="en-US" sz="2500" dirty="0"/>
              <a:t>period of </a:t>
            </a:r>
            <a:r>
              <a:rPr lang="en-US" sz="2500" dirty="0" smtClean="0"/>
              <a:t>milliseconds. Its general form is shown here:</a:t>
            </a:r>
          </a:p>
          <a:p>
            <a:pPr marL="1714500" lvl="3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tatic void sleep(long milliseconds) throws </a:t>
            </a:r>
            <a:r>
              <a:rPr lang="en-US" b="1" dirty="0" err="1" smtClean="0"/>
              <a:t>InterruptedException</a:t>
            </a:r>
            <a:endParaRPr lang="en-US" b="1" dirty="0" smtClean="0"/>
          </a:p>
          <a:p>
            <a:pPr marL="1714500" lvl="3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tatic void sleep(long milliseconds, </a:t>
            </a:r>
            <a:r>
              <a:rPr lang="en-US" b="1" dirty="0" err="1" smtClean="0"/>
              <a:t>int</a:t>
            </a:r>
            <a:r>
              <a:rPr lang="en-US" b="1" dirty="0" smtClean="0"/>
              <a:t> nanoseconds) throws </a:t>
            </a:r>
            <a:r>
              <a:rPr lang="en-US" b="1" dirty="0" err="1" smtClean="0"/>
              <a:t>InterruptedException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sz="2500" dirty="0"/>
              <a:t>As the preceding program shows, you can set the name of a thread by using </a:t>
            </a:r>
            <a:r>
              <a:rPr lang="en-US" sz="2500" b="1" dirty="0" err="1"/>
              <a:t>setName</a:t>
            </a:r>
            <a:r>
              <a:rPr lang="en-US" sz="2500" b="1" dirty="0"/>
              <a:t>( </a:t>
            </a:r>
            <a:r>
              <a:rPr lang="en-US" sz="2500" b="1" dirty="0" smtClean="0"/>
              <a:t>)</a:t>
            </a:r>
            <a:r>
              <a:rPr lang="en-US" sz="2500" dirty="0" smtClean="0"/>
              <a:t>. You </a:t>
            </a:r>
            <a:r>
              <a:rPr lang="en-US" sz="2500" dirty="0"/>
              <a:t>can obtain the name of a thread by calling </a:t>
            </a:r>
            <a:r>
              <a:rPr lang="en-US" sz="2500" b="1" dirty="0" err="1"/>
              <a:t>getName</a:t>
            </a:r>
            <a:r>
              <a:rPr lang="en-US" sz="2500" b="1" dirty="0"/>
              <a:t>( ) </a:t>
            </a:r>
            <a:r>
              <a:rPr lang="en-US" sz="2500" dirty="0"/>
              <a:t>(but note that this is not shown </a:t>
            </a:r>
            <a:r>
              <a:rPr lang="en-US" sz="2500" dirty="0" smtClean="0"/>
              <a:t>in the </a:t>
            </a:r>
            <a:r>
              <a:rPr lang="en-US" sz="2500" dirty="0"/>
              <a:t>program). These methods are members of the </a:t>
            </a:r>
            <a:r>
              <a:rPr lang="en-US" sz="2500" b="1" dirty="0"/>
              <a:t>Thread </a:t>
            </a:r>
            <a:r>
              <a:rPr lang="en-US" sz="2500" dirty="0"/>
              <a:t>class and are declared like this</a:t>
            </a:r>
            <a:r>
              <a:rPr lang="en-US" sz="2500" dirty="0" smtClean="0"/>
              <a:t>:</a:t>
            </a:r>
          </a:p>
          <a:p>
            <a:pPr lvl="3" algn="just">
              <a:lnSpc>
                <a:spcPct val="100000"/>
              </a:lnSpc>
            </a:pPr>
            <a:r>
              <a:rPr lang="en-US" b="1" dirty="0" smtClean="0"/>
              <a:t>final void </a:t>
            </a:r>
            <a:r>
              <a:rPr lang="en-US" b="1" dirty="0" err="1" smtClean="0"/>
              <a:t>setName</a:t>
            </a:r>
            <a:r>
              <a:rPr lang="en-US" b="1" dirty="0" smtClean="0"/>
              <a:t>(String </a:t>
            </a:r>
            <a:r>
              <a:rPr lang="en-US" b="1" dirty="0" err="1" smtClean="0"/>
              <a:t>threadName</a:t>
            </a:r>
            <a:r>
              <a:rPr lang="en-US" b="1" dirty="0" smtClean="0"/>
              <a:t>)</a:t>
            </a:r>
          </a:p>
          <a:p>
            <a:pPr lvl="3" algn="just">
              <a:lnSpc>
                <a:spcPct val="100000"/>
              </a:lnSpc>
            </a:pPr>
            <a:r>
              <a:rPr lang="en-US" b="1" dirty="0"/>
              <a:t>f</a:t>
            </a:r>
            <a:r>
              <a:rPr lang="en-US" b="1" dirty="0" smtClean="0"/>
              <a:t>inal String </a:t>
            </a:r>
            <a:r>
              <a:rPr lang="en-US" b="1" dirty="0" err="1" smtClean="0"/>
              <a:t>getName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3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most general sense, you create a thread by instantiating an object of type </a:t>
            </a:r>
            <a:r>
              <a:rPr lang="en-US" b="1" dirty="0"/>
              <a:t>Thread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Java defines two ways in which this can be accomplished:</a:t>
            </a:r>
          </a:p>
          <a:p>
            <a:pPr lvl="2" algn="just"/>
            <a:r>
              <a:rPr lang="en-US" dirty="0" smtClean="0"/>
              <a:t>You can implement the </a:t>
            </a:r>
            <a:r>
              <a:rPr lang="en-US" b="1" dirty="0" smtClean="0"/>
              <a:t>Runnable</a:t>
            </a:r>
            <a:r>
              <a:rPr lang="en-US" dirty="0" smtClean="0"/>
              <a:t> interface.</a:t>
            </a:r>
          </a:p>
          <a:p>
            <a:pPr lvl="2" algn="just"/>
            <a:r>
              <a:rPr lang="en-US" dirty="0" smtClean="0"/>
              <a:t>You can extend the Thread class, itself.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485900"/>
            <a:ext cx="11155680" cy="49377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The easiest way to create a thread is to create a class that implements the </a:t>
            </a:r>
            <a:r>
              <a:rPr lang="en-US" sz="2500" b="1" dirty="0"/>
              <a:t>Runnable </a:t>
            </a:r>
            <a:r>
              <a:rPr lang="en-US" sz="2500" dirty="0"/>
              <a:t>interface.</a:t>
            </a:r>
          </a:p>
          <a:p>
            <a:pPr algn="just">
              <a:lnSpc>
                <a:spcPct val="100000"/>
              </a:lnSpc>
            </a:pPr>
            <a:r>
              <a:rPr lang="en-US" sz="2500" b="1" dirty="0"/>
              <a:t>Runnable </a:t>
            </a:r>
            <a:r>
              <a:rPr lang="en-US" sz="2500" dirty="0"/>
              <a:t>abstracts a unit of executable code. You can construct a thread on any object </a:t>
            </a:r>
            <a:r>
              <a:rPr lang="en-US" sz="2500" dirty="0" smtClean="0"/>
              <a:t>that implements </a:t>
            </a:r>
            <a:r>
              <a:rPr lang="en-US" sz="2500" b="1" dirty="0"/>
              <a:t>Runnable</a:t>
            </a:r>
            <a:r>
              <a:rPr lang="en-US" sz="2500" dirty="0"/>
              <a:t>. To implement </a:t>
            </a:r>
            <a:r>
              <a:rPr lang="en-US" sz="2500" b="1" dirty="0"/>
              <a:t>Runnable</a:t>
            </a:r>
            <a:r>
              <a:rPr lang="en-US" sz="2500" dirty="0"/>
              <a:t>, a class need only implement a single </a:t>
            </a:r>
            <a:r>
              <a:rPr lang="en-US" sz="2500" dirty="0" smtClean="0"/>
              <a:t>method called </a:t>
            </a:r>
            <a:r>
              <a:rPr lang="en-US" sz="2500" b="1" dirty="0"/>
              <a:t>run( )</a:t>
            </a:r>
            <a:r>
              <a:rPr lang="en-US" sz="2500" dirty="0"/>
              <a:t>, which is declared like this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ublic void run()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Inside </a:t>
            </a:r>
            <a:r>
              <a:rPr lang="en-US" sz="2500" b="1" dirty="0"/>
              <a:t>run( )</a:t>
            </a:r>
            <a:r>
              <a:rPr lang="en-US" sz="2500" dirty="0"/>
              <a:t>, you will define the code that constitutes the new thread. It is important </a:t>
            </a:r>
            <a:r>
              <a:rPr lang="en-US" sz="2500" dirty="0" smtClean="0"/>
              <a:t>to understand </a:t>
            </a:r>
            <a:r>
              <a:rPr lang="en-US" sz="2500" dirty="0"/>
              <a:t>that </a:t>
            </a:r>
            <a:r>
              <a:rPr lang="en-US" sz="2500" b="1" dirty="0"/>
              <a:t>run( ) </a:t>
            </a:r>
            <a:r>
              <a:rPr lang="en-US" sz="2500" dirty="0"/>
              <a:t>can call other methods, use other classes, and declare variables, </a:t>
            </a:r>
            <a:r>
              <a:rPr lang="en-US" sz="2500" dirty="0" smtClean="0"/>
              <a:t>just like </a:t>
            </a:r>
            <a:r>
              <a:rPr lang="en-US" sz="2500" dirty="0"/>
              <a:t>the main thread can.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dirty="0"/>
              <a:t>only difference is that </a:t>
            </a:r>
            <a:r>
              <a:rPr lang="en-US" sz="2500" b="1" dirty="0"/>
              <a:t>run( ) </a:t>
            </a:r>
            <a:r>
              <a:rPr lang="en-US" sz="2500" dirty="0"/>
              <a:t>establishes the entry point </a:t>
            </a:r>
            <a:r>
              <a:rPr lang="en-US" sz="2500" dirty="0" smtClean="0"/>
              <a:t>for another</a:t>
            </a:r>
            <a:r>
              <a:rPr lang="en-US" sz="2500" dirty="0"/>
              <a:t>, concurrent thread of execution within your program. This thread will end </a:t>
            </a:r>
            <a:r>
              <a:rPr lang="en-US" sz="2500" dirty="0" smtClean="0"/>
              <a:t>when </a:t>
            </a:r>
            <a:r>
              <a:rPr lang="en-US" sz="2500" b="1" dirty="0" smtClean="0"/>
              <a:t>run</a:t>
            </a:r>
            <a:r>
              <a:rPr lang="en-US" sz="2500" b="1" dirty="0"/>
              <a:t>( ) </a:t>
            </a:r>
            <a:r>
              <a:rPr lang="en-US" sz="2500" dirty="0"/>
              <a:t>returns.</a:t>
            </a:r>
          </a:p>
        </p:txBody>
      </p:sp>
    </p:spTree>
    <p:extLst>
      <p:ext uri="{BB962C8B-B14F-4D97-AF65-F5344CB8AC3E}">
        <p14:creationId xmlns:p14="http://schemas.microsoft.com/office/powerpoint/2010/main" val="4861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10988040" cy="521684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After you create a class that implements </a:t>
            </a:r>
            <a:r>
              <a:rPr lang="en-US" sz="2500" b="1" dirty="0"/>
              <a:t>Runnable</a:t>
            </a:r>
            <a:r>
              <a:rPr lang="en-US" sz="2500" dirty="0"/>
              <a:t>, you will instantiate an object of </a:t>
            </a:r>
            <a:r>
              <a:rPr lang="en-US" sz="2500" dirty="0" smtClean="0"/>
              <a:t>type </a:t>
            </a:r>
            <a:r>
              <a:rPr lang="en-US" sz="2500" b="1" dirty="0" smtClean="0"/>
              <a:t>Thread </a:t>
            </a:r>
            <a:r>
              <a:rPr lang="en-US" sz="2500" dirty="0"/>
              <a:t>from within that class.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b="1" dirty="0" smtClean="0"/>
              <a:t>Thread </a:t>
            </a:r>
            <a:r>
              <a:rPr lang="en-US" sz="2500" dirty="0"/>
              <a:t>defines several constructors. The one that we will </a:t>
            </a:r>
            <a:r>
              <a:rPr lang="en-US" sz="2500" dirty="0" smtClean="0"/>
              <a:t>use is </a:t>
            </a:r>
            <a:r>
              <a:rPr lang="en-US" sz="2500" dirty="0"/>
              <a:t>shown </a:t>
            </a:r>
            <a:r>
              <a:rPr lang="en-US" sz="2500" dirty="0" smtClean="0"/>
              <a:t>here:</a:t>
            </a:r>
          </a:p>
          <a:p>
            <a:pPr lvl="3" algn="just">
              <a:lnSpc>
                <a:spcPct val="100000"/>
              </a:lnSpc>
            </a:pPr>
            <a:r>
              <a:rPr lang="en-US" sz="2200" dirty="0"/>
              <a:t>Thread(Runnable </a:t>
            </a:r>
            <a:r>
              <a:rPr lang="en-US" sz="2200" i="1" dirty="0" err="1"/>
              <a:t>threadOb</a:t>
            </a:r>
            <a:r>
              <a:rPr lang="en-US" sz="2200" dirty="0"/>
              <a:t>, String </a:t>
            </a:r>
            <a:r>
              <a:rPr lang="en-US" sz="2200" i="1" dirty="0" err="1"/>
              <a:t>threadName</a:t>
            </a:r>
            <a:r>
              <a:rPr lang="en-US" sz="2200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 this constructor, </a:t>
            </a:r>
            <a:r>
              <a:rPr lang="en-US" sz="2500" i="1" dirty="0" err="1"/>
              <a:t>threadOb</a:t>
            </a:r>
            <a:r>
              <a:rPr lang="en-US" sz="2500" i="1" dirty="0"/>
              <a:t> </a:t>
            </a:r>
            <a:r>
              <a:rPr lang="en-US" sz="2500" dirty="0"/>
              <a:t>is an instance of a class that implements the </a:t>
            </a:r>
            <a:r>
              <a:rPr lang="en-US" sz="2500" b="1" dirty="0"/>
              <a:t>Runnable </a:t>
            </a:r>
            <a:r>
              <a:rPr lang="en-US" sz="2500" dirty="0" smtClean="0"/>
              <a:t>interface. This </a:t>
            </a:r>
            <a:r>
              <a:rPr lang="en-US" sz="2500" dirty="0"/>
              <a:t>defines where execution of the thread will begin. The name of the new </a:t>
            </a:r>
            <a:r>
              <a:rPr lang="en-US" sz="2500" dirty="0" smtClean="0"/>
              <a:t>thread </a:t>
            </a:r>
            <a:r>
              <a:rPr lang="en-US" sz="2500" dirty="0"/>
              <a:t>is </a:t>
            </a:r>
            <a:r>
              <a:rPr lang="en-US" sz="2500" dirty="0" smtClean="0"/>
              <a:t>specified by </a:t>
            </a:r>
            <a:r>
              <a:rPr lang="en-US" sz="2500" i="1" dirty="0" err="1"/>
              <a:t>threadName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After the new thread is created, it will not start running until you call its </a:t>
            </a:r>
            <a:r>
              <a:rPr lang="en-US" sz="2500" b="1" dirty="0"/>
              <a:t>start( ) </a:t>
            </a:r>
            <a:r>
              <a:rPr lang="en-US" sz="2500" dirty="0" smtClean="0"/>
              <a:t>method, which </a:t>
            </a:r>
            <a:r>
              <a:rPr lang="en-US" sz="2500" dirty="0"/>
              <a:t>is declared within </a:t>
            </a:r>
            <a:r>
              <a:rPr lang="en-US" sz="2500" b="1" dirty="0"/>
              <a:t>Thread</a:t>
            </a:r>
            <a:r>
              <a:rPr lang="en-US" sz="2500" dirty="0"/>
              <a:t>. In essence, </a:t>
            </a:r>
            <a:r>
              <a:rPr lang="en-US" sz="2500" b="1" dirty="0"/>
              <a:t>start( ) </a:t>
            </a:r>
            <a:r>
              <a:rPr lang="en-US" sz="2500" dirty="0"/>
              <a:t>executes a call to </a:t>
            </a:r>
            <a:r>
              <a:rPr lang="en-US" sz="2500" b="1" dirty="0"/>
              <a:t>run( )</a:t>
            </a:r>
            <a:r>
              <a:rPr lang="en-US" sz="2500" dirty="0"/>
              <a:t>. The </a:t>
            </a:r>
            <a:r>
              <a:rPr lang="en-US" sz="2500" b="1" dirty="0"/>
              <a:t>start( </a:t>
            </a:r>
            <a:r>
              <a:rPr lang="en-US" sz="2500" b="1" dirty="0" smtClean="0"/>
              <a:t>) </a:t>
            </a:r>
            <a:r>
              <a:rPr lang="en-US" sz="2500" dirty="0" smtClean="0"/>
              <a:t>method </a:t>
            </a:r>
            <a:r>
              <a:rPr lang="en-US" sz="2500" dirty="0"/>
              <a:t>is shown here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1700" dirty="0"/>
              <a:t>v</a:t>
            </a:r>
            <a:r>
              <a:rPr lang="en-US" sz="1700" dirty="0" smtClean="0"/>
              <a:t>oid start()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081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435100"/>
            <a:ext cx="11341100" cy="5206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// Create a new, second thread</a:t>
            </a:r>
          </a:p>
          <a:p>
            <a:pPr marL="0" indent="0">
              <a:buNone/>
            </a:pPr>
            <a:r>
              <a:rPr lang="en-US" dirty="0"/>
              <a:t>t = new Thread(this, "Demo Thread");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("Child thread: " + t);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 // Start the </a:t>
            </a:r>
            <a:r>
              <a:rPr lang="en-US" dirty="0" smtClean="0"/>
              <a:t>thread}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This is the entry point for the second thread.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try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nn-NO" dirty="0" smtClean="0"/>
              <a:t>for(int i = 5; i &gt; 0; i--) </a:t>
            </a:r>
          </a:p>
          <a:p>
            <a:pPr marL="0" indent="0">
              <a:buNone/>
            </a:pPr>
            <a:r>
              <a:rPr lang="nn-NO" dirty="0" smtClean="0"/>
              <a:t>{ 	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("Child Thread: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Thread.sleep</a:t>
            </a:r>
            <a:r>
              <a:rPr lang="en-US" dirty="0" smtClean="0"/>
              <a:t>(500);}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err="1" smtClean="0"/>
              <a:t>System.out.println</a:t>
            </a:r>
            <a:r>
              <a:rPr lang="en-US" dirty="0"/>
              <a:t>("Child interrupted</a:t>
            </a:r>
            <a:r>
              <a:rPr lang="en-US" dirty="0" smtClean="0"/>
              <a:t>."); 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("Exiting child thread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Java provides built-in support for </a:t>
            </a:r>
            <a:r>
              <a:rPr lang="en-US" sz="2500" i="1" dirty="0" smtClean="0"/>
              <a:t>multithreaded programming</a:t>
            </a:r>
            <a:r>
              <a:rPr lang="en-US" sz="2500" i="1" dirty="0"/>
              <a:t>. </a:t>
            </a:r>
            <a:r>
              <a:rPr lang="en-US" sz="2500" dirty="0"/>
              <a:t>A multithreaded program contains two or more parts that can </a:t>
            </a:r>
            <a:r>
              <a:rPr lang="en-US" sz="2500" dirty="0" smtClean="0"/>
              <a:t>run concurrently</a:t>
            </a:r>
            <a:r>
              <a:rPr lang="en-US" sz="2500" dirty="0"/>
              <a:t>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Each </a:t>
            </a:r>
            <a:r>
              <a:rPr lang="en-US" sz="2500" dirty="0"/>
              <a:t>part of such a program is called a </a:t>
            </a:r>
            <a:r>
              <a:rPr lang="en-US" sz="2500" i="1" dirty="0"/>
              <a:t>thread, </a:t>
            </a:r>
            <a:r>
              <a:rPr lang="en-US" sz="2500" dirty="0"/>
              <a:t>and each thread </a:t>
            </a:r>
            <a:r>
              <a:rPr lang="en-US" sz="2500" dirty="0" smtClean="0"/>
              <a:t>defines a </a:t>
            </a:r>
            <a:r>
              <a:rPr lang="en-US" sz="2500" dirty="0"/>
              <a:t>separate path of execution. Thus, multithreading is a specialized form </a:t>
            </a:r>
            <a:r>
              <a:rPr lang="en-US" sz="2500" dirty="0" smtClean="0"/>
              <a:t>of </a:t>
            </a:r>
            <a:r>
              <a:rPr lang="en-US" sz="2500" dirty="0"/>
              <a:t>multitasking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In a </a:t>
            </a:r>
            <a:r>
              <a:rPr lang="en-US" sz="2500" i="1" dirty="0"/>
              <a:t>thread-based </a:t>
            </a:r>
            <a:r>
              <a:rPr lang="en-US" sz="2500" dirty="0"/>
              <a:t>multitasking environment, the thread is the smallest unit of </a:t>
            </a:r>
            <a:r>
              <a:rPr lang="en-US" sz="2500" dirty="0" err="1" smtClean="0"/>
              <a:t>dispatchable</a:t>
            </a:r>
            <a:r>
              <a:rPr lang="en-US" sz="2500" dirty="0"/>
              <a:t> </a:t>
            </a:r>
            <a:r>
              <a:rPr lang="en-US" sz="2500" dirty="0" smtClean="0"/>
              <a:t>code</a:t>
            </a:r>
            <a:r>
              <a:rPr lang="en-US" sz="2500" dirty="0"/>
              <a:t>. This means that a single program can perform two or more tasks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9251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883900" cy="5448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ThreadDemo</a:t>
            </a: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</a:t>
            </a:r>
          </a:p>
          <a:p>
            <a:pPr marL="0" indent="0">
              <a:buNone/>
            </a:pPr>
            <a:r>
              <a:rPr lang="en-US" sz="1500" dirty="0"/>
              <a:t>new </a:t>
            </a:r>
            <a:r>
              <a:rPr lang="en-US" sz="1500" dirty="0" err="1"/>
              <a:t>NewThread</a:t>
            </a:r>
            <a:r>
              <a:rPr lang="en-US" sz="1500" dirty="0"/>
              <a:t>(); // create a new thread</a:t>
            </a:r>
          </a:p>
          <a:p>
            <a:pPr marL="0" indent="0">
              <a:buNone/>
            </a:pPr>
            <a:r>
              <a:rPr lang="en-US" sz="1500" dirty="0"/>
              <a:t>try {</a:t>
            </a:r>
          </a:p>
          <a:p>
            <a:pPr marL="0" indent="0">
              <a:buNone/>
            </a:pPr>
            <a:r>
              <a:rPr lang="nn-NO" sz="1500" dirty="0"/>
              <a:t>for(int i = 5; i &gt; 0; i--) {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Thread: " + 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Thread.sleep</a:t>
            </a:r>
            <a:r>
              <a:rPr lang="en-US" sz="1500" dirty="0"/>
              <a:t>(1000);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 catch (</a:t>
            </a:r>
            <a:r>
              <a:rPr lang="en-US" sz="1500" dirty="0" err="1"/>
              <a:t>InterruptedException</a:t>
            </a:r>
            <a:r>
              <a:rPr lang="en-US" sz="1500" dirty="0"/>
              <a:t> e) </a:t>
            </a:r>
            <a:r>
              <a:rPr lang="en-US" sz="1500" dirty="0" smtClean="0"/>
              <a:t>{ </a:t>
            </a:r>
            <a:r>
              <a:rPr lang="en-US" sz="1500" dirty="0" err="1" smtClean="0"/>
              <a:t>System.out.println</a:t>
            </a:r>
            <a:r>
              <a:rPr lang="en-US" sz="1500" dirty="0"/>
              <a:t>("Main thread interrupted</a:t>
            </a:r>
            <a:r>
              <a:rPr lang="en-US" sz="1500" dirty="0" smtClean="0"/>
              <a:t>."); }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 exiting.");</a:t>
            </a:r>
          </a:p>
          <a:p>
            <a:pPr marL="0" indent="0">
              <a:buNone/>
            </a:pPr>
            <a:r>
              <a:rPr lang="en-US" sz="1500" dirty="0" smtClean="0"/>
              <a:t>}}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92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The second way to create a thread is to create a new class that extends </a:t>
            </a:r>
            <a:r>
              <a:rPr lang="en-US" sz="2500" b="1" dirty="0"/>
              <a:t>Thread</a:t>
            </a:r>
            <a:r>
              <a:rPr lang="en-US" sz="2500" dirty="0"/>
              <a:t>, and then </a:t>
            </a:r>
            <a:r>
              <a:rPr lang="en-US" sz="2500" dirty="0" smtClean="0"/>
              <a:t>to create </a:t>
            </a:r>
            <a:r>
              <a:rPr lang="en-US" sz="2500" dirty="0"/>
              <a:t>an instance of that class.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dirty="0"/>
              <a:t>extending class must override the </a:t>
            </a:r>
            <a:r>
              <a:rPr lang="en-US" sz="2500" b="1" dirty="0"/>
              <a:t>run( ) </a:t>
            </a:r>
            <a:r>
              <a:rPr lang="en-US" sz="2500" dirty="0"/>
              <a:t>method, </a:t>
            </a:r>
            <a:r>
              <a:rPr lang="en-US" sz="2500" dirty="0" smtClean="0"/>
              <a:t>which is </a:t>
            </a:r>
            <a:r>
              <a:rPr lang="en-US" sz="2500" dirty="0"/>
              <a:t>the entry point for the new thread.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It </a:t>
            </a:r>
            <a:r>
              <a:rPr lang="en-US" sz="2500" dirty="0"/>
              <a:t>must also call </a:t>
            </a:r>
            <a:r>
              <a:rPr lang="en-US" sz="2500" b="1" dirty="0"/>
              <a:t>start( ) </a:t>
            </a:r>
            <a:r>
              <a:rPr lang="en-US" sz="2500" dirty="0"/>
              <a:t>to begin execution of the </a:t>
            </a:r>
            <a:r>
              <a:rPr lang="en-US" sz="2500" dirty="0" smtClean="0"/>
              <a:t>new thread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574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1722100" cy="5626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NewThread</a:t>
            </a:r>
            <a:r>
              <a:rPr lang="en-US" sz="1600" dirty="0"/>
              <a:t> extends Thread {</a:t>
            </a:r>
          </a:p>
          <a:p>
            <a:pPr marL="0" indent="0">
              <a:buNone/>
            </a:pPr>
            <a:r>
              <a:rPr lang="en-US" sz="1600" dirty="0" err="1"/>
              <a:t>NewThread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// Create a new, second thread</a:t>
            </a:r>
          </a:p>
          <a:p>
            <a:pPr marL="0" indent="0">
              <a:buNone/>
            </a:pPr>
            <a:r>
              <a:rPr lang="en-US" sz="1600" dirty="0"/>
              <a:t>super("Demo Thread");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("Child thread: " + </a:t>
            </a:r>
            <a:r>
              <a:rPr lang="en-US" sz="1600" dirty="0" smtClean="0"/>
              <a:t>this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start(); // Start the thread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This is the entry point for the second thread.</a:t>
            </a:r>
          </a:p>
          <a:p>
            <a:pPr marL="0" indent="0">
              <a:buNone/>
            </a:pPr>
            <a:r>
              <a:rPr lang="en-US" sz="1600" dirty="0"/>
              <a:t>public void run() {</a:t>
            </a:r>
          </a:p>
          <a:p>
            <a:pPr marL="0" indent="0">
              <a:buNone/>
            </a:pPr>
            <a:r>
              <a:rPr lang="en-US" sz="1600" dirty="0"/>
              <a:t>try {</a:t>
            </a:r>
          </a:p>
          <a:p>
            <a:pPr marL="0" indent="0">
              <a:buNone/>
            </a:pPr>
            <a:r>
              <a:rPr lang="nn-NO" sz="1600" dirty="0"/>
              <a:t>for(int i = 5; i &gt; 0; i--) {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("Child Thread: " +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Thread.sleep</a:t>
            </a:r>
            <a:r>
              <a:rPr lang="en-US" sz="1600" dirty="0"/>
              <a:t>(500);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 catch (</a:t>
            </a:r>
            <a:r>
              <a:rPr lang="en-US" sz="1600" dirty="0" err="1"/>
              <a:t>InterruptedException</a:t>
            </a:r>
            <a:r>
              <a:rPr lang="en-US" sz="1600" dirty="0"/>
              <a:t> e) </a:t>
            </a:r>
            <a:r>
              <a:rPr lang="en-US" sz="1600" dirty="0" smtClean="0"/>
              <a:t>{ </a:t>
            </a:r>
            <a:r>
              <a:rPr lang="en-US" sz="1600" dirty="0" err="1" smtClean="0"/>
              <a:t>System.out.println</a:t>
            </a:r>
            <a:r>
              <a:rPr lang="en-US" sz="1600" dirty="0"/>
              <a:t>("Child interrupted</a:t>
            </a:r>
            <a:r>
              <a:rPr lang="en-US" sz="1600" dirty="0" smtClean="0"/>
              <a:t>.");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("Exiting child thread.");</a:t>
            </a:r>
          </a:p>
          <a:p>
            <a:pPr marL="0" indent="0">
              <a:buNone/>
            </a:pPr>
            <a:r>
              <a:rPr lang="en-US" sz="1600" dirty="0" smtClean="0"/>
              <a:t>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3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ExtendThread</a:t>
            </a: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</a:t>
            </a:r>
          </a:p>
          <a:p>
            <a:pPr marL="0" indent="0">
              <a:buNone/>
            </a:pPr>
            <a:r>
              <a:rPr lang="en-US" sz="1500" dirty="0"/>
              <a:t>new </a:t>
            </a:r>
            <a:r>
              <a:rPr lang="en-US" sz="1500" dirty="0" err="1"/>
              <a:t>NewThread</a:t>
            </a:r>
            <a:r>
              <a:rPr lang="en-US" sz="1500" dirty="0"/>
              <a:t>(); // create a new thread</a:t>
            </a:r>
          </a:p>
          <a:p>
            <a:pPr marL="0" indent="0">
              <a:buNone/>
            </a:pPr>
            <a:r>
              <a:rPr lang="en-US" sz="1500" dirty="0"/>
              <a:t>try {</a:t>
            </a:r>
          </a:p>
          <a:p>
            <a:pPr marL="0" indent="0">
              <a:buNone/>
            </a:pPr>
            <a:r>
              <a:rPr lang="nn-NO" sz="1500" dirty="0"/>
              <a:t>for(int i = 5; i &gt; 0; i--) {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Thread: " + 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Thread.sleep</a:t>
            </a:r>
            <a:r>
              <a:rPr lang="en-US" sz="1500" dirty="0"/>
              <a:t>(1000);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 catch (</a:t>
            </a:r>
            <a:r>
              <a:rPr lang="en-US" sz="1500" dirty="0" err="1"/>
              <a:t>InterruptedException</a:t>
            </a:r>
            <a:r>
              <a:rPr lang="en-US" sz="1500" dirty="0"/>
              <a:t> e) </a:t>
            </a:r>
            <a:r>
              <a:rPr lang="en-US" sz="1500" dirty="0" smtClean="0"/>
              <a:t>{ </a:t>
            </a:r>
            <a:r>
              <a:rPr lang="en-US" sz="1500" dirty="0" err="1" smtClean="0"/>
              <a:t>System.out.println</a:t>
            </a:r>
            <a:r>
              <a:rPr lang="en-US" sz="1500" dirty="0"/>
              <a:t>("Main thread interrupted</a:t>
            </a:r>
            <a:r>
              <a:rPr lang="en-US" sz="1500" dirty="0" smtClean="0"/>
              <a:t>.");}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 exiting.");</a:t>
            </a:r>
          </a:p>
          <a:p>
            <a:pPr marL="0" indent="0">
              <a:buNone/>
            </a:pPr>
            <a:r>
              <a:rPr lang="en-US" sz="1500" dirty="0" smtClean="0"/>
              <a:t>}}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516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As you can see, the </a:t>
            </a:r>
            <a:r>
              <a:rPr lang="en-US" sz="2500" dirty="0" smtClean="0"/>
              <a:t>child thread </a:t>
            </a:r>
            <a:r>
              <a:rPr lang="en-US" sz="2500" dirty="0"/>
              <a:t>is created by instantiating an object of </a:t>
            </a:r>
            <a:r>
              <a:rPr lang="en-US" sz="2500" b="1" dirty="0" err="1"/>
              <a:t>NewThread</a:t>
            </a:r>
            <a:r>
              <a:rPr lang="en-US" sz="2500" dirty="0"/>
              <a:t>, which is derived from </a:t>
            </a:r>
            <a:r>
              <a:rPr lang="en-US" sz="2500" b="1" dirty="0"/>
              <a:t>Thread</a:t>
            </a:r>
            <a:r>
              <a:rPr lang="en-US" sz="25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Notice the call to </a:t>
            </a:r>
            <a:r>
              <a:rPr lang="en-US" sz="2500" b="1" dirty="0"/>
              <a:t>super( ) </a:t>
            </a:r>
            <a:r>
              <a:rPr lang="en-US" sz="2500" dirty="0"/>
              <a:t>inside </a:t>
            </a:r>
            <a:r>
              <a:rPr lang="en-US" sz="2500" b="1" dirty="0" err="1"/>
              <a:t>NewThread</a:t>
            </a:r>
            <a:r>
              <a:rPr lang="en-US" sz="2500" dirty="0"/>
              <a:t>. This invokes the following form of </a:t>
            </a:r>
            <a:r>
              <a:rPr lang="en-US" sz="2500" dirty="0" smtClean="0"/>
              <a:t>the </a:t>
            </a:r>
            <a:r>
              <a:rPr lang="en-US" sz="2500" b="1" dirty="0" smtClean="0"/>
              <a:t>Thread </a:t>
            </a:r>
            <a:r>
              <a:rPr lang="en-US" sz="2500" dirty="0"/>
              <a:t>constructor:</a:t>
            </a:r>
          </a:p>
          <a:p>
            <a:pPr lvl="2" algn="just">
              <a:lnSpc>
                <a:spcPct val="100000"/>
              </a:lnSpc>
            </a:pPr>
            <a:r>
              <a:rPr lang="en-US" sz="2100" dirty="0"/>
              <a:t>public Thread(String </a:t>
            </a:r>
            <a:r>
              <a:rPr lang="en-US" sz="2100" i="1" dirty="0" err="1"/>
              <a:t>threadName</a:t>
            </a:r>
            <a:r>
              <a:rPr lang="en-US" sz="2100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Here, </a:t>
            </a:r>
            <a:r>
              <a:rPr lang="en-US" sz="2500" i="1" dirty="0" err="1"/>
              <a:t>threadName</a:t>
            </a:r>
            <a:r>
              <a:rPr lang="en-US" sz="2500" i="1" dirty="0"/>
              <a:t> </a:t>
            </a:r>
            <a:r>
              <a:rPr lang="en-US" sz="2500" dirty="0"/>
              <a:t>specifies the name of the thread.</a:t>
            </a:r>
          </a:p>
        </p:txBody>
      </p:sp>
    </p:spTree>
    <p:extLst>
      <p:ext uri="{BB962C8B-B14F-4D97-AF65-F5344CB8AC3E}">
        <p14:creationId xmlns:p14="http://schemas.microsoft.com/office/powerpoint/2010/main" val="21895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574800"/>
            <a:ext cx="10998200" cy="49021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At this point, you might be wondering why Java has two ways to create child threads, </a:t>
            </a:r>
            <a:r>
              <a:rPr lang="en-US" sz="2500" dirty="0" smtClean="0"/>
              <a:t>and which </a:t>
            </a:r>
            <a:r>
              <a:rPr lang="en-US" sz="2500" dirty="0"/>
              <a:t>approach is better. The answers to these questions turn on the same point.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b="1" dirty="0" smtClean="0"/>
              <a:t>Thread </a:t>
            </a:r>
            <a:r>
              <a:rPr lang="en-US" sz="2500" dirty="0" smtClean="0"/>
              <a:t>class </a:t>
            </a:r>
            <a:r>
              <a:rPr lang="en-US" sz="2500" dirty="0"/>
              <a:t>defines several methods that can be overridden by a derived class. Of these </a:t>
            </a:r>
            <a:r>
              <a:rPr lang="en-US" sz="2500" dirty="0" smtClean="0"/>
              <a:t>methods, the </a:t>
            </a:r>
            <a:r>
              <a:rPr lang="en-US" sz="2500" dirty="0"/>
              <a:t>only one that </a:t>
            </a:r>
            <a:r>
              <a:rPr lang="en-US" sz="2500" i="1" dirty="0"/>
              <a:t>must </a:t>
            </a:r>
            <a:r>
              <a:rPr lang="en-US" sz="2500" dirty="0"/>
              <a:t>be overridden is </a:t>
            </a:r>
            <a:r>
              <a:rPr lang="en-US" sz="2500" b="1" dirty="0"/>
              <a:t>run( )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This </a:t>
            </a:r>
            <a:r>
              <a:rPr lang="en-US" sz="2500" dirty="0"/>
              <a:t>is, of course, the same method </a:t>
            </a:r>
            <a:r>
              <a:rPr lang="en-US" sz="2500" dirty="0" smtClean="0"/>
              <a:t>required when </a:t>
            </a:r>
            <a:r>
              <a:rPr lang="en-US" sz="2500" dirty="0"/>
              <a:t>you implement </a:t>
            </a:r>
            <a:r>
              <a:rPr lang="en-US" sz="2500" b="1" dirty="0"/>
              <a:t>Runnable</a:t>
            </a:r>
            <a:r>
              <a:rPr lang="en-US" sz="2500" dirty="0"/>
              <a:t>. Many Java programmers feel that classes should </a:t>
            </a:r>
            <a:r>
              <a:rPr lang="en-US" sz="2500" dirty="0" smtClean="0"/>
              <a:t>be extended </a:t>
            </a:r>
            <a:r>
              <a:rPr lang="en-US" sz="2500" dirty="0"/>
              <a:t>only when they are being enhanced or modified in some way.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So</a:t>
            </a:r>
            <a:r>
              <a:rPr lang="en-US" sz="2500" dirty="0"/>
              <a:t>, if you will </a:t>
            </a:r>
            <a:r>
              <a:rPr lang="en-US" sz="2500" dirty="0" smtClean="0"/>
              <a:t>not be </a:t>
            </a:r>
            <a:r>
              <a:rPr lang="en-US" sz="2500" dirty="0"/>
              <a:t>overriding any of </a:t>
            </a:r>
            <a:r>
              <a:rPr lang="en-US" sz="2500" b="1" dirty="0"/>
              <a:t>Thread</a:t>
            </a:r>
            <a:r>
              <a:rPr lang="en-US" sz="2500" dirty="0"/>
              <a:t>’s other methods, it is probably best simply to </a:t>
            </a:r>
            <a:r>
              <a:rPr lang="en-US" sz="2500" dirty="0" smtClean="0"/>
              <a:t>implement </a:t>
            </a:r>
            <a:r>
              <a:rPr lang="en-US" sz="2500" b="1" dirty="0" smtClean="0"/>
              <a:t>Runnable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This </a:t>
            </a:r>
            <a:r>
              <a:rPr lang="en-US" sz="2500" dirty="0"/>
              <a:t>is up to you, of course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88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282700"/>
            <a:ext cx="114300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Create multiple threads.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String name; // name of thread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(String </a:t>
            </a:r>
            <a:r>
              <a:rPr lang="en-US" dirty="0" err="1"/>
              <a:t>threadname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threadname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 = new Thread(this, name);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("New thread: " + t);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 // Start the thread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This is the entry point for thread.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nn-NO" dirty="0"/>
              <a:t>for(int i = 5; i &gt; 0; i--)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 smtClean="0"/>
              <a:t>(name </a:t>
            </a:r>
            <a:r>
              <a:rPr lang="en-US" dirty="0"/>
              <a:t>+ "Interrupted</a:t>
            </a:r>
            <a:r>
              <a:rPr lang="en-US" dirty="0" smtClean="0"/>
              <a:t>");}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 exiting</a:t>
            </a:r>
            <a:r>
              <a:rPr lang="en-US" dirty="0" smtClean="0"/>
              <a:t>.");}}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70000"/>
            <a:ext cx="10591800" cy="4906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MultiThreadDemo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("One"); // start threads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("Two");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("Three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r>
              <a:rPr lang="en-US" sz="2000" dirty="0"/>
              <a:t>try {</a:t>
            </a:r>
          </a:p>
          <a:p>
            <a:pPr marL="0" indent="0">
              <a:buNone/>
            </a:pPr>
            <a:r>
              <a:rPr lang="en-US" sz="2000" dirty="0"/>
              <a:t>// wait for other threads to end</a:t>
            </a:r>
          </a:p>
          <a:p>
            <a:pPr marL="0" indent="0">
              <a:buNone/>
            </a:pPr>
            <a:r>
              <a:rPr lang="en-US" sz="2000" dirty="0" err="1"/>
              <a:t>Thread.sleep</a:t>
            </a:r>
            <a:r>
              <a:rPr lang="en-US" sz="2000" dirty="0"/>
              <a:t>(10000);</a:t>
            </a:r>
          </a:p>
          <a:p>
            <a:pPr marL="0" indent="0">
              <a:buNone/>
            </a:pPr>
            <a:r>
              <a:rPr lang="en-US" sz="2000" dirty="0"/>
              <a:t>} catch (</a:t>
            </a:r>
            <a:r>
              <a:rPr lang="en-US" sz="2000" dirty="0" err="1"/>
              <a:t>InterruptedException</a:t>
            </a:r>
            <a:r>
              <a:rPr lang="en-US" sz="2000" dirty="0"/>
              <a:t> e) </a:t>
            </a:r>
            <a:r>
              <a:rPr lang="en-US" sz="2000" dirty="0" smtClean="0"/>
              <a:t>{ </a:t>
            </a:r>
            <a:r>
              <a:rPr lang="en-US" sz="2000" dirty="0" err="1" smtClean="0"/>
              <a:t>System.out.println</a:t>
            </a:r>
            <a:r>
              <a:rPr lang="en-US" sz="2000" dirty="0"/>
              <a:t>("Main thread Interrupted</a:t>
            </a:r>
            <a:r>
              <a:rPr lang="en-US" sz="2000" dirty="0" smtClean="0"/>
              <a:t>");}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("Main thread exiting</a:t>
            </a:r>
            <a:r>
              <a:rPr lang="en-US" sz="2000" dirty="0" smtClean="0"/>
              <a:t>.");</a:t>
            </a:r>
          </a:p>
          <a:p>
            <a:pPr marL="0" indent="0">
              <a:buNone/>
            </a:pPr>
            <a:r>
              <a:rPr lang="en-US" sz="2000" dirty="0" smtClean="0"/>
              <a:t>}}</a:t>
            </a:r>
          </a:p>
          <a:p>
            <a:pPr marL="0" indent="0" algn="just">
              <a:buNone/>
            </a:pPr>
            <a:r>
              <a:rPr lang="en-US" sz="2100" dirty="0"/>
              <a:t>As you can see, once started, all three child threads share the CPU. Notice the call </a:t>
            </a:r>
            <a:r>
              <a:rPr lang="en-US" sz="2100" dirty="0" smtClean="0"/>
              <a:t>to </a:t>
            </a:r>
            <a:r>
              <a:rPr lang="en-US" sz="2100" b="1" dirty="0" smtClean="0"/>
              <a:t>sleep(10000</a:t>
            </a:r>
            <a:r>
              <a:rPr lang="en-US" sz="2100" b="1" dirty="0"/>
              <a:t>) </a:t>
            </a:r>
            <a:r>
              <a:rPr lang="en-US" sz="2100" dirty="0"/>
              <a:t>in </a:t>
            </a:r>
            <a:r>
              <a:rPr lang="en-US" sz="2100" b="1" dirty="0"/>
              <a:t>main( )</a:t>
            </a:r>
            <a:r>
              <a:rPr lang="en-US" sz="2100" dirty="0"/>
              <a:t>. This causes the main thread to sleep for ten seconds and </a:t>
            </a:r>
            <a:r>
              <a:rPr lang="en-US" sz="2100" dirty="0" smtClean="0"/>
              <a:t>ensures that </a:t>
            </a:r>
            <a:r>
              <a:rPr lang="en-US" sz="2100" dirty="0"/>
              <a:t>it will finish last.</a:t>
            </a:r>
          </a:p>
        </p:txBody>
      </p:sp>
    </p:spTree>
    <p:extLst>
      <p:ext uri="{BB962C8B-B14F-4D97-AF65-F5344CB8AC3E}">
        <p14:creationId xmlns:p14="http://schemas.microsoft.com/office/powerpoint/2010/main" val="17830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isAlive</a:t>
            </a:r>
            <a:r>
              <a:rPr lang="en-US" b="1" dirty="0"/>
              <a:t>( ) and join(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Two ways exist to determine whether a thread has </a:t>
            </a:r>
            <a:r>
              <a:rPr lang="en-US" dirty="0" smtClean="0"/>
              <a:t>finished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err="1" smtClean="0"/>
              <a:t>isAlive</a:t>
            </a:r>
            <a:r>
              <a:rPr lang="en-US" b="1" dirty="0" smtClean="0"/>
              <a:t>()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Join()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First, you can call </a:t>
            </a:r>
            <a:r>
              <a:rPr lang="en-US" b="1" dirty="0" err="1"/>
              <a:t>isAlive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on </a:t>
            </a:r>
            <a:r>
              <a:rPr lang="en-US" dirty="0"/>
              <a:t>the thread. This method is defined by </a:t>
            </a:r>
            <a:r>
              <a:rPr lang="en-US" b="1" dirty="0"/>
              <a:t>Thread</a:t>
            </a:r>
            <a:r>
              <a:rPr lang="en-US" dirty="0"/>
              <a:t>, and its general form is shown here</a:t>
            </a:r>
            <a:r>
              <a:rPr lang="en-US" dirty="0" smtClean="0"/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isAlive</a:t>
            </a:r>
            <a:r>
              <a:rPr lang="en-US" dirty="0" smtClean="0"/>
              <a:t>()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isAlive</a:t>
            </a:r>
            <a:r>
              <a:rPr lang="en-US" b="1" dirty="0"/>
              <a:t>( ) </a:t>
            </a:r>
            <a:r>
              <a:rPr lang="en-US" dirty="0"/>
              <a:t>method returns </a:t>
            </a:r>
            <a:r>
              <a:rPr lang="en-US" b="1" dirty="0"/>
              <a:t>true </a:t>
            </a:r>
            <a:r>
              <a:rPr lang="en-US" dirty="0"/>
              <a:t>if the thread upon which it is called is still running. It </a:t>
            </a:r>
            <a:r>
              <a:rPr lang="en-US" dirty="0" smtClean="0"/>
              <a:t>returns </a:t>
            </a:r>
            <a:r>
              <a:rPr lang="en-US" b="1" dirty="0" smtClean="0"/>
              <a:t>false </a:t>
            </a:r>
            <a:r>
              <a:rPr lang="en-US" dirty="0"/>
              <a:t>otherwise.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</a:t>
            </a:r>
            <a:r>
              <a:rPr lang="en-US" b="1" dirty="0" err="1"/>
              <a:t>isAlive</a:t>
            </a:r>
            <a:r>
              <a:rPr lang="en-US" b="1" dirty="0"/>
              <a:t>( ) </a:t>
            </a:r>
            <a:r>
              <a:rPr lang="en-US" dirty="0"/>
              <a:t>is occasionally useful, the method that you will more commonly use </a:t>
            </a:r>
            <a:r>
              <a:rPr lang="en-US" dirty="0" smtClean="0"/>
              <a:t>to wait </a:t>
            </a:r>
            <a:r>
              <a:rPr lang="en-US" dirty="0"/>
              <a:t>for a thread to finish is called </a:t>
            </a:r>
            <a:r>
              <a:rPr lang="en-US" b="1" dirty="0"/>
              <a:t>join( )</a:t>
            </a:r>
            <a:r>
              <a:rPr lang="en-US" dirty="0"/>
              <a:t>, shown here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final void join( ) throws </a:t>
            </a:r>
            <a:r>
              <a:rPr lang="en-US" dirty="0" err="1" smtClean="0"/>
              <a:t>InterruptedException</a:t>
            </a:r>
            <a:endParaRPr lang="en-US" dirty="0" smtClean="0"/>
          </a:p>
          <a:p>
            <a:r>
              <a:rPr lang="en-US" dirty="0"/>
              <a:t>This method waits until the thread on which it is called terminates. Its name comes from </a:t>
            </a:r>
            <a:r>
              <a:rPr lang="en-US" dirty="0" smtClean="0"/>
              <a:t>the concept </a:t>
            </a:r>
            <a:r>
              <a:rPr lang="en-US" dirty="0"/>
              <a:t>of the calling thread waiting until the specified thread </a:t>
            </a:r>
            <a:r>
              <a:rPr lang="en-US" i="1" dirty="0"/>
              <a:t>joins </a:t>
            </a:r>
            <a:r>
              <a:rPr lang="en-US" dirty="0"/>
              <a:t>it. 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/>
              <a:t>forms </a:t>
            </a:r>
            <a:r>
              <a:rPr lang="en-US" dirty="0" smtClean="0"/>
              <a:t>of </a:t>
            </a:r>
            <a:r>
              <a:rPr lang="en-US" b="1" dirty="0" smtClean="0"/>
              <a:t>join</a:t>
            </a:r>
            <a:r>
              <a:rPr lang="en-US" b="1" dirty="0"/>
              <a:t>( ) </a:t>
            </a:r>
            <a:r>
              <a:rPr lang="en-US" dirty="0"/>
              <a:t>allow you to specify a maximum amount of time that you want to wait for the </a:t>
            </a:r>
            <a:r>
              <a:rPr lang="en-US" dirty="0" smtClean="0"/>
              <a:t>specified thread </a:t>
            </a:r>
            <a:r>
              <a:rPr lang="en-US" dirty="0"/>
              <a:t>to terminate.</a:t>
            </a:r>
          </a:p>
        </p:txBody>
      </p:sp>
    </p:spTree>
    <p:extLst>
      <p:ext uri="{BB962C8B-B14F-4D97-AF65-F5344CB8AC3E}">
        <p14:creationId xmlns:p14="http://schemas.microsoft.com/office/powerpoint/2010/main" val="2895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5694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Multitasking threads require less overhead than multitasking processes. Processes </a:t>
            </a:r>
            <a:r>
              <a:rPr lang="en-US" sz="2500" dirty="0" smtClean="0"/>
              <a:t>are heavyweight </a:t>
            </a:r>
            <a:r>
              <a:rPr lang="en-US" sz="2500" dirty="0"/>
              <a:t>tasks that require their own separate address spaces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/>
              <a:t>Interprocess</a:t>
            </a:r>
            <a:r>
              <a:rPr lang="en-US" sz="2500" dirty="0"/>
              <a:t> </a:t>
            </a:r>
            <a:r>
              <a:rPr lang="en-US" sz="2500" dirty="0" smtClean="0"/>
              <a:t>communication is </a:t>
            </a:r>
            <a:r>
              <a:rPr lang="en-US" sz="2500" dirty="0"/>
              <a:t>expensive and limited. Context switching from one process to another is also </a:t>
            </a:r>
            <a:r>
              <a:rPr lang="en-US" sz="2500" dirty="0" smtClean="0"/>
              <a:t>costly.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Threads, on </a:t>
            </a:r>
            <a:r>
              <a:rPr lang="en-US" sz="2500" dirty="0"/>
              <a:t>the other hand, are lightweight. They share the same address space and </a:t>
            </a:r>
            <a:r>
              <a:rPr lang="en-US" sz="2500" dirty="0" smtClean="0"/>
              <a:t>cooperatively share </a:t>
            </a:r>
            <a:r>
              <a:rPr lang="en-US" sz="2500" dirty="0"/>
              <a:t>the same heavyweight process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/>
              <a:t>Interthread</a:t>
            </a:r>
            <a:r>
              <a:rPr lang="en-US" sz="2500" dirty="0"/>
              <a:t> communication is inexpensive, and </a:t>
            </a:r>
            <a:r>
              <a:rPr lang="en-US" sz="2500" dirty="0" smtClean="0"/>
              <a:t>context switching </a:t>
            </a:r>
            <a:r>
              <a:rPr lang="en-US" sz="2500" dirty="0"/>
              <a:t>from one thread to the next is low </a:t>
            </a:r>
            <a:r>
              <a:rPr lang="en-US" sz="2500" dirty="0" smtClean="0"/>
              <a:t>cost.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851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54100"/>
            <a:ext cx="11010900" cy="5803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// Using join() to wait for threads to finish.</a:t>
            </a:r>
          </a:p>
          <a:p>
            <a:pPr marL="0" indent="0">
              <a:buNone/>
            </a:pPr>
            <a:r>
              <a:rPr lang="en-US" sz="1300" dirty="0"/>
              <a:t>class </a:t>
            </a:r>
            <a:r>
              <a:rPr lang="en-US" sz="1300" dirty="0" err="1"/>
              <a:t>NewThread</a:t>
            </a:r>
            <a:r>
              <a:rPr lang="en-US" sz="1300" dirty="0"/>
              <a:t> implements Runnable {</a:t>
            </a:r>
          </a:p>
          <a:p>
            <a:pPr marL="0" indent="0">
              <a:buNone/>
            </a:pPr>
            <a:r>
              <a:rPr lang="en-US" sz="1300" dirty="0"/>
              <a:t>String name; // name of thread</a:t>
            </a:r>
          </a:p>
          <a:p>
            <a:pPr marL="0" indent="0">
              <a:buNone/>
            </a:pPr>
            <a:r>
              <a:rPr lang="en-US" sz="1300" dirty="0"/>
              <a:t>Thread t;</a:t>
            </a:r>
          </a:p>
          <a:p>
            <a:pPr marL="0" indent="0">
              <a:buNone/>
            </a:pPr>
            <a:r>
              <a:rPr lang="en-US" sz="1300" dirty="0" err="1"/>
              <a:t>NewThread</a:t>
            </a:r>
            <a:r>
              <a:rPr lang="en-US" sz="1300" dirty="0"/>
              <a:t>(String </a:t>
            </a:r>
            <a:r>
              <a:rPr lang="en-US" sz="1300" dirty="0" err="1"/>
              <a:t>threadname</a:t>
            </a:r>
            <a:r>
              <a:rPr lang="en-US" sz="1300" dirty="0"/>
              <a:t>) {</a:t>
            </a:r>
          </a:p>
          <a:p>
            <a:pPr marL="0" indent="0">
              <a:buNone/>
            </a:pPr>
            <a:r>
              <a:rPr lang="en-US" sz="1300" dirty="0"/>
              <a:t>name = </a:t>
            </a:r>
            <a:r>
              <a:rPr lang="en-US" sz="1300" dirty="0" err="1"/>
              <a:t>threadname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t = new Thread(this, name);</a:t>
            </a:r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("New thread: " + t);</a:t>
            </a:r>
          </a:p>
          <a:p>
            <a:pPr marL="0" indent="0">
              <a:buNone/>
            </a:pPr>
            <a:r>
              <a:rPr lang="en-US" sz="1300" dirty="0" err="1"/>
              <a:t>t.start</a:t>
            </a:r>
            <a:r>
              <a:rPr lang="en-US" sz="1300" dirty="0"/>
              <a:t>(); // Start the thread</a:t>
            </a:r>
          </a:p>
          <a:p>
            <a:pPr marL="0" indent="0">
              <a:buNone/>
            </a:pPr>
            <a:r>
              <a:rPr lang="en-US" sz="1300" dirty="0"/>
              <a:t>}</a:t>
            </a:r>
          </a:p>
          <a:p>
            <a:pPr marL="0" indent="0">
              <a:buNone/>
            </a:pPr>
            <a:r>
              <a:rPr lang="en-US" sz="1300" dirty="0"/>
              <a:t>// This is the entry point for thread.</a:t>
            </a:r>
          </a:p>
          <a:p>
            <a:pPr marL="0" indent="0">
              <a:buNone/>
            </a:pPr>
            <a:r>
              <a:rPr lang="en-US" sz="1300" dirty="0"/>
              <a:t>public void run() {</a:t>
            </a:r>
          </a:p>
          <a:p>
            <a:pPr marL="0" indent="0">
              <a:buNone/>
            </a:pPr>
            <a:r>
              <a:rPr lang="en-US" sz="1300" dirty="0"/>
              <a:t>try {</a:t>
            </a:r>
          </a:p>
          <a:p>
            <a:pPr marL="0" indent="0">
              <a:buNone/>
            </a:pPr>
            <a:r>
              <a:rPr lang="nn-NO" sz="1300" dirty="0"/>
              <a:t>for(int i = 5; i &gt; 0; i--) {</a:t>
            </a:r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(name + ": " + </a:t>
            </a:r>
            <a:r>
              <a:rPr lang="en-US" sz="1300" dirty="0" err="1"/>
              <a:t>i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 err="1"/>
              <a:t>Thread.sleep</a:t>
            </a:r>
            <a:r>
              <a:rPr lang="en-US" sz="1300" dirty="0"/>
              <a:t>(1000);</a:t>
            </a:r>
          </a:p>
          <a:p>
            <a:pPr marL="0" indent="0">
              <a:buNone/>
            </a:pPr>
            <a:r>
              <a:rPr lang="en-US" sz="1300" dirty="0"/>
              <a:t>}</a:t>
            </a:r>
          </a:p>
          <a:p>
            <a:pPr marL="0" indent="0">
              <a:buNone/>
            </a:pPr>
            <a:r>
              <a:rPr lang="en-US" sz="1300" dirty="0"/>
              <a:t>} catch (</a:t>
            </a:r>
            <a:r>
              <a:rPr lang="en-US" sz="1300" dirty="0" err="1"/>
              <a:t>InterruptedException</a:t>
            </a:r>
            <a:r>
              <a:rPr lang="en-US" sz="1300" dirty="0"/>
              <a:t> e) </a:t>
            </a:r>
            <a:r>
              <a:rPr lang="en-US" sz="1300" dirty="0" smtClean="0"/>
              <a:t>{ </a:t>
            </a:r>
            <a:r>
              <a:rPr lang="en-US" sz="1300" dirty="0" err="1" smtClean="0"/>
              <a:t>System.out.println</a:t>
            </a:r>
            <a:r>
              <a:rPr lang="en-US" sz="1300" dirty="0" smtClean="0"/>
              <a:t>(name + " interrupted."); }</a:t>
            </a:r>
            <a:endParaRPr lang="en-US" sz="1300" dirty="0"/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(name + " exiting</a:t>
            </a:r>
            <a:r>
              <a:rPr lang="en-US" sz="1300" dirty="0" smtClean="0"/>
              <a:t>.");}}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922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DemoJoin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 ob1 = new </a:t>
            </a:r>
            <a:r>
              <a:rPr lang="en-US" dirty="0" err="1"/>
              <a:t>NewThread</a:t>
            </a:r>
            <a:r>
              <a:rPr lang="en-US" dirty="0"/>
              <a:t>("One</a:t>
            </a:r>
            <a:r>
              <a:rPr lang="en-US" dirty="0" smtClean="0"/>
              <a:t>"); </a:t>
            </a:r>
            <a:r>
              <a:rPr lang="en-US" dirty="0" err="1" smtClean="0"/>
              <a:t>NewThread</a:t>
            </a:r>
            <a:r>
              <a:rPr lang="en-US" dirty="0" smtClean="0"/>
              <a:t> </a:t>
            </a:r>
            <a:r>
              <a:rPr lang="en-US" dirty="0"/>
              <a:t>ob2 = new </a:t>
            </a:r>
            <a:r>
              <a:rPr lang="en-US" dirty="0" err="1"/>
              <a:t>NewThread</a:t>
            </a:r>
            <a:r>
              <a:rPr lang="en-US" dirty="0"/>
              <a:t>("Two</a:t>
            </a:r>
            <a:r>
              <a:rPr lang="en-US" dirty="0" smtClean="0"/>
              <a:t>"); </a:t>
            </a:r>
            <a:r>
              <a:rPr lang="en-US" dirty="0" err="1" smtClean="0"/>
              <a:t>NewThread</a:t>
            </a:r>
            <a:r>
              <a:rPr lang="en-US" dirty="0" smtClean="0"/>
              <a:t> </a:t>
            </a:r>
            <a:r>
              <a:rPr lang="en-US" dirty="0"/>
              <a:t>ob3 = new </a:t>
            </a:r>
            <a:r>
              <a:rPr lang="en-US" dirty="0" err="1"/>
              <a:t>NewThread</a:t>
            </a:r>
            <a:r>
              <a:rPr lang="en-US" dirty="0"/>
              <a:t>("Three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One is alive: </a:t>
            </a:r>
            <a:r>
              <a:rPr lang="en-US" dirty="0" smtClean="0"/>
              <a:t>“ + </a:t>
            </a:r>
            <a:r>
              <a:rPr lang="en-US" dirty="0"/>
              <a:t>ob1.t.isAlive());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Two is alive: </a:t>
            </a:r>
            <a:r>
              <a:rPr lang="en-US" dirty="0" smtClean="0"/>
              <a:t>“ + </a:t>
            </a:r>
            <a:r>
              <a:rPr lang="en-US" dirty="0"/>
              <a:t>ob2.t.isAlive());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Three is alive: </a:t>
            </a:r>
            <a:r>
              <a:rPr lang="en-US" dirty="0" smtClean="0"/>
              <a:t>“ + </a:t>
            </a:r>
            <a:r>
              <a:rPr lang="en-US" dirty="0"/>
              <a:t>ob3.t.isAlive());</a:t>
            </a:r>
          </a:p>
          <a:p>
            <a:pPr marL="0" indent="0">
              <a:buNone/>
            </a:pPr>
            <a:r>
              <a:rPr lang="en-US" dirty="0"/>
              <a:t>// wait for threads to finish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("Waiting for threads to finish.");</a:t>
            </a:r>
          </a:p>
          <a:p>
            <a:pPr marL="0" indent="0">
              <a:buNone/>
            </a:pPr>
            <a:r>
              <a:rPr lang="en-US" dirty="0"/>
              <a:t>ob1.t.join</a:t>
            </a:r>
            <a:r>
              <a:rPr lang="en-US" dirty="0" smtClean="0"/>
              <a:t>(); ob2.t.join(); ob3.t.join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/>
              <a:t>("Main thread Interrupted</a:t>
            </a:r>
            <a:r>
              <a:rPr lang="en-US" dirty="0" smtClean="0"/>
              <a:t>");}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One is alive: </a:t>
            </a:r>
            <a:r>
              <a:rPr lang="en-US" dirty="0" smtClean="0"/>
              <a:t>“ + </a:t>
            </a:r>
            <a:r>
              <a:rPr lang="en-US" dirty="0"/>
              <a:t>ob1.t.isAlive());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Two is alive: </a:t>
            </a:r>
            <a:r>
              <a:rPr lang="en-US" dirty="0" smtClean="0"/>
              <a:t>“ + </a:t>
            </a:r>
            <a:r>
              <a:rPr lang="en-US" dirty="0"/>
              <a:t>ob2.t.isAlive());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Three is alive: </a:t>
            </a:r>
            <a:r>
              <a:rPr lang="en-US" dirty="0" smtClean="0"/>
              <a:t>“ + </a:t>
            </a:r>
            <a:r>
              <a:rPr lang="en-US" dirty="0"/>
              <a:t>ob3.t.isAlive());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("Main thread exiting</a:t>
            </a:r>
            <a:r>
              <a:rPr lang="en-US" dirty="0" smtClean="0"/>
              <a:t>.");}}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500" dirty="0"/>
              <a:t>Thread priorities are used by the thread scheduler to decide when each thread should </a:t>
            </a:r>
            <a:r>
              <a:rPr lang="en-US" sz="2500" dirty="0" smtClean="0"/>
              <a:t>be allowed </a:t>
            </a:r>
            <a:r>
              <a:rPr lang="en-US" sz="2500" dirty="0"/>
              <a:t>to run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500" dirty="0"/>
              <a:t>In theory, higher-priority threads get more CPU time than </a:t>
            </a:r>
            <a:r>
              <a:rPr lang="en-US" sz="2500" dirty="0" smtClean="0"/>
              <a:t>lower-priority threads.</a:t>
            </a:r>
          </a:p>
          <a:p>
            <a:pPr algn="just">
              <a:lnSpc>
                <a:spcPct val="110000"/>
              </a:lnSpc>
            </a:pPr>
            <a:r>
              <a:rPr lang="en-US" sz="2500" dirty="0"/>
              <a:t>In practice, the amount of CPU time that a thread gets often depends on </a:t>
            </a:r>
            <a:r>
              <a:rPr lang="en-US" sz="2500" dirty="0" smtClean="0"/>
              <a:t>several factors </a:t>
            </a:r>
            <a:r>
              <a:rPr lang="en-US" sz="2500" dirty="0"/>
              <a:t>besides its priority. </a:t>
            </a:r>
            <a:endParaRPr lang="en-US" sz="2500" dirty="0" smtClean="0"/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For </a:t>
            </a:r>
            <a:r>
              <a:rPr lang="en-US" sz="2200" dirty="0"/>
              <a:t>example, how an operating system implements </a:t>
            </a:r>
            <a:r>
              <a:rPr lang="en-US" sz="2200" dirty="0" smtClean="0"/>
              <a:t>multitasking can </a:t>
            </a:r>
            <a:r>
              <a:rPr lang="en-US" sz="2200" dirty="0"/>
              <a:t>affect the relative availability of CPU time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500" dirty="0"/>
              <a:t>A higher-priority thread can also preempt </a:t>
            </a:r>
            <a:r>
              <a:rPr lang="en-US" sz="2500" dirty="0" smtClean="0"/>
              <a:t>a lower-priority </a:t>
            </a:r>
            <a:r>
              <a:rPr lang="en-US" sz="2500" dirty="0"/>
              <a:t>one. For instance, when a lower-priority thread is running and a </a:t>
            </a:r>
            <a:r>
              <a:rPr lang="en-US" sz="2500" dirty="0" smtClean="0"/>
              <a:t>higher-priority thread </a:t>
            </a:r>
            <a:r>
              <a:rPr lang="en-US" sz="2500" dirty="0"/>
              <a:t>resumes (from sleeping or waiting on I/O, for example), it will preempt the </a:t>
            </a:r>
            <a:r>
              <a:rPr lang="en-US" sz="2500" dirty="0" err="1" smtClean="0"/>
              <a:t>lowerpriority</a:t>
            </a:r>
            <a:r>
              <a:rPr lang="en-US" sz="2500" dirty="0"/>
              <a:t> </a:t>
            </a:r>
            <a:r>
              <a:rPr lang="en-US" sz="2500" dirty="0" smtClean="0"/>
              <a:t>thread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4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To set a thread’s priority, use the </a:t>
            </a:r>
            <a:r>
              <a:rPr lang="en-US" sz="2500" b="1" dirty="0" err="1"/>
              <a:t>setPriority</a:t>
            </a:r>
            <a:r>
              <a:rPr lang="en-US" sz="2500" b="1" dirty="0"/>
              <a:t>( ) </a:t>
            </a:r>
            <a:r>
              <a:rPr lang="en-US" sz="2500" dirty="0"/>
              <a:t>method, which is a member of </a:t>
            </a:r>
            <a:r>
              <a:rPr lang="en-US" sz="2500" b="1" dirty="0" smtClean="0"/>
              <a:t>Thread</a:t>
            </a:r>
            <a:r>
              <a:rPr lang="en-US" sz="2500" dirty="0" smtClean="0"/>
              <a:t>. This </a:t>
            </a:r>
            <a:r>
              <a:rPr lang="en-US" sz="2500" dirty="0"/>
              <a:t>is its general form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1700" dirty="0" smtClean="0"/>
              <a:t>final void </a:t>
            </a:r>
            <a:r>
              <a:rPr lang="en-US" sz="1700" dirty="0" err="1" smtClean="0"/>
              <a:t>setPriority</a:t>
            </a:r>
            <a:r>
              <a:rPr lang="en-US" sz="1700" dirty="0" smtClean="0"/>
              <a:t>(</a:t>
            </a:r>
            <a:r>
              <a:rPr lang="en-US" sz="1700" dirty="0" err="1" smtClean="0"/>
              <a:t>int</a:t>
            </a:r>
            <a:r>
              <a:rPr lang="en-US" sz="1700" dirty="0" smtClean="0"/>
              <a:t> level)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Here, </a:t>
            </a:r>
            <a:r>
              <a:rPr lang="en-US" sz="2500" i="1" dirty="0"/>
              <a:t>level </a:t>
            </a:r>
            <a:r>
              <a:rPr lang="en-US" sz="2500" dirty="0"/>
              <a:t>specifies the new priority setting for the calling thread. The value of </a:t>
            </a:r>
            <a:r>
              <a:rPr lang="en-US" sz="2500" i="1" dirty="0"/>
              <a:t>level </a:t>
            </a:r>
            <a:r>
              <a:rPr lang="en-US" sz="2500" dirty="0"/>
              <a:t>must </a:t>
            </a:r>
            <a:r>
              <a:rPr lang="en-US" sz="2500" dirty="0" smtClean="0"/>
              <a:t>be within </a:t>
            </a:r>
            <a:r>
              <a:rPr lang="en-US" sz="2500" dirty="0"/>
              <a:t>the range </a:t>
            </a:r>
            <a:r>
              <a:rPr lang="en-US" sz="2500" b="1" dirty="0"/>
              <a:t>MIN_PRIORITY </a:t>
            </a:r>
            <a:r>
              <a:rPr lang="en-US" sz="2500" dirty="0" smtClean="0"/>
              <a:t>and </a:t>
            </a:r>
            <a:r>
              <a:rPr lang="en-US" sz="2500" b="1" dirty="0" smtClean="0"/>
              <a:t>MAX_PRIORITY</a:t>
            </a:r>
            <a:r>
              <a:rPr lang="en-US" sz="2500" dirty="0"/>
              <a:t>. Currently, these values are 1 </a:t>
            </a:r>
            <a:r>
              <a:rPr lang="en-US" sz="2500" dirty="0" smtClean="0"/>
              <a:t>and 10</a:t>
            </a:r>
            <a:r>
              <a:rPr lang="en-US" sz="2500" dirty="0"/>
              <a:t>, respectively. To return a thread to default priority, specify </a:t>
            </a:r>
            <a:r>
              <a:rPr lang="en-US" sz="2500" b="1" dirty="0"/>
              <a:t>NORM_PRIORITY</a:t>
            </a:r>
            <a:r>
              <a:rPr lang="en-US" sz="2500" dirty="0"/>
              <a:t>, which </a:t>
            </a:r>
            <a:r>
              <a:rPr lang="en-US" sz="2500" dirty="0" smtClean="0"/>
              <a:t>is currently </a:t>
            </a:r>
            <a:r>
              <a:rPr lang="en-US" sz="2500" dirty="0"/>
              <a:t>5.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These </a:t>
            </a:r>
            <a:r>
              <a:rPr lang="en-US" sz="2500" dirty="0"/>
              <a:t>priorities are defined as </a:t>
            </a:r>
            <a:r>
              <a:rPr lang="en-US" sz="2500" b="1" dirty="0"/>
              <a:t>static final </a:t>
            </a:r>
            <a:r>
              <a:rPr lang="en-US" sz="2500" dirty="0"/>
              <a:t>variables within </a:t>
            </a:r>
            <a:r>
              <a:rPr lang="en-US" sz="2500" b="1" dirty="0"/>
              <a:t>Thread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You can obtain the current priority setting by calling the </a:t>
            </a:r>
            <a:r>
              <a:rPr lang="en-US" sz="2500" dirty="0" err="1" smtClean="0"/>
              <a:t>getPriority</a:t>
            </a:r>
            <a:r>
              <a:rPr lang="en-US" sz="2500" dirty="0" smtClean="0"/>
              <a:t>() method of Thread, shown here:</a:t>
            </a:r>
          </a:p>
          <a:p>
            <a:pPr lvl="2" algn="just">
              <a:lnSpc>
                <a:spcPct val="100000"/>
              </a:lnSpc>
            </a:pPr>
            <a:r>
              <a:rPr lang="en-US" sz="1700" dirty="0"/>
              <a:t>f</a:t>
            </a:r>
            <a:r>
              <a:rPr lang="en-US" sz="1700" dirty="0" smtClean="0"/>
              <a:t>inal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getPriority</a:t>
            </a:r>
            <a:r>
              <a:rPr lang="en-US" sz="1700" dirty="0" smtClean="0"/>
              <a:t>()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231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409700"/>
            <a:ext cx="10680700" cy="47672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clicker implements Runnable {</a:t>
            </a:r>
          </a:p>
          <a:p>
            <a:pPr marL="0" indent="0">
              <a:buNone/>
            </a:pPr>
            <a:r>
              <a:rPr lang="en-US" dirty="0"/>
              <a:t>long click = 0;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/>
              <a:t>private volatile </a:t>
            </a:r>
            <a:r>
              <a:rPr lang="en-US" dirty="0" err="1"/>
              <a:t>boolean</a:t>
            </a:r>
            <a:r>
              <a:rPr lang="en-US" dirty="0"/>
              <a:t> running = true;</a:t>
            </a:r>
          </a:p>
          <a:p>
            <a:pPr marL="0" indent="0">
              <a:buNone/>
            </a:pPr>
            <a:r>
              <a:rPr lang="en-US" dirty="0"/>
              <a:t>public clicker(</a:t>
            </a:r>
            <a:r>
              <a:rPr lang="en-US" dirty="0" err="1"/>
              <a:t>int</a:t>
            </a:r>
            <a:r>
              <a:rPr lang="en-US" dirty="0"/>
              <a:t> p) {</a:t>
            </a:r>
          </a:p>
          <a:p>
            <a:pPr marL="0" indent="0">
              <a:buNone/>
            </a:pPr>
            <a:r>
              <a:rPr lang="en-US" dirty="0"/>
              <a:t>t = new Thread(this);</a:t>
            </a:r>
          </a:p>
          <a:p>
            <a:pPr marL="0" indent="0">
              <a:buNone/>
            </a:pPr>
            <a:r>
              <a:rPr lang="en-US" dirty="0" err="1"/>
              <a:t>t.setPriority</a:t>
            </a:r>
            <a:r>
              <a:rPr lang="en-US" dirty="0"/>
              <a:t>(p);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while (running) {</a:t>
            </a:r>
          </a:p>
          <a:p>
            <a:pPr marL="0" indent="0">
              <a:buNone/>
            </a:pPr>
            <a:r>
              <a:rPr lang="en-US" dirty="0"/>
              <a:t>click++;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stop() </a:t>
            </a:r>
            <a:r>
              <a:rPr lang="en-US" dirty="0" smtClean="0"/>
              <a:t>{ running </a:t>
            </a:r>
            <a:r>
              <a:rPr lang="en-US" dirty="0"/>
              <a:t>= 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start() </a:t>
            </a:r>
            <a:r>
              <a:rPr lang="en-US" dirty="0" smtClean="0"/>
              <a:t>{ </a:t>
            </a:r>
            <a:r>
              <a:rPr lang="en-US" dirty="0" err="1" smtClean="0"/>
              <a:t>t.start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06500"/>
            <a:ext cx="11074400" cy="5448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HiLoPri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setPriority</a:t>
            </a:r>
            <a:r>
              <a:rPr lang="en-US" dirty="0"/>
              <a:t>(</a:t>
            </a:r>
            <a:r>
              <a:rPr lang="en-US" dirty="0" err="1"/>
              <a:t>Thread.MAX_PRIORITY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clicker hi = new clicker(</a:t>
            </a:r>
            <a:r>
              <a:rPr lang="en-US" dirty="0" err="1"/>
              <a:t>Thread.NORM_PRIORITY</a:t>
            </a:r>
            <a:r>
              <a:rPr lang="en-US" dirty="0"/>
              <a:t> + 2);</a:t>
            </a:r>
          </a:p>
          <a:p>
            <a:pPr marL="0" indent="0">
              <a:buNone/>
            </a:pPr>
            <a:r>
              <a:rPr lang="en-US" dirty="0"/>
              <a:t>clicker lo = new clicker(</a:t>
            </a:r>
            <a:r>
              <a:rPr lang="en-US" dirty="0" err="1"/>
              <a:t>Thread.NORM_PRIORITY</a:t>
            </a:r>
            <a:r>
              <a:rPr lang="en-US" dirty="0"/>
              <a:t> - 2);</a:t>
            </a:r>
          </a:p>
          <a:p>
            <a:pPr marL="0" indent="0">
              <a:buNone/>
            </a:pPr>
            <a:r>
              <a:rPr lang="en-US" dirty="0" err="1"/>
              <a:t>lo.start</a:t>
            </a:r>
            <a:r>
              <a:rPr lang="en-US" dirty="0" smtClean="0"/>
              <a:t>(); </a:t>
            </a:r>
            <a:r>
              <a:rPr lang="en-US" dirty="0" err="1" smtClean="0"/>
              <a:t>hi.start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(10000);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/>
              <a:t>("Main thread interrupted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r>
              <a:rPr lang="en-US" dirty="0" err="1"/>
              <a:t>lo.stop</a:t>
            </a:r>
            <a:r>
              <a:rPr lang="en-US" dirty="0" smtClean="0"/>
              <a:t>(); </a:t>
            </a:r>
            <a:r>
              <a:rPr lang="en-US" dirty="0" err="1" smtClean="0"/>
              <a:t>hi.stop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Wait for child threads to terminate.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hi.t.join</a:t>
            </a:r>
            <a:r>
              <a:rPr lang="en-US" dirty="0" smtClean="0"/>
              <a:t>(); </a:t>
            </a:r>
            <a:r>
              <a:rPr lang="en-US" dirty="0" err="1" smtClean="0"/>
              <a:t>lo.t.join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InterruptedException</a:t>
            </a:r>
            <a:r>
              <a:rPr lang="en-US" dirty="0"/>
              <a:t> caught</a:t>
            </a:r>
            <a:r>
              <a:rPr lang="en-US" dirty="0" smtClean="0"/>
              <a:t>");}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("Low-priority thread: " + </a:t>
            </a:r>
            <a:r>
              <a:rPr lang="en-US" dirty="0" err="1"/>
              <a:t>lo.click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("High-priority thread: " + </a:t>
            </a:r>
            <a:r>
              <a:rPr lang="en-US" dirty="0" err="1"/>
              <a:t>hi.click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22000" cy="482441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When two or more threads need access to a shared resource, they need some way to </a:t>
            </a:r>
            <a:r>
              <a:rPr lang="en-US" sz="2400" dirty="0" smtClean="0"/>
              <a:t>ensure that </a:t>
            </a:r>
            <a:r>
              <a:rPr lang="en-US" sz="2400" dirty="0"/>
              <a:t>the resource will be used by only one thread at a time. The process by which this </a:t>
            </a:r>
            <a:r>
              <a:rPr lang="en-US" sz="2400" dirty="0" smtClean="0"/>
              <a:t>is achieved </a:t>
            </a:r>
            <a:r>
              <a:rPr lang="en-US" sz="2400" dirty="0"/>
              <a:t>is called </a:t>
            </a:r>
            <a:r>
              <a:rPr lang="en-US" sz="2400" i="1" dirty="0"/>
              <a:t>synchronization</a:t>
            </a:r>
            <a:r>
              <a:rPr lang="en-US" sz="2400" i="1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Key to synchronization is the concept of the monitor (also called a </a:t>
            </a:r>
            <a:r>
              <a:rPr lang="en-US" sz="2400" i="1" dirty="0"/>
              <a:t>semaphore</a:t>
            </a:r>
            <a:r>
              <a:rPr lang="en-US" sz="2400" dirty="0"/>
              <a:t>). A </a:t>
            </a:r>
            <a:r>
              <a:rPr lang="en-US" sz="2400" i="1" dirty="0" smtClean="0"/>
              <a:t>monitor </a:t>
            </a:r>
            <a:r>
              <a:rPr lang="en-US" sz="2400" dirty="0" smtClean="0"/>
              <a:t>is </a:t>
            </a:r>
            <a:r>
              <a:rPr lang="en-US" sz="2400" dirty="0"/>
              <a:t>an object that is used as a mutually exclusive lock, or </a:t>
            </a:r>
            <a:r>
              <a:rPr lang="en-US" sz="2400" i="1" dirty="0" err="1"/>
              <a:t>mutex</a:t>
            </a:r>
            <a:r>
              <a:rPr lang="en-US" sz="2400" i="1" dirty="0"/>
              <a:t>. </a:t>
            </a:r>
            <a:endParaRPr lang="en-US" sz="2400" i="1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Only </a:t>
            </a:r>
            <a:r>
              <a:rPr lang="en-US" sz="2400" dirty="0"/>
              <a:t>one thread can </a:t>
            </a:r>
            <a:r>
              <a:rPr lang="en-US" sz="2400" i="1" dirty="0"/>
              <a:t>own </a:t>
            </a:r>
            <a:r>
              <a:rPr lang="en-US" sz="2400" dirty="0" smtClean="0"/>
              <a:t>a monitor </a:t>
            </a:r>
            <a:r>
              <a:rPr lang="en-US" sz="2400" dirty="0"/>
              <a:t>at a given time. When a thread acquires a lock, it is said to have </a:t>
            </a:r>
            <a:r>
              <a:rPr lang="en-US" sz="2400" i="1" dirty="0"/>
              <a:t>entered </a:t>
            </a:r>
            <a:r>
              <a:rPr lang="en-US" sz="2400" dirty="0"/>
              <a:t>the monitor.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All other threads attempting to enter the locked monitor will be suspended until the </a:t>
            </a:r>
            <a:r>
              <a:rPr lang="en-US" sz="2400" dirty="0" smtClean="0"/>
              <a:t>first thread </a:t>
            </a:r>
            <a:r>
              <a:rPr lang="en-US" sz="2400" i="1" dirty="0"/>
              <a:t>exits </a:t>
            </a:r>
            <a:r>
              <a:rPr lang="en-US" sz="2400" dirty="0"/>
              <a:t>the monitor. These other threads are said to be </a:t>
            </a:r>
            <a:r>
              <a:rPr lang="en-US" sz="2400" i="1" dirty="0"/>
              <a:t>waiting </a:t>
            </a:r>
            <a:r>
              <a:rPr lang="en-US" sz="2400" dirty="0"/>
              <a:t>for the monitor.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A thread that </a:t>
            </a:r>
            <a:r>
              <a:rPr lang="en-US" sz="2400" dirty="0"/>
              <a:t>owns a monitor can reenter the same monitor if it so desires.</a:t>
            </a:r>
          </a:p>
        </p:txBody>
      </p:sp>
    </p:spTree>
    <p:extLst>
      <p:ext uri="{BB962C8B-B14F-4D97-AF65-F5344CB8AC3E}">
        <p14:creationId xmlns:p14="http://schemas.microsoft.com/office/powerpoint/2010/main" val="13836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Synchronization is easy in Java, because all objects have their own implicit monitor </a:t>
            </a:r>
            <a:r>
              <a:rPr lang="en-US" sz="2500" dirty="0" smtClean="0"/>
              <a:t>associated with </a:t>
            </a:r>
            <a:r>
              <a:rPr lang="en-US" sz="2500" dirty="0"/>
              <a:t>them. To enter an object’s monitor, just call a method that has been modified with </a:t>
            </a:r>
            <a:r>
              <a:rPr lang="en-US" sz="2500" dirty="0" smtClean="0"/>
              <a:t>the </a:t>
            </a:r>
            <a:r>
              <a:rPr lang="en-US" sz="2500" b="1" dirty="0" smtClean="0"/>
              <a:t>synchronized </a:t>
            </a:r>
            <a:r>
              <a:rPr lang="en-US" sz="2500" dirty="0"/>
              <a:t>keyword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While </a:t>
            </a:r>
            <a:r>
              <a:rPr lang="en-US" sz="2500" dirty="0"/>
              <a:t>a thread is inside a synchronized method, all other </a:t>
            </a:r>
            <a:r>
              <a:rPr lang="en-US" sz="2500" dirty="0" smtClean="0"/>
              <a:t>threads that </a:t>
            </a:r>
            <a:r>
              <a:rPr lang="en-US" sz="2500" dirty="0"/>
              <a:t>try to call it (or any other synchronized method) on the same instance have to wait.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To exit </a:t>
            </a:r>
            <a:r>
              <a:rPr lang="en-US" sz="2500" dirty="0"/>
              <a:t>the monitor and relinquish control of the object to the </a:t>
            </a:r>
            <a:r>
              <a:rPr lang="en-US" sz="2500" dirty="0" smtClean="0"/>
              <a:t>next </a:t>
            </a:r>
            <a:r>
              <a:rPr lang="en-US" sz="2500" dirty="0"/>
              <a:t>waiting thread, the owner </a:t>
            </a:r>
            <a:r>
              <a:rPr lang="en-US" sz="2500" dirty="0" smtClean="0"/>
              <a:t>of the </a:t>
            </a:r>
            <a:r>
              <a:rPr lang="en-US" sz="2500" dirty="0"/>
              <a:t>monitor simply returns from the synchronized method.</a:t>
            </a:r>
          </a:p>
        </p:txBody>
      </p:sp>
    </p:spTree>
    <p:extLst>
      <p:ext uri="{BB962C8B-B14F-4D97-AF65-F5344CB8AC3E}">
        <p14:creationId xmlns:p14="http://schemas.microsoft.com/office/powerpoint/2010/main" val="29833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Synchronized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Callme</a:t>
            </a: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void call(String </a:t>
            </a:r>
            <a:r>
              <a:rPr lang="en-US" sz="1500" dirty="0" err="1"/>
              <a:t>msg</a:t>
            </a:r>
            <a:r>
              <a:rPr lang="en-US" sz="1500" dirty="0"/>
              <a:t>) {</a:t>
            </a:r>
          </a:p>
          <a:p>
            <a:pPr marL="0" indent="0">
              <a:buNone/>
            </a:pPr>
            <a:r>
              <a:rPr lang="en-US" sz="1500" dirty="0" err="1"/>
              <a:t>System.out.print</a:t>
            </a:r>
            <a:r>
              <a:rPr lang="en-US" sz="1500" dirty="0"/>
              <a:t>("[" + </a:t>
            </a:r>
            <a:r>
              <a:rPr lang="en-US" sz="1500" dirty="0" err="1"/>
              <a:t>msg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try {</a:t>
            </a:r>
          </a:p>
          <a:p>
            <a:pPr marL="0" indent="0">
              <a:buNone/>
            </a:pPr>
            <a:r>
              <a:rPr lang="en-US" sz="1500" dirty="0" err="1"/>
              <a:t>Thread.sleep</a:t>
            </a:r>
            <a:r>
              <a:rPr lang="en-US" sz="1500" dirty="0"/>
              <a:t>(1000);</a:t>
            </a:r>
          </a:p>
          <a:p>
            <a:pPr marL="0" indent="0">
              <a:buNone/>
            </a:pPr>
            <a:r>
              <a:rPr lang="en-US" sz="1500" dirty="0"/>
              <a:t>} catch(</a:t>
            </a:r>
            <a:r>
              <a:rPr lang="en-US" sz="1500" dirty="0" err="1"/>
              <a:t>InterruptedException</a:t>
            </a:r>
            <a:r>
              <a:rPr lang="en-US" sz="1500" dirty="0"/>
              <a:t> e) {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("Interrupted");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("]");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Caller implements Runnable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Callme</a:t>
            </a:r>
            <a:r>
              <a:rPr lang="en-US" dirty="0"/>
              <a:t> target;</a:t>
            </a:r>
          </a:p>
          <a:p>
            <a:pPr marL="0" indent="0">
              <a:buNone/>
            </a:pPr>
            <a:r>
              <a:rPr lang="en-US" dirty="0"/>
              <a:t>Thread 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public Caller(</a:t>
            </a:r>
            <a:r>
              <a:rPr lang="en-US" dirty="0" err="1"/>
              <a:t>Callme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, String s) {</a:t>
            </a:r>
          </a:p>
          <a:p>
            <a:pPr marL="0" indent="0">
              <a:buNone/>
            </a:pPr>
            <a:r>
              <a:rPr lang="en-US" dirty="0"/>
              <a:t>target = </a:t>
            </a:r>
            <a:r>
              <a:rPr lang="en-US" dirty="0" err="1"/>
              <a:t>targ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msg</a:t>
            </a:r>
            <a:r>
              <a:rPr lang="en-US" dirty="0"/>
              <a:t> = s;</a:t>
            </a:r>
          </a:p>
          <a:p>
            <a:pPr marL="0" indent="0">
              <a:buNone/>
            </a:pPr>
            <a:r>
              <a:rPr lang="en-US" dirty="0"/>
              <a:t>t = new Thread(this);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 err="1"/>
              <a:t>target.call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069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4838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Multithreading enables you to write very efficient programs that make maximum use </a:t>
            </a:r>
            <a:r>
              <a:rPr lang="en-US" sz="2500" dirty="0" smtClean="0"/>
              <a:t>of the CPU </a:t>
            </a:r>
            <a:r>
              <a:rPr lang="en-US" sz="2500" dirty="0"/>
              <a:t>because idle time can be kept to a minimum. This </a:t>
            </a:r>
            <a:r>
              <a:rPr lang="en-US" sz="2500" dirty="0" smtClean="0"/>
              <a:t>is </a:t>
            </a:r>
            <a:r>
              <a:rPr lang="en-US" sz="2500" dirty="0"/>
              <a:t>especially important for </a:t>
            </a:r>
            <a:r>
              <a:rPr lang="en-US" sz="2500" dirty="0" smtClean="0"/>
              <a:t>the interactive</a:t>
            </a:r>
            <a:r>
              <a:rPr lang="en-US" sz="2500" dirty="0"/>
              <a:t>, networked environment in which Java </a:t>
            </a:r>
            <a:r>
              <a:rPr lang="en-US" sz="2500" dirty="0" smtClean="0"/>
              <a:t>operates </a:t>
            </a:r>
            <a:r>
              <a:rPr lang="en-US" sz="2500" dirty="0"/>
              <a:t>because idle time is common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 a single-threaded environment, your program has to wait </a:t>
            </a:r>
            <a:r>
              <a:rPr lang="en-US" sz="2500" dirty="0" smtClean="0"/>
              <a:t>for </a:t>
            </a:r>
            <a:r>
              <a:rPr lang="en-US" sz="2500" dirty="0"/>
              <a:t>each of these tasks to finish before it can proceed to the next one—even though the CPU </a:t>
            </a:r>
            <a:r>
              <a:rPr lang="en-US" sz="2500" dirty="0" smtClean="0"/>
              <a:t>is sitting </a:t>
            </a:r>
            <a:r>
              <a:rPr lang="en-US" sz="2500" dirty="0"/>
              <a:t>idle most of the time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Multithreading lets you gain access to this idle time and put </a:t>
            </a:r>
            <a:r>
              <a:rPr lang="en-US" sz="2500" dirty="0" smtClean="0"/>
              <a:t>it to </a:t>
            </a:r>
            <a:r>
              <a:rPr lang="en-US" sz="2500" dirty="0"/>
              <a:t>good use.</a:t>
            </a:r>
          </a:p>
        </p:txBody>
      </p:sp>
    </p:spTree>
    <p:extLst>
      <p:ext uri="{BB962C8B-B14F-4D97-AF65-F5344CB8AC3E}">
        <p14:creationId xmlns:p14="http://schemas.microsoft.com/office/powerpoint/2010/main" val="1175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Synch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Callme</a:t>
            </a:r>
            <a:r>
              <a:rPr lang="en-US" dirty="0"/>
              <a:t> target = new </a:t>
            </a:r>
            <a:r>
              <a:rPr lang="en-US" dirty="0" err="1"/>
              <a:t>Callme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Caller ob1 = new Caller(target, "Hello");</a:t>
            </a:r>
          </a:p>
          <a:p>
            <a:pPr marL="0" indent="0">
              <a:buNone/>
            </a:pPr>
            <a:r>
              <a:rPr lang="en-US" dirty="0"/>
              <a:t>Caller ob2 = new Caller(target, "Synchronized");</a:t>
            </a:r>
          </a:p>
          <a:p>
            <a:pPr marL="0" indent="0">
              <a:buNone/>
            </a:pPr>
            <a:r>
              <a:rPr lang="en-US" dirty="0"/>
              <a:t>Caller ob3 = new Caller(target, "World");</a:t>
            </a:r>
          </a:p>
          <a:p>
            <a:pPr marL="0" indent="0">
              <a:buNone/>
            </a:pPr>
            <a:r>
              <a:rPr lang="en-US" dirty="0"/>
              <a:t>// wait for threads to end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ob1.t.join();</a:t>
            </a:r>
          </a:p>
          <a:p>
            <a:pPr marL="0" indent="0">
              <a:buNone/>
            </a:pPr>
            <a:r>
              <a:rPr lang="en-US" dirty="0"/>
              <a:t>ob2.t.join();</a:t>
            </a:r>
          </a:p>
          <a:p>
            <a:pPr marL="0" indent="0">
              <a:buNone/>
            </a:pPr>
            <a:r>
              <a:rPr lang="en-US" dirty="0"/>
              <a:t>ob3.t.join();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("Interrupted");</a:t>
            </a:r>
          </a:p>
          <a:p>
            <a:pPr marL="0" indent="0">
              <a:buNone/>
            </a:pPr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6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Thread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508760"/>
            <a:ext cx="10690860" cy="46682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The Java run-time system depends on threads for many things</a:t>
            </a:r>
            <a:r>
              <a:rPr lang="en-US" sz="2500" dirty="0" smtClean="0"/>
              <a:t>, </a:t>
            </a:r>
            <a:r>
              <a:rPr lang="en-US" sz="2500" dirty="0"/>
              <a:t>and all the class </a:t>
            </a:r>
            <a:r>
              <a:rPr lang="en-US" sz="2500" dirty="0" smtClean="0"/>
              <a:t>libraries</a:t>
            </a:r>
            <a:r>
              <a:rPr lang="en-US" sz="2500" dirty="0"/>
              <a:t> </a:t>
            </a:r>
            <a:r>
              <a:rPr lang="en-US" sz="2500" dirty="0" smtClean="0"/>
              <a:t>are </a:t>
            </a:r>
            <a:r>
              <a:rPr lang="en-US" sz="2500" dirty="0"/>
              <a:t>designed with multithreading in mind. In fact, Java uses threads to enable the </a:t>
            </a:r>
            <a:r>
              <a:rPr lang="en-US" sz="2500" dirty="0" smtClean="0"/>
              <a:t>entire environment </a:t>
            </a:r>
            <a:r>
              <a:rPr lang="en-US" sz="2500" dirty="0"/>
              <a:t>to be asynchronous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This helps reduce inefficiency by preventing the </a:t>
            </a:r>
            <a:r>
              <a:rPr lang="en-US" sz="2500" dirty="0" smtClean="0"/>
              <a:t>waste of </a:t>
            </a:r>
            <a:r>
              <a:rPr lang="en-US" sz="2500" dirty="0"/>
              <a:t>CPU cycles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Single-threaded systems use an approach called an </a:t>
            </a:r>
            <a:r>
              <a:rPr lang="en-US" sz="2500" i="1" dirty="0"/>
              <a:t>event loop </a:t>
            </a:r>
            <a:r>
              <a:rPr lang="en-US" sz="2500" dirty="0"/>
              <a:t>with </a:t>
            </a:r>
            <a:r>
              <a:rPr lang="en-US" sz="2500" i="1" dirty="0" smtClean="0"/>
              <a:t>polling.</a:t>
            </a:r>
            <a:r>
              <a:rPr lang="en-US" sz="2500" dirty="0"/>
              <a:t> In this model, </a:t>
            </a:r>
            <a:r>
              <a:rPr lang="en-US" sz="2500" dirty="0" smtClean="0"/>
              <a:t>a single </a:t>
            </a:r>
            <a:r>
              <a:rPr lang="en-US" sz="2500" dirty="0"/>
              <a:t>thread of control runs in an infinite loop, polling a single event queue to decide </a:t>
            </a:r>
            <a:r>
              <a:rPr lang="en-US" sz="2500" dirty="0" smtClean="0"/>
              <a:t>what to </a:t>
            </a:r>
            <a:r>
              <a:rPr lang="en-US" sz="2500" dirty="0"/>
              <a:t>do next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Once this polling mechanism returns with, say, a signal that a network file </a:t>
            </a:r>
            <a:r>
              <a:rPr lang="en-US" sz="2500" dirty="0" smtClean="0"/>
              <a:t>is ready </a:t>
            </a:r>
            <a:r>
              <a:rPr lang="en-US" sz="2500" dirty="0"/>
              <a:t>to be read, then the event loop dispatches control to the appropriate event </a:t>
            </a:r>
            <a:r>
              <a:rPr lang="en-US" sz="2500" dirty="0" smtClean="0"/>
              <a:t>handler. Until </a:t>
            </a:r>
            <a:r>
              <a:rPr lang="en-US" sz="2500" dirty="0"/>
              <a:t>this event handler returns, nothing else can happen in the system. This wastes </a:t>
            </a:r>
            <a:r>
              <a:rPr lang="en-US" sz="2500" dirty="0" smtClean="0"/>
              <a:t>CPU time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The benefit of Java’s multithreading is that </a:t>
            </a:r>
            <a:r>
              <a:rPr lang="en-US" sz="2500" dirty="0" smtClean="0"/>
              <a:t>the main </a:t>
            </a:r>
            <a:r>
              <a:rPr lang="en-US" sz="2500" dirty="0"/>
              <a:t>loop/polling mechanism is </a:t>
            </a:r>
            <a:r>
              <a:rPr lang="en-US" sz="2500" dirty="0" smtClean="0"/>
              <a:t>eliminated. One </a:t>
            </a:r>
            <a:r>
              <a:rPr lang="en-US" sz="2500" dirty="0"/>
              <a:t>thread can pause without stopping other parts of your program.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For </a:t>
            </a:r>
            <a:r>
              <a:rPr lang="en-US" sz="2500" dirty="0"/>
              <a:t>example, the </a:t>
            </a:r>
            <a:r>
              <a:rPr lang="en-US" sz="2500" dirty="0" smtClean="0"/>
              <a:t>idle time </a:t>
            </a:r>
            <a:r>
              <a:rPr lang="en-US" sz="2500" dirty="0"/>
              <a:t>created when a thread reads data from a network or waits for user input can be </a:t>
            </a:r>
            <a:r>
              <a:rPr lang="en-US" sz="2500" dirty="0" smtClean="0"/>
              <a:t>utilized elsewhere</a:t>
            </a:r>
            <a:r>
              <a:rPr lang="en-US" sz="2500" dirty="0"/>
              <a:t>.  </a:t>
            </a:r>
            <a:r>
              <a:rPr lang="en-US" sz="2500" dirty="0" smtClean="0"/>
              <a:t>Multithreading </a:t>
            </a:r>
            <a:r>
              <a:rPr lang="en-US" sz="2500" dirty="0"/>
              <a:t>allows animation loops to sleep for a second between each </a:t>
            </a:r>
            <a:r>
              <a:rPr lang="en-US" sz="2500" dirty="0" smtClean="0"/>
              <a:t>frame without </a:t>
            </a:r>
            <a:r>
              <a:rPr lang="en-US" sz="2500" dirty="0"/>
              <a:t>causing the whole system to pause.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When </a:t>
            </a:r>
            <a:r>
              <a:rPr lang="en-US" sz="2500" dirty="0"/>
              <a:t>a thread blocks in a Java program, </a:t>
            </a:r>
            <a:r>
              <a:rPr lang="en-US" sz="2500" dirty="0" smtClean="0"/>
              <a:t>only the </a:t>
            </a:r>
            <a:r>
              <a:rPr lang="en-US" sz="2500" dirty="0"/>
              <a:t>single thread that is blocked pauses. All other threads continue to </a:t>
            </a:r>
            <a:r>
              <a:rPr lang="en-US" sz="2500" dirty="0" smtClean="0"/>
              <a:t>run.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630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Threads exist in several states. A thread can be </a:t>
            </a:r>
            <a:r>
              <a:rPr lang="en-US" sz="2500" i="1" dirty="0"/>
              <a:t>running. </a:t>
            </a:r>
            <a:r>
              <a:rPr lang="en-US" sz="2500" dirty="0"/>
              <a:t>It can be </a:t>
            </a:r>
            <a:r>
              <a:rPr lang="en-US" sz="2500" i="1" dirty="0"/>
              <a:t>ready to run </a:t>
            </a:r>
            <a:r>
              <a:rPr lang="en-US" sz="2500" dirty="0"/>
              <a:t>as soon </a:t>
            </a:r>
            <a:r>
              <a:rPr lang="en-US" sz="2500" dirty="0" smtClean="0"/>
              <a:t>as it </a:t>
            </a:r>
            <a:r>
              <a:rPr lang="en-US" sz="2500" dirty="0"/>
              <a:t>gets CPU time.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A running </a:t>
            </a:r>
            <a:r>
              <a:rPr lang="en-US" sz="2500" dirty="0"/>
              <a:t>thread can be </a:t>
            </a:r>
            <a:r>
              <a:rPr lang="en-US" sz="2500" i="1" dirty="0"/>
              <a:t>suspended, </a:t>
            </a:r>
            <a:r>
              <a:rPr lang="en-US" sz="2500" dirty="0"/>
              <a:t>which temporarily suspends its activity.</a:t>
            </a:r>
          </a:p>
          <a:p>
            <a:pPr>
              <a:lnSpc>
                <a:spcPct val="100000"/>
              </a:lnSpc>
            </a:pPr>
            <a:r>
              <a:rPr lang="en-US" sz="2500" dirty="0" smtClean="0"/>
              <a:t>A suspended </a:t>
            </a:r>
            <a:r>
              <a:rPr lang="en-US" sz="2500" dirty="0"/>
              <a:t>thread can then be </a:t>
            </a:r>
            <a:r>
              <a:rPr lang="en-US" sz="2500" i="1" dirty="0"/>
              <a:t>resumed, </a:t>
            </a:r>
            <a:r>
              <a:rPr lang="en-US" sz="2500" dirty="0"/>
              <a:t>allowing it to pick up where it left off.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A thread can </a:t>
            </a:r>
            <a:r>
              <a:rPr lang="en-US" sz="2500" dirty="0"/>
              <a:t>be </a:t>
            </a:r>
            <a:r>
              <a:rPr lang="en-US" sz="2500" i="1" dirty="0"/>
              <a:t>blocked </a:t>
            </a:r>
            <a:r>
              <a:rPr lang="en-US" sz="2500" dirty="0"/>
              <a:t>when waiting for a resource. At any time, a thread can be terminated, </a:t>
            </a:r>
            <a:r>
              <a:rPr lang="en-US" sz="2500" dirty="0" smtClean="0"/>
              <a:t>which halts </a:t>
            </a:r>
            <a:r>
              <a:rPr lang="en-US" sz="2500" dirty="0"/>
              <a:t>its execution immediately.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Once </a:t>
            </a:r>
            <a:r>
              <a:rPr lang="en-US" sz="2500" dirty="0"/>
              <a:t>terminated, a thread cannot be </a:t>
            </a:r>
            <a:r>
              <a:rPr lang="en-US" sz="2500" dirty="0" smtClean="0"/>
              <a:t>resumed.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18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Java assigns to each thread a priority that determines how that thread should be </a:t>
            </a:r>
            <a:r>
              <a:rPr lang="en-US" sz="2500" dirty="0" smtClean="0"/>
              <a:t>treated with </a:t>
            </a:r>
            <a:r>
              <a:rPr lang="en-US" sz="2500" dirty="0"/>
              <a:t>respect to the others. Thread priorities are integers that specify the relative </a:t>
            </a:r>
            <a:r>
              <a:rPr lang="en-US" sz="2500" dirty="0" smtClean="0"/>
              <a:t>priority of </a:t>
            </a:r>
            <a:r>
              <a:rPr lang="en-US" sz="2500" dirty="0"/>
              <a:t>one thread to another.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As </a:t>
            </a:r>
            <a:r>
              <a:rPr lang="en-US" sz="2500" dirty="0"/>
              <a:t>an absolute value, a priority is meaningless; a </a:t>
            </a:r>
            <a:r>
              <a:rPr lang="en-US" sz="2500" dirty="0" smtClean="0"/>
              <a:t>higher-priority thread </a:t>
            </a:r>
            <a:r>
              <a:rPr lang="en-US" sz="2500" dirty="0"/>
              <a:t>doesn’t run any faster than a lower-priority thread if it is the only thread </a:t>
            </a:r>
            <a:r>
              <a:rPr lang="en-US" sz="2500" dirty="0" smtClean="0"/>
              <a:t>running. 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Instead</a:t>
            </a:r>
            <a:r>
              <a:rPr lang="en-US" sz="2500" dirty="0"/>
              <a:t>, a thread’s priority is used to decide when to switch from one running thread </a:t>
            </a:r>
            <a:r>
              <a:rPr lang="en-US" sz="2500" dirty="0" smtClean="0"/>
              <a:t>to the </a:t>
            </a:r>
            <a:r>
              <a:rPr lang="en-US" sz="2500" dirty="0"/>
              <a:t>next. This is called a </a:t>
            </a:r>
            <a:r>
              <a:rPr lang="en-US" sz="2500" i="1" dirty="0"/>
              <a:t>context switch.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052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rules that determine when a context switch takes place are simple</a:t>
            </a:r>
            <a:r>
              <a:rPr lang="en-US" sz="2500" dirty="0" smtClean="0"/>
              <a:t>:</a:t>
            </a:r>
          </a:p>
          <a:p>
            <a:pPr lvl="1"/>
            <a:r>
              <a:rPr lang="en-US" i="1" dirty="0"/>
              <a:t>A thread can voluntarily relinquish control. </a:t>
            </a:r>
            <a:r>
              <a:rPr lang="en-US" dirty="0"/>
              <a:t>This is done by explicitly yielding, </a:t>
            </a:r>
            <a:r>
              <a:rPr lang="en-US" dirty="0" smtClean="0"/>
              <a:t>sleeping, or </a:t>
            </a:r>
            <a:r>
              <a:rPr lang="en-US" dirty="0"/>
              <a:t>blocking on pending I/O. In this scenario, all other threads are examined, and </a:t>
            </a:r>
            <a:r>
              <a:rPr lang="en-US" dirty="0" smtClean="0"/>
              <a:t>the highest-priority </a:t>
            </a:r>
            <a:r>
              <a:rPr lang="en-US" dirty="0"/>
              <a:t>thread that is ready to run is given the CPU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A thread can be preempted by a higher-priority thread. </a:t>
            </a:r>
            <a:r>
              <a:rPr lang="en-US" dirty="0"/>
              <a:t>In this case, a lower-priority </a:t>
            </a:r>
            <a:r>
              <a:rPr lang="en-US" dirty="0" smtClean="0"/>
              <a:t>thread that </a:t>
            </a:r>
            <a:r>
              <a:rPr lang="en-US" dirty="0"/>
              <a:t>does not yield the processor is simply preempted—no matter what it is </a:t>
            </a:r>
            <a:r>
              <a:rPr lang="en-US" dirty="0" smtClean="0"/>
              <a:t>doing— by </a:t>
            </a:r>
            <a:r>
              <a:rPr lang="en-US" dirty="0"/>
              <a:t>a higher-priority thread. Basically, as soon as a higher-priority thread wants </a:t>
            </a:r>
            <a:r>
              <a:rPr lang="en-US" dirty="0" smtClean="0"/>
              <a:t>to run</a:t>
            </a:r>
            <a:r>
              <a:rPr lang="en-US" dirty="0"/>
              <a:t>, it does. This is called </a:t>
            </a:r>
            <a:r>
              <a:rPr lang="en-US" i="1" dirty="0"/>
              <a:t>preemptive multitasking.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val="499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3753</Words>
  <Application>Microsoft Office PowerPoint</Application>
  <PresentationFormat>Widescreen</PresentationFormat>
  <Paragraphs>352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Multithreading</vt:lpstr>
      <vt:lpstr>Multithreading</vt:lpstr>
      <vt:lpstr>PowerPoint Presentation</vt:lpstr>
      <vt:lpstr>PowerPoint Presentation</vt:lpstr>
      <vt:lpstr>The Java Thread Model</vt:lpstr>
      <vt:lpstr>PowerPoint Presentation</vt:lpstr>
      <vt:lpstr>PowerPoint Presentation</vt:lpstr>
      <vt:lpstr>Thread Priorities</vt:lpstr>
      <vt:lpstr> </vt:lpstr>
      <vt:lpstr>The Thread Class and the Runnable Interface</vt:lpstr>
      <vt:lpstr>PowerPoint Presentation</vt:lpstr>
      <vt:lpstr>The Main Thread</vt:lpstr>
      <vt:lpstr>PowerPoint Presentation</vt:lpstr>
      <vt:lpstr>Example Controlling the main Thread</vt:lpstr>
      <vt:lpstr>PowerPoint Presentation</vt:lpstr>
      <vt:lpstr>Creating a Thread</vt:lpstr>
      <vt:lpstr>Implementing Runnable</vt:lpstr>
      <vt:lpstr>PowerPoint Presentation</vt:lpstr>
      <vt:lpstr>Example</vt:lpstr>
      <vt:lpstr>Drive method</vt:lpstr>
      <vt:lpstr>Extending Thread</vt:lpstr>
      <vt:lpstr>Example </vt:lpstr>
      <vt:lpstr>Drive Method</vt:lpstr>
      <vt:lpstr>PowerPoint Presentation</vt:lpstr>
      <vt:lpstr>Choosing an Approach</vt:lpstr>
      <vt:lpstr>Creating Multiple Threads</vt:lpstr>
      <vt:lpstr>PowerPoint Presentation</vt:lpstr>
      <vt:lpstr>Using isAlive( ) and join( )</vt:lpstr>
      <vt:lpstr>PowerPoint Presentation</vt:lpstr>
      <vt:lpstr>Example</vt:lpstr>
      <vt:lpstr>Driving Method</vt:lpstr>
      <vt:lpstr>Thread Priorities</vt:lpstr>
      <vt:lpstr>PowerPoint Presentation</vt:lpstr>
      <vt:lpstr>Example </vt:lpstr>
      <vt:lpstr>Drive Method</vt:lpstr>
      <vt:lpstr>Synchronization</vt:lpstr>
      <vt:lpstr>Using Synchronized Methods</vt:lpstr>
      <vt:lpstr>Example without Synchronized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Rajan Sharma</dc:creator>
  <cp:lastModifiedBy>Rajan Sharma</cp:lastModifiedBy>
  <cp:revision>43</cp:revision>
  <dcterms:created xsi:type="dcterms:W3CDTF">2023-06-07T06:54:26Z</dcterms:created>
  <dcterms:modified xsi:type="dcterms:W3CDTF">2023-06-12T01:26:25Z</dcterms:modified>
</cp:coreProperties>
</file>