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4" autoAdjust="0"/>
    <p:restoredTop sz="94660"/>
  </p:normalViewPr>
  <p:slideViewPr>
    <p:cSldViewPr snapToGrid="0">
      <p:cViewPr varScale="1">
        <p:scale>
          <a:sx n="75" d="100"/>
          <a:sy n="75" d="100"/>
        </p:scale>
        <p:origin x="40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2BD2D1-0C67-46D0-87A7-77CA68A2475A}"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1D489-0887-4E72-A094-A08D35BE4F21}" type="slidenum">
              <a:rPr lang="en-US" smtClean="0"/>
              <a:t>‹#›</a:t>
            </a:fld>
            <a:endParaRPr lang="en-US"/>
          </a:p>
        </p:txBody>
      </p:sp>
    </p:spTree>
    <p:extLst>
      <p:ext uri="{BB962C8B-B14F-4D97-AF65-F5344CB8AC3E}">
        <p14:creationId xmlns:p14="http://schemas.microsoft.com/office/powerpoint/2010/main" val="313599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BD2D1-0C67-46D0-87A7-77CA68A2475A}"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1D489-0887-4E72-A094-A08D35BE4F21}" type="slidenum">
              <a:rPr lang="en-US" smtClean="0"/>
              <a:t>‹#›</a:t>
            </a:fld>
            <a:endParaRPr lang="en-US"/>
          </a:p>
        </p:txBody>
      </p:sp>
    </p:spTree>
    <p:extLst>
      <p:ext uri="{BB962C8B-B14F-4D97-AF65-F5344CB8AC3E}">
        <p14:creationId xmlns:p14="http://schemas.microsoft.com/office/powerpoint/2010/main" val="221317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BD2D1-0C67-46D0-87A7-77CA68A2475A}"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1D489-0887-4E72-A094-A08D35BE4F21}" type="slidenum">
              <a:rPr lang="en-US" smtClean="0"/>
              <a:t>‹#›</a:t>
            </a:fld>
            <a:endParaRPr lang="en-US"/>
          </a:p>
        </p:txBody>
      </p:sp>
    </p:spTree>
    <p:extLst>
      <p:ext uri="{BB962C8B-B14F-4D97-AF65-F5344CB8AC3E}">
        <p14:creationId xmlns:p14="http://schemas.microsoft.com/office/powerpoint/2010/main" val="144813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BD2D1-0C67-46D0-87A7-77CA68A2475A}"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1D489-0887-4E72-A094-A08D35BE4F21}" type="slidenum">
              <a:rPr lang="en-US" smtClean="0"/>
              <a:t>‹#›</a:t>
            </a:fld>
            <a:endParaRPr lang="en-US"/>
          </a:p>
        </p:txBody>
      </p:sp>
    </p:spTree>
    <p:extLst>
      <p:ext uri="{BB962C8B-B14F-4D97-AF65-F5344CB8AC3E}">
        <p14:creationId xmlns:p14="http://schemas.microsoft.com/office/powerpoint/2010/main" val="125964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2BD2D1-0C67-46D0-87A7-77CA68A2475A}"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A1D489-0887-4E72-A094-A08D35BE4F21}" type="slidenum">
              <a:rPr lang="en-US" smtClean="0"/>
              <a:t>‹#›</a:t>
            </a:fld>
            <a:endParaRPr lang="en-US"/>
          </a:p>
        </p:txBody>
      </p:sp>
    </p:spTree>
    <p:extLst>
      <p:ext uri="{BB962C8B-B14F-4D97-AF65-F5344CB8AC3E}">
        <p14:creationId xmlns:p14="http://schemas.microsoft.com/office/powerpoint/2010/main" val="2779791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2BD2D1-0C67-46D0-87A7-77CA68A2475A}"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1D489-0887-4E72-A094-A08D35BE4F21}" type="slidenum">
              <a:rPr lang="en-US" smtClean="0"/>
              <a:t>‹#›</a:t>
            </a:fld>
            <a:endParaRPr lang="en-US"/>
          </a:p>
        </p:txBody>
      </p:sp>
    </p:spTree>
    <p:extLst>
      <p:ext uri="{BB962C8B-B14F-4D97-AF65-F5344CB8AC3E}">
        <p14:creationId xmlns:p14="http://schemas.microsoft.com/office/powerpoint/2010/main" val="3936230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2BD2D1-0C67-46D0-87A7-77CA68A2475A}" type="datetimeFigureOut">
              <a:rPr lang="en-US" smtClean="0"/>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A1D489-0887-4E72-A094-A08D35BE4F21}" type="slidenum">
              <a:rPr lang="en-US" smtClean="0"/>
              <a:t>‹#›</a:t>
            </a:fld>
            <a:endParaRPr lang="en-US"/>
          </a:p>
        </p:txBody>
      </p:sp>
    </p:spTree>
    <p:extLst>
      <p:ext uri="{BB962C8B-B14F-4D97-AF65-F5344CB8AC3E}">
        <p14:creationId xmlns:p14="http://schemas.microsoft.com/office/powerpoint/2010/main" val="161355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2BD2D1-0C67-46D0-87A7-77CA68A2475A}"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A1D489-0887-4E72-A094-A08D35BE4F21}" type="slidenum">
              <a:rPr lang="en-US" smtClean="0"/>
              <a:t>‹#›</a:t>
            </a:fld>
            <a:endParaRPr lang="en-US"/>
          </a:p>
        </p:txBody>
      </p:sp>
    </p:spTree>
    <p:extLst>
      <p:ext uri="{BB962C8B-B14F-4D97-AF65-F5344CB8AC3E}">
        <p14:creationId xmlns:p14="http://schemas.microsoft.com/office/powerpoint/2010/main" val="1122095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BD2D1-0C67-46D0-87A7-77CA68A2475A}" type="datetimeFigureOut">
              <a:rPr lang="en-US" smtClean="0"/>
              <a:t>6/19/2023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A1D489-0887-4E72-A094-A08D35BE4F21}" type="slidenum">
              <a:rPr lang="en-US" smtClean="0"/>
              <a:t>‹#›</a:t>
            </a:fld>
            <a:endParaRPr lang="en-US"/>
          </a:p>
        </p:txBody>
      </p:sp>
    </p:spTree>
    <p:extLst>
      <p:ext uri="{BB962C8B-B14F-4D97-AF65-F5344CB8AC3E}">
        <p14:creationId xmlns:p14="http://schemas.microsoft.com/office/powerpoint/2010/main" val="2695798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2BD2D1-0C67-46D0-87A7-77CA68A2475A}"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1D489-0887-4E72-A094-A08D35BE4F21}" type="slidenum">
              <a:rPr lang="en-US" smtClean="0"/>
              <a:t>‹#›</a:t>
            </a:fld>
            <a:endParaRPr lang="en-US"/>
          </a:p>
        </p:txBody>
      </p:sp>
    </p:spTree>
    <p:extLst>
      <p:ext uri="{BB962C8B-B14F-4D97-AF65-F5344CB8AC3E}">
        <p14:creationId xmlns:p14="http://schemas.microsoft.com/office/powerpoint/2010/main" val="173270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2BD2D1-0C67-46D0-87A7-77CA68A2475A}"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A1D489-0887-4E72-A094-A08D35BE4F21}" type="slidenum">
              <a:rPr lang="en-US" smtClean="0"/>
              <a:t>‹#›</a:t>
            </a:fld>
            <a:endParaRPr lang="en-US"/>
          </a:p>
        </p:txBody>
      </p:sp>
    </p:spTree>
    <p:extLst>
      <p:ext uri="{BB962C8B-B14F-4D97-AF65-F5344CB8AC3E}">
        <p14:creationId xmlns:p14="http://schemas.microsoft.com/office/powerpoint/2010/main" val="1607371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BD2D1-0C67-46D0-87A7-77CA68A2475A}" type="datetimeFigureOut">
              <a:rPr lang="en-US" smtClean="0"/>
              <a:t>6/19/2023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1D489-0887-4E72-A094-A08D35BE4F21}" type="slidenum">
              <a:rPr lang="en-US" smtClean="0"/>
              <a:t>‹#›</a:t>
            </a:fld>
            <a:endParaRPr lang="en-US"/>
          </a:p>
        </p:txBody>
      </p:sp>
    </p:spTree>
    <p:extLst>
      <p:ext uri="{BB962C8B-B14F-4D97-AF65-F5344CB8AC3E}">
        <p14:creationId xmlns:p14="http://schemas.microsoft.com/office/powerpoint/2010/main" val="727210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Collection Framework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283366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8442"/>
            <a:ext cx="12039600" cy="6562558"/>
          </a:xfrm>
        </p:spPr>
        <p:txBody>
          <a:bodyPr>
            <a:normAutofit fontScale="40000" lnSpcReduction="20000"/>
          </a:bodyPr>
          <a:lstStyle/>
          <a:p>
            <a:pPr marL="0" indent="0">
              <a:buNone/>
            </a:pPr>
            <a:r>
              <a:rPr lang="en-US" dirty="0"/>
              <a:t>public class </a:t>
            </a:r>
            <a:r>
              <a:rPr lang="en-US" dirty="0" err="1" smtClean="0"/>
              <a:t>BasicArrayList</a:t>
            </a:r>
            <a:r>
              <a:rPr lang="en-US" dirty="0" smtClean="0"/>
              <a:t>{</a:t>
            </a:r>
            <a:endParaRPr lang="en-US" dirty="0"/>
          </a:p>
          <a:p>
            <a:pPr marL="0" indent="0">
              <a:buNone/>
            </a:pPr>
            <a:r>
              <a:rPr lang="en-US" dirty="0"/>
              <a:t>    public static void main(String[] </a:t>
            </a:r>
            <a:r>
              <a:rPr lang="en-US" dirty="0" err="1"/>
              <a:t>args</a:t>
            </a:r>
            <a:r>
              <a:rPr lang="en-US" dirty="0"/>
              <a:t>) </a:t>
            </a:r>
            <a:r>
              <a:rPr lang="en-US" dirty="0" smtClean="0"/>
              <a:t>{</a:t>
            </a:r>
          </a:p>
          <a:p>
            <a:pPr marL="0" indent="0">
              <a:buNone/>
            </a:pPr>
            <a:r>
              <a:rPr lang="en-US" dirty="0" smtClean="0"/>
              <a:t>        </a:t>
            </a:r>
            <a:r>
              <a:rPr lang="en-US" dirty="0"/>
              <a:t>// Instantiate an </a:t>
            </a:r>
            <a:r>
              <a:rPr lang="en-US" dirty="0" err="1"/>
              <a:t>ArrayList</a:t>
            </a:r>
            <a:r>
              <a:rPr lang="en-US" dirty="0"/>
              <a:t> Object</a:t>
            </a:r>
          </a:p>
          <a:p>
            <a:pPr marL="0" indent="0">
              <a:buNone/>
            </a:pPr>
            <a:r>
              <a:rPr lang="en-US" dirty="0"/>
              <a:t>        // Integer is a wrapper class for </a:t>
            </a:r>
          </a:p>
          <a:p>
            <a:pPr marL="0" indent="0">
              <a:buNone/>
            </a:pPr>
            <a:r>
              <a:rPr lang="en-US" dirty="0"/>
              <a:t>        // the basic datatype </a:t>
            </a:r>
            <a:r>
              <a:rPr lang="en-US" dirty="0" err="1"/>
              <a:t>int</a:t>
            </a:r>
            <a:endParaRPr lang="en-US" dirty="0"/>
          </a:p>
          <a:p>
            <a:pPr marL="0" indent="0">
              <a:buNone/>
            </a:pPr>
            <a:r>
              <a:rPr lang="en-US" dirty="0"/>
              <a:t>        </a:t>
            </a:r>
            <a:r>
              <a:rPr lang="en-US" dirty="0" err="1"/>
              <a:t>ArrayList</a:t>
            </a:r>
            <a:r>
              <a:rPr lang="en-US" dirty="0"/>
              <a:t>&lt;Integer&gt; </a:t>
            </a:r>
            <a:r>
              <a:rPr lang="en-US" dirty="0" err="1"/>
              <a:t>intArr</a:t>
            </a:r>
            <a:r>
              <a:rPr lang="en-US" dirty="0"/>
              <a:t> = new </a:t>
            </a:r>
            <a:r>
              <a:rPr lang="en-US" dirty="0" err="1"/>
              <a:t>ArrayList</a:t>
            </a:r>
            <a:r>
              <a:rPr lang="en-US" dirty="0"/>
              <a:t>&lt;Integer</a:t>
            </a:r>
            <a:r>
              <a:rPr lang="en-US" dirty="0" smtClean="0"/>
              <a:t>&gt;();</a:t>
            </a:r>
            <a:endParaRPr lang="en-US" dirty="0"/>
          </a:p>
          <a:p>
            <a:pPr marL="0" indent="0">
              <a:buNone/>
            </a:pPr>
            <a:r>
              <a:rPr lang="en-US" dirty="0"/>
              <a:t>        // Add elements using add() method</a:t>
            </a:r>
          </a:p>
          <a:p>
            <a:pPr marL="0" indent="0">
              <a:buNone/>
            </a:pPr>
            <a:r>
              <a:rPr lang="en-US" dirty="0"/>
              <a:t>        </a:t>
            </a:r>
            <a:r>
              <a:rPr lang="en-US" dirty="0" err="1"/>
              <a:t>intArr.add</a:t>
            </a:r>
            <a:r>
              <a:rPr lang="en-US" dirty="0"/>
              <a:t>(10);</a:t>
            </a:r>
          </a:p>
          <a:p>
            <a:pPr marL="0" indent="0">
              <a:buNone/>
            </a:pPr>
            <a:r>
              <a:rPr lang="en-US" dirty="0"/>
              <a:t>        </a:t>
            </a:r>
            <a:r>
              <a:rPr lang="en-US" dirty="0" err="1"/>
              <a:t>intArr.add</a:t>
            </a:r>
            <a:r>
              <a:rPr lang="en-US" dirty="0"/>
              <a:t>(12);</a:t>
            </a:r>
          </a:p>
          <a:p>
            <a:pPr marL="0" indent="0">
              <a:buNone/>
            </a:pPr>
            <a:r>
              <a:rPr lang="en-US" dirty="0"/>
              <a:t>        </a:t>
            </a:r>
            <a:r>
              <a:rPr lang="en-US" dirty="0" err="1"/>
              <a:t>intArr.add</a:t>
            </a:r>
            <a:r>
              <a:rPr lang="en-US" dirty="0"/>
              <a:t>(25);</a:t>
            </a:r>
          </a:p>
          <a:p>
            <a:pPr marL="0" indent="0">
              <a:buNone/>
            </a:pPr>
            <a:r>
              <a:rPr lang="en-US" dirty="0"/>
              <a:t>        </a:t>
            </a:r>
            <a:r>
              <a:rPr lang="en-US" dirty="0" err="1"/>
              <a:t>intArr.add</a:t>
            </a:r>
            <a:r>
              <a:rPr lang="en-US" dirty="0"/>
              <a:t>(19);</a:t>
            </a:r>
          </a:p>
          <a:p>
            <a:pPr marL="0" indent="0">
              <a:buNone/>
            </a:pPr>
            <a:r>
              <a:rPr lang="en-US" dirty="0"/>
              <a:t>        </a:t>
            </a:r>
            <a:r>
              <a:rPr lang="en-US" dirty="0" err="1"/>
              <a:t>intArr.add</a:t>
            </a:r>
            <a:r>
              <a:rPr lang="en-US" dirty="0"/>
              <a:t>(11);</a:t>
            </a:r>
          </a:p>
          <a:p>
            <a:pPr marL="0" indent="0">
              <a:buNone/>
            </a:pPr>
            <a:r>
              <a:rPr lang="en-US" dirty="0"/>
              <a:t>        </a:t>
            </a:r>
            <a:r>
              <a:rPr lang="en-US" dirty="0" err="1"/>
              <a:t>intArr.add</a:t>
            </a:r>
            <a:r>
              <a:rPr lang="en-US" dirty="0"/>
              <a:t>(3</a:t>
            </a:r>
            <a:r>
              <a:rPr lang="en-US" dirty="0" smtClean="0"/>
              <a:t>);</a:t>
            </a:r>
            <a:endParaRPr lang="en-US" dirty="0"/>
          </a:p>
          <a:p>
            <a:pPr marL="0" indent="0">
              <a:buNone/>
            </a:pPr>
            <a:r>
              <a:rPr lang="en-US" dirty="0"/>
              <a:t>        // Print the </a:t>
            </a:r>
            <a:r>
              <a:rPr lang="en-US" dirty="0" err="1"/>
              <a:t>ArrayList</a:t>
            </a:r>
            <a:r>
              <a:rPr lang="en-US" dirty="0"/>
              <a:t> on the console</a:t>
            </a:r>
          </a:p>
          <a:p>
            <a:pPr marL="0" indent="0">
              <a:buNone/>
            </a:pPr>
            <a:r>
              <a:rPr lang="en-US" dirty="0"/>
              <a:t>        </a:t>
            </a:r>
            <a:r>
              <a:rPr lang="en-US" dirty="0" err="1"/>
              <a:t>System.out.println</a:t>
            </a:r>
            <a:r>
              <a:rPr lang="en-US" dirty="0"/>
              <a:t>(</a:t>
            </a:r>
            <a:r>
              <a:rPr lang="en-US" dirty="0" err="1"/>
              <a:t>intArr</a:t>
            </a:r>
            <a:r>
              <a:rPr lang="en-US" dirty="0" smtClean="0"/>
              <a:t>);</a:t>
            </a:r>
            <a:endParaRPr lang="en-US" dirty="0"/>
          </a:p>
          <a:p>
            <a:pPr marL="0" indent="0">
              <a:buNone/>
            </a:pPr>
            <a:r>
              <a:rPr lang="en-US" dirty="0"/>
              <a:t>        // Remove elements at index </a:t>
            </a:r>
            <a:r>
              <a:rPr lang="en-US" dirty="0" smtClean="0"/>
              <a:t>1</a:t>
            </a:r>
            <a:endParaRPr lang="en-US" dirty="0"/>
          </a:p>
          <a:p>
            <a:pPr marL="0" indent="0">
              <a:buNone/>
            </a:pPr>
            <a:r>
              <a:rPr lang="en-US" dirty="0"/>
              <a:t>        </a:t>
            </a:r>
            <a:r>
              <a:rPr lang="en-US" dirty="0" err="1"/>
              <a:t>intArr.remove</a:t>
            </a:r>
            <a:r>
              <a:rPr lang="en-US" dirty="0"/>
              <a:t>(1</a:t>
            </a:r>
            <a:r>
              <a:rPr lang="en-US" dirty="0" smtClean="0"/>
              <a:t>);</a:t>
            </a:r>
            <a:endParaRPr lang="en-US" dirty="0"/>
          </a:p>
          <a:p>
            <a:pPr marL="0" indent="0">
              <a:buNone/>
            </a:pPr>
            <a:r>
              <a:rPr lang="en-US" dirty="0"/>
              <a:t>        // Print the </a:t>
            </a:r>
            <a:r>
              <a:rPr lang="en-US" dirty="0" err="1"/>
              <a:t>ArrayList</a:t>
            </a:r>
            <a:r>
              <a:rPr lang="en-US" dirty="0"/>
              <a:t> on the console</a:t>
            </a:r>
          </a:p>
          <a:p>
            <a:pPr marL="0" indent="0">
              <a:buNone/>
            </a:pPr>
            <a:r>
              <a:rPr lang="en-US" dirty="0"/>
              <a:t>        </a:t>
            </a:r>
            <a:r>
              <a:rPr lang="en-US" dirty="0" err="1"/>
              <a:t>System.out.println</a:t>
            </a:r>
            <a:r>
              <a:rPr lang="en-US" dirty="0"/>
              <a:t>(</a:t>
            </a:r>
            <a:r>
              <a:rPr lang="en-US" dirty="0" err="1"/>
              <a:t>intArr</a:t>
            </a:r>
            <a:r>
              <a:rPr lang="en-US" dirty="0" smtClean="0"/>
              <a:t>); </a:t>
            </a:r>
            <a:endParaRPr lang="en-US" dirty="0"/>
          </a:p>
          <a:p>
            <a:pPr marL="0" indent="0">
              <a:buNone/>
            </a:pPr>
            <a:r>
              <a:rPr lang="en-US" dirty="0"/>
              <a:t>        // Check if </a:t>
            </a:r>
            <a:r>
              <a:rPr lang="en-US" dirty="0" err="1"/>
              <a:t>intArr</a:t>
            </a:r>
            <a:r>
              <a:rPr lang="en-US" dirty="0"/>
              <a:t> contains the element 25</a:t>
            </a:r>
          </a:p>
          <a:p>
            <a:pPr marL="0" indent="0">
              <a:buNone/>
            </a:pPr>
            <a:r>
              <a:rPr lang="en-US" dirty="0"/>
              <a:t>        if(</a:t>
            </a:r>
            <a:r>
              <a:rPr lang="en-US" dirty="0" err="1"/>
              <a:t>intArr.contains</a:t>
            </a:r>
            <a:r>
              <a:rPr lang="en-US" dirty="0"/>
              <a:t>(25))</a:t>
            </a:r>
          </a:p>
          <a:p>
            <a:pPr marL="0" indent="0">
              <a:buNone/>
            </a:pPr>
            <a:r>
              <a:rPr lang="en-US" dirty="0"/>
              <a:t>        </a:t>
            </a:r>
            <a:r>
              <a:rPr lang="en-US" dirty="0" smtClean="0"/>
              <a:t>{</a:t>
            </a:r>
            <a:r>
              <a:rPr lang="en-US" dirty="0" err="1" smtClean="0"/>
              <a:t>System.out.println</a:t>
            </a:r>
            <a:r>
              <a:rPr lang="en-US" dirty="0"/>
              <a:t>("The </a:t>
            </a:r>
            <a:r>
              <a:rPr lang="en-US" dirty="0" err="1"/>
              <a:t>ArrayList</a:t>
            </a:r>
            <a:r>
              <a:rPr lang="en-US" dirty="0"/>
              <a:t> contains 25</a:t>
            </a:r>
            <a:r>
              <a:rPr lang="en-US" dirty="0" smtClean="0"/>
              <a:t>");}</a:t>
            </a:r>
            <a:endParaRPr lang="en-US" dirty="0"/>
          </a:p>
          <a:p>
            <a:pPr marL="0" indent="0">
              <a:buNone/>
            </a:pPr>
            <a:r>
              <a:rPr lang="en-US" dirty="0"/>
              <a:t>        </a:t>
            </a:r>
            <a:r>
              <a:rPr lang="en-US" dirty="0" smtClean="0"/>
              <a:t>else{</a:t>
            </a:r>
            <a:endParaRPr lang="en-US" dirty="0"/>
          </a:p>
          <a:p>
            <a:pPr marL="0" indent="0">
              <a:buNone/>
            </a:pPr>
            <a:r>
              <a:rPr lang="en-US" dirty="0"/>
              <a:t>            </a:t>
            </a:r>
            <a:r>
              <a:rPr lang="en-US" dirty="0" err="1"/>
              <a:t>System.out.println</a:t>
            </a:r>
            <a:r>
              <a:rPr lang="en-US" dirty="0"/>
              <a:t>("No such element exists</a:t>
            </a:r>
            <a:r>
              <a:rPr lang="en-US" dirty="0" smtClean="0"/>
              <a:t>");}</a:t>
            </a:r>
          </a:p>
          <a:p>
            <a:pPr marL="0" indent="0">
              <a:buNone/>
            </a:pPr>
            <a:r>
              <a:rPr lang="en-US" dirty="0" smtClean="0"/>
              <a:t>        </a:t>
            </a:r>
            <a:r>
              <a:rPr lang="en-US" dirty="0"/>
              <a:t>// Use get method to get the element at index 1</a:t>
            </a:r>
          </a:p>
          <a:p>
            <a:pPr marL="0" indent="0">
              <a:buNone/>
            </a:pPr>
            <a:r>
              <a:rPr lang="en-US" dirty="0"/>
              <a:t>        </a:t>
            </a:r>
            <a:r>
              <a:rPr lang="en-US" dirty="0" err="1"/>
              <a:t>int</a:t>
            </a:r>
            <a:r>
              <a:rPr lang="en-US" dirty="0"/>
              <a:t> elementAt1 = </a:t>
            </a:r>
            <a:r>
              <a:rPr lang="en-US" dirty="0" err="1"/>
              <a:t>intArr.get</a:t>
            </a:r>
            <a:r>
              <a:rPr lang="en-US" dirty="0"/>
              <a:t>(1);</a:t>
            </a:r>
          </a:p>
          <a:p>
            <a:pPr marL="0" indent="0">
              <a:buNone/>
            </a:pPr>
            <a:r>
              <a:rPr lang="en-US" dirty="0"/>
              <a:t>        </a:t>
            </a:r>
            <a:r>
              <a:rPr lang="en-US" dirty="0" err="1"/>
              <a:t>System.out.println</a:t>
            </a:r>
            <a:r>
              <a:rPr lang="en-US" dirty="0"/>
              <a:t>("The Element at index 1 now is " + elementAt1</a:t>
            </a:r>
            <a:r>
              <a:rPr lang="en-US" dirty="0" smtClean="0"/>
              <a:t>);}}</a:t>
            </a:r>
            <a:endParaRPr lang="en-US" dirty="0"/>
          </a:p>
        </p:txBody>
      </p:sp>
    </p:spTree>
    <p:extLst>
      <p:ext uri="{BB962C8B-B14F-4D97-AF65-F5344CB8AC3E}">
        <p14:creationId xmlns:p14="http://schemas.microsoft.com/office/powerpoint/2010/main" val="3847626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Array </a:t>
            </a:r>
            <a:r>
              <a:rPr lang="en-US" dirty="0" smtClean="0"/>
              <a:t>list</a:t>
            </a:r>
            <a:endParaRPr lang="en-US" dirty="0"/>
          </a:p>
        </p:txBody>
      </p:sp>
      <p:sp>
        <p:nvSpPr>
          <p:cNvPr id="3" name="Content Placeholder 2"/>
          <p:cNvSpPr>
            <a:spLocks noGrp="1"/>
          </p:cNvSpPr>
          <p:nvPr>
            <p:ph idx="1"/>
          </p:nvPr>
        </p:nvSpPr>
        <p:spPr/>
        <p:txBody>
          <a:bodyPr/>
          <a:lstStyle/>
          <a:p>
            <a:r>
              <a:rPr lang="en-US" dirty="0"/>
              <a:t>for loop</a:t>
            </a:r>
          </a:p>
          <a:p>
            <a:r>
              <a:rPr lang="en-US" dirty="0"/>
              <a:t>for each </a:t>
            </a:r>
          </a:p>
          <a:p>
            <a:r>
              <a:rPr lang="en-US" dirty="0"/>
              <a:t>Iterator</a:t>
            </a:r>
          </a:p>
          <a:p>
            <a:r>
              <a:rPr lang="en-US" dirty="0"/>
              <a:t>List iterator</a:t>
            </a:r>
          </a:p>
        </p:txBody>
      </p:sp>
    </p:spTree>
    <p:extLst>
      <p:ext uri="{BB962C8B-B14F-4D97-AF65-F5344CB8AC3E}">
        <p14:creationId xmlns:p14="http://schemas.microsoft.com/office/powerpoint/2010/main" val="553668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Iterator:</a:t>
            </a:r>
          </a:p>
        </p:txBody>
      </p:sp>
      <p:sp>
        <p:nvSpPr>
          <p:cNvPr id="3" name="Content Placeholder 2"/>
          <p:cNvSpPr>
            <a:spLocks noGrp="1"/>
          </p:cNvSpPr>
          <p:nvPr>
            <p:ph idx="1"/>
          </p:nvPr>
        </p:nvSpPr>
        <p:spPr/>
        <p:txBody>
          <a:bodyPr/>
          <a:lstStyle/>
          <a:p>
            <a:r>
              <a:rPr lang="en-US" dirty="0"/>
              <a:t>In Java, an Iterator is one of the Java cursors. Java Iterator is an interface that is practiced in order to iterate over a collection of Java object components entirety one by one</a:t>
            </a:r>
            <a:r>
              <a:rPr lang="en-US" dirty="0" smtClean="0"/>
              <a:t>.</a:t>
            </a:r>
          </a:p>
          <a:p>
            <a:r>
              <a:rPr lang="en-US" dirty="0"/>
              <a:t>It is free to use in the Java programming language since the Java 1.2 Collection framework. It belongs to </a:t>
            </a:r>
            <a:r>
              <a:rPr lang="en-US" b="1" dirty="0" err="1"/>
              <a:t>java.util</a:t>
            </a:r>
            <a:r>
              <a:rPr lang="en-US" b="1" dirty="0"/>
              <a:t> package</a:t>
            </a:r>
            <a:r>
              <a:rPr lang="en-US" dirty="0"/>
              <a:t>.</a:t>
            </a:r>
          </a:p>
        </p:txBody>
      </p:sp>
    </p:spTree>
    <p:extLst>
      <p:ext uri="{BB962C8B-B14F-4D97-AF65-F5344CB8AC3E}">
        <p14:creationId xmlns:p14="http://schemas.microsoft.com/office/powerpoint/2010/main" val="370839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Java Iterator?</a:t>
            </a:r>
          </a:p>
        </p:txBody>
      </p:sp>
      <p:sp>
        <p:nvSpPr>
          <p:cNvPr id="3" name="Content Placeholder 2"/>
          <p:cNvSpPr>
            <a:spLocks noGrp="1"/>
          </p:cNvSpPr>
          <p:nvPr>
            <p:ph idx="1"/>
          </p:nvPr>
        </p:nvSpPr>
        <p:spPr/>
        <p:txBody>
          <a:bodyPr/>
          <a:lstStyle/>
          <a:p>
            <a:r>
              <a:rPr lang="en-US" dirty="0"/>
              <a:t>When a user needs to use the Java Iterator, then it's compulsory for them to make an instance of the Iterator interface from the collection of objects they desire to traverse over</a:t>
            </a:r>
            <a:r>
              <a:rPr lang="en-US" dirty="0" smtClean="0"/>
              <a:t>.</a:t>
            </a:r>
          </a:p>
          <a:p>
            <a:r>
              <a:rPr lang="en-US" dirty="0"/>
              <a:t>After that, the received Iterator maintains the trail of the components in the underlying collection to make sure that the user will traverse over each of the elements of the collection of objects</a:t>
            </a:r>
            <a:r>
              <a:rPr lang="en-US" dirty="0" smtClean="0"/>
              <a:t>.</a:t>
            </a:r>
          </a:p>
          <a:p>
            <a:endParaRPr lang="en-US" dirty="0"/>
          </a:p>
        </p:txBody>
      </p:sp>
    </p:spTree>
    <p:extLst>
      <p:ext uri="{BB962C8B-B14F-4D97-AF65-F5344CB8AC3E}">
        <p14:creationId xmlns:p14="http://schemas.microsoft.com/office/powerpoint/2010/main" val="6177026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Iterator Methods:</a:t>
            </a:r>
          </a:p>
        </p:txBody>
      </p:sp>
      <p:sp>
        <p:nvSpPr>
          <p:cNvPr id="3" name="Content Placeholder 2"/>
          <p:cNvSpPr>
            <a:spLocks noGrp="1"/>
          </p:cNvSpPr>
          <p:nvPr>
            <p:ph idx="1"/>
          </p:nvPr>
        </p:nvSpPr>
        <p:spPr/>
        <p:txBody>
          <a:bodyPr/>
          <a:lstStyle/>
          <a:p>
            <a:r>
              <a:rPr lang="en-US" dirty="0" err="1"/>
              <a:t>hasNext</a:t>
            </a:r>
            <a:r>
              <a:rPr lang="en-US" dirty="0"/>
              <a:t>()</a:t>
            </a:r>
          </a:p>
          <a:p>
            <a:r>
              <a:rPr lang="en-US" dirty="0"/>
              <a:t>next()</a:t>
            </a:r>
          </a:p>
          <a:p>
            <a:r>
              <a:rPr lang="en-US" dirty="0"/>
              <a:t>remove()</a:t>
            </a:r>
          </a:p>
          <a:p>
            <a:r>
              <a:rPr lang="en-US" dirty="0" err="1"/>
              <a:t>forEachRemaining</a:t>
            </a:r>
            <a:r>
              <a:rPr lang="en-US" dirty="0"/>
              <a:t>()</a:t>
            </a:r>
          </a:p>
        </p:txBody>
      </p:sp>
    </p:spTree>
    <p:extLst>
      <p:ext uri="{BB962C8B-B14F-4D97-AF65-F5344CB8AC3E}">
        <p14:creationId xmlns:p14="http://schemas.microsoft.com/office/powerpoint/2010/main" val="30040793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forEachRemaining</a:t>
            </a:r>
            <a:endParaRPr lang="en-US" dirty="0"/>
          </a:p>
        </p:txBody>
      </p:sp>
      <p:sp>
        <p:nvSpPr>
          <p:cNvPr id="3" name="Content Placeholder 2"/>
          <p:cNvSpPr>
            <a:spLocks noGrp="1"/>
          </p:cNvSpPr>
          <p:nvPr>
            <p:ph idx="1"/>
          </p:nvPr>
        </p:nvSpPr>
        <p:spPr/>
        <p:txBody>
          <a:bodyPr/>
          <a:lstStyle/>
          <a:p>
            <a:r>
              <a:rPr lang="en-US" dirty="0"/>
              <a:t>It is the only method of Java Iterator that takes a parameter. It accepts action as a parameter. Action is nothing but that is to be performed</a:t>
            </a:r>
            <a:r>
              <a:rPr lang="en-US" dirty="0" smtClean="0"/>
              <a:t>.</a:t>
            </a:r>
          </a:p>
          <a:p>
            <a:r>
              <a:rPr lang="en-US" dirty="0"/>
              <a:t>There is no return type of the method. This method performs the particularized operation on all of the left components of the collection until all the components are consumed or the action throws an exception</a:t>
            </a:r>
            <a:r>
              <a:rPr lang="en-US" dirty="0" smtClean="0"/>
              <a:t>.</a:t>
            </a:r>
          </a:p>
          <a:p>
            <a:r>
              <a:rPr lang="en-US" dirty="0"/>
              <a:t>Exceptions thrown by action are delivered to the caller. If the action is null, then it throws a </a:t>
            </a:r>
            <a:r>
              <a:rPr lang="en-US" dirty="0" err="1"/>
              <a:t>NullPointerException</a:t>
            </a:r>
            <a:r>
              <a:rPr lang="en-US" dirty="0"/>
              <a:t>.</a:t>
            </a:r>
          </a:p>
        </p:txBody>
      </p:sp>
    </p:spTree>
    <p:extLst>
      <p:ext uri="{BB962C8B-B14F-4D97-AF65-F5344CB8AC3E}">
        <p14:creationId xmlns:p14="http://schemas.microsoft.com/office/powerpoint/2010/main" val="1175911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Iterator	</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import java.io.*;  </a:t>
            </a:r>
          </a:p>
          <a:p>
            <a:pPr marL="0" indent="0">
              <a:buNone/>
            </a:pPr>
            <a:r>
              <a:rPr lang="en-US" dirty="0" smtClean="0"/>
              <a:t>import </a:t>
            </a:r>
            <a:r>
              <a:rPr lang="en-US" dirty="0" err="1"/>
              <a:t>java.util</a:t>
            </a:r>
            <a:r>
              <a:rPr lang="en-US" dirty="0"/>
              <a:t>.*; </a:t>
            </a:r>
          </a:p>
          <a:p>
            <a:pPr marL="0" indent="0">
              <a:buNone/>
            </a:pPr>
            <a:r>
              <a:rPr lang="en-US" dirty="0"/>
              <a:t>    public class </a:t>
            </a:r>
            <a:r>
              <a:rPr lang="en-US" dirty="0" err="1"/>
              <a:t>JavaIteratorExample</a:t>
            </a:r>
            <a:r>
              <a:rPr lang="en-US" dirty="0"/>
              <a:t> {  </a:t>
            </a:r>
          </a:p>
          <a:p>
            <a:pPr marL="0" indent="0">
              <a:buNone/>
            </a:pPr>
            <a:r>
              <a:rPr lang="en-US" dirty="0" smtClean="0"/>
              <a:t>	        </a:t>
            </a:r>
            <a:r>
              <a:rPr lang="en-US" dirty="0"/>
              <a:t>public static void main(String[] </a:t>
            </a:r>
            <a:r>
              <a:rPr lang="en-US" dirty="0" err="1"/>
              <a:t>args</a:t>
            </a:r>
            <a:r>
              <a:rPr lang="en-US" dirty="0"/>
              <a:t>) </a:t>
            </a:r>
            <a:r>
              <a:rPr lang="en-US" dirty="0" smtClean="0"/>
              <a:t>{  </a:t>
            </a:r>
            <a:endParaRPr lang="en-US" dirty="0"/>
          </a:p>
          <a:p>
            <a:pPr marL="0" indent="0">
              <a:buNone/>
            </a:pPr>
            <a:r>
              <a:rPr lang="en-US" dirty="0"/>
              <a:t>            </a:t>
            </a:r>
            <a:r>
              <a:rPr lang="en-US" dirty="0" smtClean="0"/>
              <a:t>		</a:t>
            </a:r>
            <a:r>
              <a:rPr lang="en-US" dirty="0" err="1" smtClean="0"/>
              <a:t>ArrayList</a:t>
            </a:r>
            <a:r>
              <a:rPr lang="en-US" dirty="0" smtClean="0"/>
              <a:t>&lt;String</a:t>
            </a:r>
            <a:r>
              <a:rPr lang="en-US" dirty="0"/>
              <a:t>&gt; </a:t>
            </a:r>
            <a:r>
              <a:rPr lang="en-US" dirty="0" err="1"/>
              <a:t>cityNames</a:t>
            </a:r>
            <a:r>
              <a:rPr lang="en-US" dirty="0"/>
              <a:t> = new </a:t>
            </a:r>
            <a:r>
              <a:rPr lang="en-US" dirty="0" err="1"/>
              <a:t>ArrayList</a:t>
            </a:r>
            <a:r>
              <a:rPr lang="en-US" dirty="0"/>
              <a:t>&lt;String&gt;();  </a:t>
            </a:r>
          </a:p>
          <a:p>
            <a:pPr marL="0" indent="0">
              <a:buNone/>
            </a:pPr>
            <a:r>
              <a:rPr lang="en-US" dirty="0"/>
              <a:t>            </a:t>
            </a:r>
            <a:r>
              <a:rPr lang="en-US" dirty="0" smtClean="0"/>
              <a:t>		</a:t>
            </a:r>
            <a:r>
              <a:rPr lang="en-US" dirty="0" err="1" smtClean="0"/>
              <a:t>cityNames.add</a:t>
            </a:r>
            <a:r>
              <a:rPr lang="en-US" dirty="0"/>
              <a:t>("Dang");  </a:t>
            </a:r>
          </a:p>
          <a:p>
            <a:pPr marL="0" indent="0">
              <a:buNone/>
            </a:pPr>
            <a:r>
              <a:rPr lang="en-US" dirty="0"/>
              <a:t>            </a:t>
            </a:r>
            <a:r>
              <a:rPr lang="en-US" dirty="0" smtClean="0"/>
              <a:t>		</a:t>
            </a:r>
            <a:r>
              <a:rPr lang="en-US" dirty="0" err="1" smtClean="0"/>
              <a:t>cityNames.add</a:t>
            </a:r>
            <a:r>
              <a:rPr lang="en-US" dirty="0"/>
              <a:t>("</a:t>
            </a:r>
            <a:r>
              <a:rPr lang="en-US" dirty="0" err="1"/>
              <a:t>Butwal</a:t>
            </a:r>
            <a:r>
              <a:rPr lang="en-US" dirty="0"/>
              <a:t>");  </a:t>
            </a:r>
          </a:p>
          <a:p>
            <a:pPr marL="0" indent="0">
              <a:buNone/>
            </a:pPr>
            <a:r>
              <a:rPr lang="en-US" dirty="0"/>
              <a:t>            </a:t>
            </a:r>
            <a:r>
              <a:rPr lang="en-US" dirty="0" smtClean="0"/>
              <a:t>		</a:t>
            </a:r>
            <a:r>
              <a:rPr lang="en-US" dirty="0" err="1" smtClean="0"/>
              <a:t>cityNames.add</a:t>
            </a:r>
            <a:r>
              <a:rPr lang="en-US" dirty="0"/>
              <a:t>("</a:t>
            </a:r>
            <a:r>
              <a:rPr lang="en-US" dirty="0" err="1"/>
              <a:t>Pokhara</a:t>
            </a:r>
            <a:r>
              <a:rPr lang="en-US" dirty="0"/>
              <a:t>");  </a:t>
            </a:r>
          </a:p>
          <a:p>
            <a:pPr marL="0" indent="0">
              <a:buNone/>
            </a:pPr>
            <a:r>
              <a:rPr lang="en-US" dirty="0"/>
              <a:t>            </a:t>
            </a:r>
            <a:r>
              <a:rPr lang="en-US" dirty="0" smtClean="0"/>
              <a:t>		</a:t>
            </a:r>
            <a:r>
              <a:rPr lang="en-US" dirty="0" err="1" smtClean="0"/>
              <a:t>cityNames.add</a:t>
            </a:r>
            <a:r>
              <a:rPr lang="en-US" dirty="0"/>
              <a:t>("Kathmandu");  </a:t>
            </a:r>
          </a:p>
          <a:p>
            <a:pPr marL="0" indent="0">
              <a:buNone/>
            </a:pPr>
            <a:r>
              <a:rPr lang="en-US" dirty="0"/>
              <a:t>            </a:t>
            </a:r>
            <a:r>
              <a:rPr lang="en-US" dirty="0" smtClean="0"/>
              <a:t>		</a:t>
            </a:r>
            <a:r>
              <a:rPr lang="en-US" dirty="0" err="1" smtClean="0"/>
              <a:t>cityNames.add</a:t>
            </a:r>
            <a:r>
              <a:rPr lang="en-US" dirty="0"/>
              <a:t>("</a:t>
            </a:r>
            <a:r>
              <a:rPr lang="en-US" dirty="0" err="1"/>
              <a:t>Palpa</a:t>
            </a:r>
            <a:r>
              <a:rPr lang="en-US" dirty="0"/>
              <a:t>");  </a:t>
            </a:r>
          </a:p>
          <a:p>
            <a:pPr marL="0" indent="0">
              <a:buNone/>
            </a:pPr>
            <a:r>
              <a:rPr lang="en-US" dirty="0"/>
              <a:t>            // Iterator to iterate the </a:t>
            </a:r>
            <a:r>
              <a:rPr lang="en-US" dirty="0" err="1"/>
              <a:t>cityNames</a:t>
            </a:r>
            <a:r>
              <a:rPr lang="en-US" dirty="0"/>
              <a:t>  </a:t>
            </a:r>
          </a:p>
          <a:p>
            <a:pPr marL="0" indent="0">
              <a:buNone/>
            </a:pPr>
            <a:r>
              <a:rPr lang="en-US" dirty="0"/>
              <a:t>            </a:t>
            </a:r>
            <a:r>
              <a:rPr lang="en-US" dirty="0" smtClean="0"/>
              <a:t>		Iterator </a:t>
            </a:r>
            <a:r>
              <a:rPr lang="en-US" dirty="0" err="1"/>
              <a:t>iterator</a:t>
            </a:r>
            <a:r>
              <a:rPr lang="en-US" dirty="0"/>
              <a:t> = </a:t>
            </a:r>
            <a:r>
              <a:rPr lang="en-US" dirty="0" err="1"/>
              <a:t>cityNames.iterator</a:t>
            </a:r>
            <a:r>
              <a:rPr lang="en-US" dirty="0"/>
              <a:t>();  </a:t>
            </a:r>
          </a:p>
          <a:p>
            <a:pPr marL="0" indent="0">
              <a:buNone/>
            </a:pPr>
            <a:r>
              <a:rPr lang="en-US" dirty="0"/>
              <a:t>            </a:t>
            </a:r>
            <a:r>
              <a:rPr lang="en-US" dirty="0" smtClean="0"/>
              <a:t>		</a:t>
            </a:r>
            <a:r>
              <a:rPr lang="en-US" dirty="0" err="1" smtClean="0"/>
              <a:t>System.out.println</a:t>
            </a:r>
            <a:r>
              <a:rPr lang="en-US" dirty="0"/>
              <a:t>("</a:t>
            </a:r>
            <a:r>
              <a:rPr lang="en-US" dirty="0" err="1"/>
              <a:t>CityNames</a:t>
            </a:r>
            <a:r>
              <a:rPr lang="en-US" dirty="0"/>
              <a:t> elements : ");  </a:t>
            </a:r>
          </a:p>
          <a:p>
            <a:pPr marL="0" indent="0">
              <a:buNone/>
            </a:pPr>
            <a:r>
              <a:rPr lang="en-US" dirty="0"/>
              <a:t>            </a:t>
            </a:r>
            <a:r>
              <a:rPr lang="en-US" dirty="0" smtClean="0"/>
              <a:t>		while </a:t>
            </a:r>
            <a:r>
              <a:rPr lang="en-US" dirty="0"/>
              <a:t>(</a:t>
            </a:r>
            <a:r>
              <a:rPr lang="en-US" dirty="0" err="1"/>
              <a:t>iterator.hasNext</a:t>
            </a:r>
            <a:r>
              <a:rPr lang="en-US" dirty="0"/>
              <a:t>())  </a:t>
            </a:r>
          </a:p>
          <a:p>
            <a:pPr marL="0" indent="0">
              <a:buNone/>
            </a:pPr>
            <a:r>
              <a:rPr lang="en-US" dirty="0"/>
              <a:t>                </a:t>
            </a:r>
            <a:r>
              <a:rPr lang="en-US" dirty="0" smtClean="0"/>
              <a:t>			</a:t>
            </a:r>
            <a:r>
              <a:rPr lang="en-US" dirty="0" err="1" smtClean="0"/>
              <a:t>System.out.print</a:t>
            </a:r>
            <a:r>
              <a:rPr lang="en-US" dirty="0" smtClean="0"/>
              <a:t>(</a:t>
            </a:r>
            <a:r>
              <a:rPr lang="en-US" dirty="0" err="1" smtClean="0"/>
              <a:t>iterator.next</a:t>
            </a:r>
            <a:r>
              <a:rPr lang="en-US" dirty="0"/>
              <a:t>() + " ");  </a:t>
            </a:r>
          </a:p>
          <a:p>
            <a:pPr marL="0" indent="0">
              <a:buNone/>
            </a:pPr>
            <a:r>
              <a:rPr lang="en-US" dirty="0"/>
              <a:t>            </a:t>
            </a:r>
            <a:r>
              <a:rPr lang="en-US" dirty="0" smtClean="0"/>
              <a:t>		</a:t>
            </a:r>
            <a:r>
              <a:rPr lang="en-US" dirty="0" err="1" smtClean="0"/>
              <a:t>System.out.println</a:t>
            </a:r>
            <a:r>
              <a:rPr lang="en-US" dirty="0"/>
              <a:t>();  </a:t>
            </a:r>
            <a:r>
              <a:rPr lang="en-US" dirty="0" smtClean="0"/>
              <a:t> }} </a:t>
            </a:r>
            <a:endParaRPr lang="en-US" dirty="0"/>
          </a:p>
        </p:txBody>
      </p:sp>
    </p:spTree>
    <p:extLst>
      <p:ext uri="{BB962C8B-B14F-4D97-AF65-F5344CB8AC3E}">
        <p14:creationId xmlns:p14="http://schemas.microsoft.com/office/powerpoint/2010/main" val="14029435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ListIterator</a:t>
            </a:r>
            <a:r>
              <a:rPr lang="en-US" dirty="0"/>
              <a:t>(Child of Iterator):</a:t>
            </a:r>
          </a:p>
        </p:txBody>
      </p:sp>
      <p:sp>
        <p:nvSpPr>
          <p:cNvPr id="3" name="Content Placeholder 2"/>
          <p:cNvSpPr>
            <a:spLocks noGrp="1"/>
          </p:cNvSpPr>
          <p:nvPr>
            <p:ph idx="1"/>
          </p:nvPr>
        </p:nvSpPr>
        <p:spPr/>
        <p:txBody>
          <a:bodyPr/>
          <a:lstStyle/>
          <a:p>
            <a:r>
              <a:rPr lang="en-US" dirty="0" err="1"/>
              <a:t>ListIterator</a:t>
            </a:r>
            <a:r>
              <a:rPr lang="en-US" dirty="0"/>
              <a:t> is one of the four java cursors. It is a java iterator which is used to traverse all types of lists including </a:t>
            </a:r>
            <a:r>
              <a:rPr lang="en-US" dirty="0" err="1"/>
              <a:t>ArrayList</a:t>
            </a:r>
            <a:r>
              <a:rPr lang="en-US" dirty="0"/>
              <a:t>, Vector, </a:t>
            </a:r>
            <a:r>
              <a:rPr lang="en-US" dirty="0" err="1"/>
              <a:t>LinkedList</a:t>
            </a:r>
            <a:r>
              <a:rPr lang="en-US" dirty="0"/>
              <a:t>, Stack etc</a:t>
            </a:r>
            <a:r>
              <a:rPr lang="en-US" dirty="0" smtClean="0"/>
              <a:t>.</a:t>
            </a:r>
          </a:p>
          <a:p>
            <a:r>
              <a:rPr lang="en-US" dirty="0"/>
              <a:t>It is available since Java 1.2</a:t>
            </a:r>
            <a:r>
              <a:rPr lang="en-US" dirty="0" smtClean="0"/>
              <a:t>. </a:t>
            </a:r>
            <a:r>
              <a:rPr lang="en-US" dirty="0"/>
              <a:t>It extends the iterator interface</a:t>
            </a:r>
            <a:r>
              <a:rPr lang="en-US" dirty="0" smtClean="0"/>
              <a:t>.</a:t>
            </a:r>
          </a:p>
          <a:p>
            <a:r>
              <a:rPr lang="en-US" dirty="0"/>
              <a:t>There is no current element in </a:t>
            </a:r>
            <a:r>
              <a:rPr lang="en-US" dirty="0" err="1"/>
              <a:t>ListIterator</a:t>
            </a:r>
            <a:r>
              <a:rPr lang="en-US" dirty="0"/>
              <a:t>. Its cursor always lies between the previous and next elements. The previous() will return to the previous elements and the next() will return to the next element</a:t>
            </a:r>
            <a:r>
              <a:rPr lang="en-US" dirty="0" smtClean="0"/>
              <a:t>.</a:t>
            </a:r>
          </a:p>
          <a:p>
            <a:r>
              <a:rPr lang="en-US" dirty="0"/>
              <a:t>Therefore, for a list of n length, there are n+1 possible cursors.</a:t>
            </a:r>
          </a:p>
        </p:txBody>
      </p:sp>
    </p:spTree>
    <p:extLst>
      <p:ext uri="{BB962C8B-B14F-4D97-AF65-F5344CB8AC3E}">
        <p14:creationId xmlns:p14="http://schemas.microsoft.com/office/powerpoint/2010/main" val="14030327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and Syntax</a:t>
            </a:r>
            <a:endParaRPr lang="en-US" dirty="0"/>
          </a:p>
        </p:txBody>
      </p:sp>
      <p:sp>
        <p:nvSpPr>
          <p:cNvPr id="3" name="Content Placeholder 2"/>
          <p:cNvSpPr>
            <a:spLocks noGrp="1"/>
          </p:cNvSpPr>
          <p:nvPr>
            <p:ph idx="1"/>
          </p:nvPr>
        </p:nvSpPr>
        <p:spPr/>
        <p:txBody>
          <a:bodyPr/>
          <a:lstStyle/>
          <a:p>
            <a:pPr marL="457200" lvl="1" indent="0">
              <a:buNone/>
            </a:pPr>
            <a:r>
              <a:rPr lang="en-US" dirty="0" smtClean="0"/>
              <a:t>Declaration:</a:t>
            </a:r>
          </a:p>
          <a:p>
            <a:pPr marL="457200" lvl="1" indent="0">
              <a:buNone/>
            </a:pPr>
            <a:endParaRPr lang="en-US" dirty="0" smtClean="0"/>
          </a:p>
          <a:p>
            <a:pPr marL="457200" lvl="1" indent="0">
              <a:buNone/>
            </a:pPr>
            <a:r>
              <a:rPr lang="en-US" dirty="0" smtClean="0"/>
              <a:t>public </a:t>
            </a:r>
            <a:r>
              <a:rPr lang="en-US" dirty="0"/>
              <a:t>interface </a:t>
            </a:r>
            <a:r>
              <a:rPr lang="en-US" dirty="0" err="1"/>
              <a:t>ListIterator</a:t>
            </a:r>
            <a:r>
              <a:rPr lang="en-US" dirty="0"/>
              <a:t>&lt;E&gt; extends Iterator&lt;E</a:t>
            </a:r>
            <a:r>
              <a:rPr lang="en-US" dirty="0" smtClean="0"/>
              <a:t>&gt;</a:t>
            </a:r>
          </a:p>
          <a:p>
            <a:pPr marL="457200" lvl="1" indent="0">
              <a:buNone/>
            </a:pPr>
            <a:endParaRPr lang="en-US" dirty="0" smtClean="0"/>
          </a:p>
          <a:p>
            <a:pPr marL="457200" lvl="1" indent="0">
              <a:buNone/>
            </a:pPr>
            <a:r>
              <a:rPr lang="en-US" dirty="0" smtClean="0"/>
              <a:t>Syntax:</a:t>
            </a:r>
          </a:p>
          <a:p>
            <a:pPr marL="457200" lvl="1" indent="0">
              <a:buNone/>
            </a:pPr>
            <a:endParaRPr lang="en-US" dirty="0" smtClean="0"/>
          </a:p>
          <a:p>
            <a:pPr marL="457200" lvl="1" indent="0">
              <a:buNone/>
            </a:pPr>
            <a:r>
              <a:rPr lang="en-US" dirty="0" err="1"/>
              <a:t>ListIterator</a:t>
            </a:r>
            <a:r>
              <a:rPr lang="en-US" dirty="0"/>
              <a:t>&lt;E&gt; </a:t>
            </a:r>
            <a:r>
              <a:rPr lang="en-US" dirty="0" err="1"/>
              <a:t>listIterator</a:t>
            </a:r>
            <a:r>
              <a:rPr lang="en-US" dirty="0"/>
              <a:t>() </a:t>
            </a:r>
          </a:p>
        </p:txBody>
      </p:sp>
    </p:spTree>
    <p:extLst>
      <p:ext uri="{BB962C8B-B14F-4D97-AF65-F5344CB8AC3E}">
        <p14:creationId xmlns:p14="http://schemas.microsoft.com/office/powerpoint/2010/main" val="42791138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	</a:t>
            </a:r>
            <a:endParaRPr lang="en-US" dirty="0"/>
          </a:p>
        </p:txBody>
      </p:sp>
      <p:sp>
        <p:nvSpPr>
          <p:cNvPr id="3" name="Content Placeholder 2"/>
          <p:cNvSpPr>
            <a:spLocks noGrp="1"/>
          </p:cNvSpPr>
          <p:nvPr>
            <p:ph idx="1"/>
          </p:nvPr>
        </p:nvSpPr>
        <p:spPr/>
        <p:txBody>
          <a:bodyPr/>
          <a:lstStyle/>
          <a:p>
            <a:r>
              <a:rPr lang="en-US" dirty="0"/>
              <a:t>It is useful for list implemented classes</a:t>
            </a:r>
            <a:r>
              <a:rPr lang="en-US" dirty="0" smtClean="0"/>
              <a:t>.</a:t>
            </a:r>
          </a:p>
          <a:p>
            <a:r>
              <a:rPr lang="en-US" dirty="0"/>
              <a:t>Available since java 1.2</a:t>
            </a:r>
            <a:r>
              <a:rPr lang="en-US" dirty="0" smtClean="0"/>
              <a:t>.</a:t>
            </a:r>
          </a:p>
          <a:p>
            <a:r>
              <a:rPr lang="en-US" dirty="0"/>
              <a:t>It supports bi-directional traversal. </a:t>
            </a:r>
            <a:r>
              <a:rPr lang="en-US" dirty="0" err="1"/>
              <a:t>i.e</a:t>
            </a:r>
            <a:r>
              <a:rPr lang="en-US" dirty="0"/>
              <a:t> both forward and backward </a:t>
            </a:r>
            <a:r>
              <a:rPr lang="en-US" dirty="0" smtClean="0"/>
              <a:t>direction.</a:t>
            </a:r>
          </a:p>
          <a:p>
            <a:r>
              <a:rPr lang="en-US" dirty="0"/>
              <a:t>It supports all the four CRUD operations(Create, Read, Update, Delete) operations.</a:t>
            </a:r>
          </a:p>
        </p:txBody>
      </p:sp>
    </p:spTree>
    <p:extLst>
      <p:ext uri="{BB962C8B-B14F-4D97-AF65-F5344CB8AC3E}">
        <p14:creationId xmlns:p14="http://schemas.microsoft.com/office/powerpoint/2010/main" val="24335595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US" dirty="0"/>
          </a:p>
        </p:txBody>
      </p:sp>
      <p:sp>
        <p:nvSpPr>
          <p:cNvPr id="3" name="Content Placeholder 2"/>
          <p:cNvSpPr>
            <a:spLocks noGrp="1"/>
          </p:cNvSpPr>
          <p:nvPr>
            <p:ph idx="1"/>
          </p:nvPr>
        </p:nvSpPr>
        <p:spPr/>
        <p:txBody>
          <a:bodyPr>
            <a:normAutofit/>
          </a:bodyPr>
          <a:lstStyle/>
          <a:p>
            <a:pPr algn="just">
              <a:lnSpc>
                <a:spcPct val="100000"/>
              </a:lnSpc>
            </a:pPr>
            <a:r>
              <a:rPr lang="en-US" sz="2500" dirty="0" smtClean="0"/>
              <a:t>The </a:t>
            </a:r>
            <a:r>
              <a:rPr lang="en-US" sz="2500" b="1" dirty="0" smtClean="0"/>
              <a:t>Collection in Java</a:t>
            </a:r>
            <a:r>
              <a:rPr lang="en-US" sz="2500" dirty="0" smtClean="0"/>
              <a:t> is a framework that provides an architecture to store and manipulate the group of objects.</a:t>
            </a:r>
          </a:p>
          <a:p>
            <a:pPr algn="just">
              <a:lnSpc>
                <a:spcPct val="100000"/>
              </a:lnSpc>
            </a:pPr>
            <a:r>
              <a:rPr lang="en-US" sz="2500" dirty="0" smtClean="0"/>
              <a:t>Java Collections can achieve all the operations that you perform on a data such as searching, sorting, insertion, manipulation, and deletion. </a:t>
            </a:r>
          </a:p>
          <a:p>
            <a:pPr algn="just">
              <a:lnSpc>
                <a:spcPct val="100000"/>
              </a:lnSpc>
            </a:pPr>
            <a:r>
              <a:rPr lang="en-US" sz="2500" dirty="0" smtClean="0"/>
              <a:t>Java Collection means a single unit of objects. </a:t>
            </a:r>
          </a:p>
          <a:p>
            <a:pPr algn="just">
              <a:lnSpc>
                <a:spcPct val="100000"/>
              </a:lnSpc>
            </a:pPr>
            <a:r>
              <a:rPr lang="en-US" sz="2500" dirty="0" smtClean="0"/>
              <a:t>Java Collection framework provides many </a:t>
            </a:r>
            <a:r>
              <a:rPr lang="en-US" sz="2500" b="1" dirty="0" smtClean="0"/>
              <a:t>interfaces</a:t>
            </a:r>
            <a:r>
              <a:rPr lang="en-US" sz="2500" dirty="0" smtClean="0"/>
              <a:t> (</a:t>
            </a:r>
            <a:r>
              <a:rPr lang="en-US" sz="2500" b="1" dirty="0" smtClean="0"/>
              <a:t>Set, List, Queue, </a:t>
            </a:r>
            <a:r>
              <a:rPr lang="en-US" sz="2500" b="1" dirty="0" err="1" smtClean="0"/>
              <a:t>Deque</a:t>
            </a:r>
            <a:r>
              <a:rPr lang="en-US" sz="2500" dirty="0" smtClean="0"/>
              <a:t>) and </a:t>
            </a:r>
            <a:r>
              <a:rPr lang="en-US" sz="2500" b="1" dirty="0" smtClean="0"/>
              <a:t>classes (</a:t>
            </a:r>
            <a:r>
              <a:rPr lang="en-US" sz="2500" b="1" dirty="0" err="1" smtClean="0"/>
              <a:t>ArrayList</a:t>
            </a:r>
            <a:r>
              <a:rPr lang="en-US" sz="2500" b="1" dirty="0" smtClean="0"/>
              <a:t>, Vector, </a:t>
            </a:r>
            <a:r>
              <a:rPr lang="en-US" sz="2500" b="1" dirty="0" err="1" smtClean="0"/>
              <a:t>LinkedList</a:t>
            </a:r>
            <a:r>
              <a:rPr lang="en-US" sz="2500" b="1" dirty="0" smtClean="0"/>
              <a:t>, </a:t>
            </a:r>
            <a:r>
              <a:rPr lang="en-US" sz="2500" b="1" dirty="0" err="1" smtClean="0"/>
              <a:t>PriorityQueue</a:t>
            </a:r>
            <a:r>
              <a:rPr lang="en-US" sz="2500" b="1" dirty="0" smtClean="0"/>
              <a:t>, </a:t>
            </a:r>
            <a:r>
              <a:rPr lang="en-US" sz="2500" b="1" dirty="0" err="1" smtClean="0"/>
              <a:t>HashSet</a:t>
            </a:r>
            <a:r>
              <a:rPr lang="en-US" sz="2500" b="1" dirty="0" smtClean="0"/>
              <a:t>, </a:t>
            </a:r>
            <a:r>
              <a:rPr lang="en-US" sz="2500" b="1" dirty="0" err="1" smtClean="0"/>
              <a:t>LinkedHashSet</a:t>
            </a:r>
            <a:r>
              <a:rPr lang="en-US" sz="2500" b="1" dirty="0" smtClean="0"/>
              <a:t>, </a:t>
            </a:r>
            <a:r>
              <a:rPr lang="en-US" sz="2500" b="1" dirty="0" err="1" smtClean="0"/>
              <a:t>TreeSet</a:t>
            </a:r>
            <a:r>
              <a:rPr lang="en-US" sz="2500" b="1" dirty="0" smtClean="0"/>
              <a:t>)</a:t>
            </a:r>
            <a:r>
              <a:rPr lang="en-US" sz="2500" dirty="0" smtClean="0"/>
              <a:t>.</a:t>
            </a:r>
            <a:endParaRPr lang="en-US" sz="2500" dirty="0"/>
          </a:p>
        </p:txBody>
      </p:sp>
    </p:spTree>
    <p:extLst>
      <p:ext uri="{BB962C8B-B14F-4D97-AF65-F5344CB8AC3E}">
        <p14:creationId xmlns:p14="http://schemas.microsoft.com/office/powerpoint/2010/main" val="3176187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673100" y="1473200"/>
            <a:ext cx="10680700" cy="4902200"/>
          </a:xfrm>
        </p:spPr>
        <p:txBody>
          <a:bodyPr>
            <a:normAutofit fontScale="55000" lnSpcReduction="20000"/>
          </a:bodyPr>
          <a:lstStyle/>
          <a:p>
            <a:pPr marL="0" indent="0">
              <a:buNone/>
            </a:pPr>
            <a:r>
              <a:rPr lang="en-US" dirty="0"/>
              <a:t>import </a:t>
            </a:r>
            <a:r>
              <a:rPr lang="en-US" dirty="0" err="1"/>
              <a:t>java.util</a:t>
            </a:r>
            <a:r>
              <a:rPr lang="en-US" dirty="0" smtClean="0"/>
              <a:t>.*;</a:t>
            </a:r>
            <a:endParaRPr lang="en-US" dirty="0"/>
          </a:p>
          <a:p>
            <a:pPr marL="0" indent="0">
              <a:buNone/>
            </a:pPr>
            <a:r>
              <a:rPr lang="en-US" dirty="0"/>
              <a:t>public class </a:t>
            </a:r>
            <a:r>
              <a:rPr lang="en-US" dirty="0" err="1"/>
              <a:t>ListIteratorDemo</a:t>
            </a:r>
            <a:r>
              <a:rPr lang="en-US" dirty="0"/>
              <a:t> {</a:t>
            </a:r>
          </a:p>
          <a:p>
            <a:pPr marL="0" indent="0">
              <a:buNone/>
            </a:pPr>
            <a:r>
              <a:rPr lang="en-US" dirty="0"/>
              <a:t>    public static void main(String[] </a:t>
            </a:r>
            <a:r>
              <a:rPr lang="en-US" dirty="0" err="1"/>
              <a:t>args</a:t>
            </a:r>
            <a:r>
              <a:rPr lang="en-US" dirty="0" smtClean="0"/>
              <a:t>){</a:t>
            </a:r>
            <a:endParaRPr lang="en-US" dirty="0"/>
          </a:p>
          <a:p>
            <a:pPr marL="0" indent="0">
              <a:buNone/>
            </a:pPr>
            <a:r>
              <a:rPr lang="en-US" dirty="0" smtClean="0"/>
              <a:t>	List&lt;String</a:t>
            </a:r>
            <a:r>
              <a:rPr lang="en-US" dirty="0"/>
              <a:t>&gt; names = new </a:t>
            </a:r>
            <a:r>
              <a:rPr lang="en-US" dirty="0" err="1"/>
              <a:t>LinkedList</a:t>
            </a:r>
            <a:r>
              <a:rPr lang="en-US" dirty="0"/>
              <a:t>&lt;&gt;();</a:t>
            </a:r>
          </a:p>
          <a:p>
            <a:pPr marL="0" indent="0">
              <a:buNone/>
            </a:pPr>
            <a:r>
              <a:rPr lang="en-US" dirty="0"/>
              <a:t>        </a:t>
            </a:r>
            <a:r>
              <a:rPr lang="en-US" dirty="0" err="1"/>
              <a:t>names.add</a:t>
            </a:r>
            <a:r>
              <a:rPr lang="en-US" dirty="0"/>
              <a:t>("Welcome");</a:t>
            </a:r>
          </a:p>
          <a:p>
            <a:pPr marL="0" indent="0">
              <a:buNone/>
            </a:pPr>
            <a:r>
              <a:rPr lang="en-US" dirty="0"/>
              <a:t>        </a:t>
            </a:r>
            <a:r>
              <a:rPr lang="en-US" dirty="0" err="1"/>
              <a:t>names.add</a:t>
            </a:r>
            <a:r>
              <a:rPr lang="en-US" dirty="0"/>
              <a:t>("To");</a:t>
            </a:r>
          </a:p>
          <a:p>
            <a:pPr marL="0" indent="0">
              <a:buNone/>
            </a:pPr>
            <a:r>
              <a:rPr lang="en-US" dirty="0"/>
              <a:t>        </a:t>
            </a:r>
            <a:r>
              <a:rPr lang="en-US" dirty="0" err="1"/>
              <a:t>names.add</a:t>
            </a:r>
            <a:r>
              <a:rPr lang="en-US" dirty="0"/>
              <a:t>("</a:t>
            </a:r>
            <a:r>
              <a:rPr lang="en-US" dirty="0" err="1"/>
              <a:t>Gfg</a:t>
            </a:r>
            <a:r>
              <a:rPr lang="en-US" dirty="0" smtClean="0"/>
              <a:t>");</a:t>
            </a:r>
            <a:endParaRPr lang="en-US" dirty="0"/>
          </a:p>
          <a:p>
            <a:pPr marL="0" indent="0">
              <a:buNone/>
            </a:pPr>
            <a:r>
              <a:rPr lang="en-US" dirty="0"/>
              <a:t>        // Getting </a:t>
            </a:r>
            <a:r>
              <a:rPr lang="en-US" dirty="0" err="1"/>
              <a:t>ListIterator</a:t>
            </a:r>
            <a:endParaRPr lang="en-US" dirty="0"/>
          </a:p>
          <a:p>
            <a:pPr marL="0" indent="0">
              <a:buNone/>
            </a:pPr>
            <a:r>
              <a:rPr lang="en-US" dirty="0"/>
              <a:t>        </a:t>
            </a:r>
            <a:r>
              <a:rPr lang="en-US" dirty="0" err="1"/>
              <a:t>ListIterator</a:t>
            </a:r>
            <a:r>
              <a:rPr lang="en-US" dirty="0"/>
              <a:t>&lt;String&gt; </a:t>
            </a:r>
            <a:r>
              <a:rPr lang="en-US" dirty="0" err="1" smtClean="0"/>
              <a:t>namesIterator</a:t>
            </a:r>
            <a:r>
              <a:rPr lang="en-US" dirty="0"/>
              <a:t> </a:t>
            </a:r>
            <a:r>
              <a:rPr lang="en-US" dirty="0" smtClean="0"/>
              <a:t> </a:t>
            </a:r>
            <a:r>
              <a:rPr lang="en-US" dirty="0"/>
              <a:t>= </a:t>
            </a:r>
            <a:r>
              <a:rPr lang="en-US" dirty="0" err="1"/>
              <a:t>names.listIterator</a:t>
            </a:r>
            <a:r>
              <a:rPr lang="en-US" dirty="0" smtClean="0"/>
              <a:t>();</a:t>
            </a:r>
            <a:endParaRPr lang="en-US" dirty="0"/>
          </a:p>
          <a:p>
            <a:pPr marL="0" indent="0">
              <a:buNone/>
            </a:pPr>
            <a:r>
              <a:rPr lang="en-US" dirty="0"/>
              <a:t>        // Traversing elements</a:t>
            </a:r>
          </a:p>
          <a:p>
            <a:pPr marL="0" indent="0">
              <a:buNone/>
            </a:pPr>
            <a:r>
              <a:rPr lang="en-US" dirty="0"/>
              <a:t>        while (</a:t>
            </a:r>
            <a:r>
              <a:rPr lang="en-US" dirty="0" err="1"/>
              <a:t>namesIterator.hasNext</a:t>
            </a:r>
            <a:r>
              <a:rPr lang="en-US" dirty="0"/>
              <a:t>()) {</a:t>
            </a:r>
          </a:p>
          <a:p>
            <a:pPr marL="0" indent="0">
              <a:buNone/>
            </a:pPr>
            <a:r>
              <a:rPr lang="en-US" dirty="0"/>
              <a:t>            </a:t>
            </a:r>
            <a:r>
              <a:rPr lang="en-US" dirty="0" err="1"/>
              <a:t>System.out.println</a:t>
            </a:r>
            <a:r>
              <a:rPr lang="en-US" dirty="0"/>
              <a:t>(</a:t>
            </a:r>
            <a:r>
              <a:rPr lang="en-US" dirty="0" err="1"/>
              <a:t>namesIterator.next</a:t>
            </a:r>
            <a:r>
              <a:rPr lang="en-US" dirty="0"/>
              <a:t>());</a:t>
            </a:r>
          </a:p>
          <a:p>
            <a:pPr marL="0" indent="0">
              <a:buNone/>
            </a:pPr>
            <a:r>
              <a:rPr lang="en-US" dirty="0"/>
              <a:t>        </a:t>
            </a:r>
            <a:r>
              <a:rPr lang="en-US" dirty="0" smtClean="0"/>
              <a:t>}</a:t>
            </a:r>
          </a:p>
          <a:p>
            <a:pPr marL="0" indent="0">
              <a:buNone/>
            </a:pPr>
            <a:r>
              <a:rPr lang="en-US" dirty="0" smtClean="0"/>
              <a:t>        </a:t>
            </a:r>
            <a:r>
              <a:rPr lang="en-US" dirty="0"/>
              <a:t>// for-each loop creates Internal Iterator here.</a:t>
            </a:r>
          </a:p>
          <a:p>
            <a:pPr marL="0" indent="0">
              <a:buNone/>
            </a:pPr>
            <a:r>
              <a:rPr lang="en-US" dirty="0"/>
              <a:t>        for (String s : names) {</a:t>
            </a:r>
          </a:p>
          <a:p>
            <a:pPr marL="0" indent="0">
              <a:buNone/>
            </a:pPr>
            <a:r>
              <a:rPr lang="en-US" dirty="0"/>
              <a:t>            </a:t>
            </a:r>
            <a:r>
              <a:rPr lang="en-US" dirty="0" err="1"/>
              <a:t>System.out.println</a:t>
            </a:r>
            <a:r>
              <a:rPr lang="en-US" dirty="0"/>
              <a:t>(s);</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1992262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Expression</a:t>
            </a:r>
          </a:p>
        </p:txBody>
      </p:sp>
      <p:sp>
        <p:nvSpPr>
          <p:cNvPr id="3" name="Content Placeholder 2"/>
          <p:cNvSpPr>
            <a:spLocks noGrp="1"/>
          </p:cNvSpPr>
          <p:nvPr>
            <p:ph idx="1"/>
          </p:nvPr>
        </p:nvSpPr>
        <p:spPr/>
        <p:txBody>
          <a:bodyPr>
            <a:normAutofit fontScale="92500" lnSpcReduction="10000"/>
          </a:bodyPr>
          <a:lstStyle/>
          <a:p>
            <a:pPr algn="just"/>
            <a:r>
              <a:rPr lang="en-US" sz="2600" dirty="0"/>
              <a:t>Lambda expression is a new and important feature of Java which was included in Java SE 8</a:t>
            </a:r>
            <a:r>
              <a:rPr lang="en-US" sz="2600" dirty="0" smtClean="0"/>
              <a:t>.</a:t>
            </a:r>
          </a:p>
          <a:p>
            <a:pPr algn="just"/>
            <a:r>
              <a:rPr lang="en-US" sz="2600" dirty="0"/>
              <a:t>It provides a clear and concise way to represent one method interface using an expression</a:t>
            </a:r>
            <a:r>
              <a:rPr lang="en-US" sz="2600" dirty="0" smtClean="0"/>
              <a:t>.</a:t>
            </a:r>
          </a:p>
          <a:p>
            <a:pPr algn="just"/>
            <a:r>
              <a:rPr lang="en-US" sz="2600" dirty="0"/>
              <a:t>It is very useful in collection library. It helps to iterate, filter and extract data from collection</a:t>
            </a:r>
            <a:r>
              <a:rPr lang="en-US" sz="2600" dirty="0" smtClean="0"/>
              <a:t>.</a:t>
            </a:r>
          </a:p>
          <a:p>
            <a:pPr algn="just"/>
            <a:r>
              <a:rPr lang="en-US" sz="2600" dirty="0"/>
              <a:t>The Lambda expression is used to provide the implementation of an interface which has functional interface</a:t>
            </a:r>
            <a:r>
              <a:rPr lang="en-US" sz="2600" dirty="0" smtClean="0"/>
              <a:t>.</a:t>
            </a:r>
          </a:p>
          <a:p>
            <a:pPr algn="just"/>
            <a:r>
              <a:rPr lang="en-US" sz="2600" dirty="0"/>
              <a:t>It saves a lot of code. In case of lambda expression, we don't need to define the method again for providing the implementation</a:t>
            </a:r>
            <a:r>
              <a:rPr lang="en-US" sz="2600" dirty="0" smtClean="0"/>
              <a:t>.</a:t>
            </a:r>
          </a:p>
          <a:p>
            <a:pPr algn="just"/>
            <a:r>
              <a:rPr lang="en-US" sz="2600" dirty="0"/>
              <a:t>Java lambda expression is treated as a function, so compiler does not create .class file.</a:t>
            </a:r>
          </a:p>
        </p:txBody>
      </p:sp>
    </p:spTree>
    <p:extLst>
      <p:ext uri="{BB962C8B-B14F-4D97-AF65-F5344CB8AC3E}">
        <p14:creationId xmlns:p14="http://schemas.microsoft.com/office/powerpoint/2010/main" val="27708593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Lambda Expression</a:t>
            </a:r>
          </a:p>
        </p:txBody>
      </p:sp>
      <p:sp>
        <p:nvSpPr>
          <p:cNvPr id="3" name="Content Placeholder 2"/>
          <p:cNvSpPr>
            <a:spLocks noGrp="1"/>
          </p:cNvSpPr>
          <p:nvPr>
            <p:ph idx="1"/>
          </p:nvPr>
        </p:nvSpPr>
        <p:spPr/>
        <p:txBody>
          <a:bodyPr>
            <a:normAutofit/>
          </a:bodyPr>
          <a:lstStyle/>
          <a:p>
            <a:r>
              <a:rPr lang="en-US" sz="2600" dirty="0"/>
              <a:t>To provide the implementation of Functional interface</a:t>
            </a:r>
            <a:r>
              <a:rPr lang="en-US" sz="2600" dirty="0" smtClean="0"/>
              <a:t>.</a:t>
            </a:r>
          </a:p>
          <a:p>
            <a:r>
              <a:rPr lang="en-US" sz="2600" dirty="0" smtClean="0"/>
              <a:t>Less Coding</a:t>
            </a:r>
          </a:p>
          <a:p>
            <a:pPr marL="0" indent="0">
              <a:buNone/>
            </a:pPr>
            <a:r>
              <a:rPr lang="en-US" sz="2600" dirty="0" smtClean="0"/>
              <a:t>Syntax:</a:t>
            </a:r>
          </a:p>
          <a:p>
            <a:pPr marL="457200" lvl="1" indent="0">
              <a:buNone/>
            </a:pPr>
            <a:r>
              <a:rPr lang="en-US" sz="2200" dirty="0"/>
              <a:t>(argument-list)-&gt;{body</a:t>
            </a:r>
            <a:r>
              <a:rPr lang="en-US" sz="2200" dirty="0" smtClean="0"/>
              <a:t>}</a:t>
            </a:r>
          </a:p>
          <a:p>
            <a:r>
              <a:rPr lang="en-US" sz="2600" dirty="0"/>
              <a:t>Java lambda expression is consisted of three components</a:t>
            </a:r>
            <a:r>
              <a:rPr lang="en-US" sz="2600" dirty="0" smtClean="0"/>
              <a:t>:</a:t>
            </a:r>
          </a:p>
          <a:p>
            <a:pPr marL="914400" lvl="1" indent="-457200">
              <a:buFont typeface="+mj-lt"/>
              <a:buAutoNum type="arabicPeriod"/>
            </a:pPr>
            <a:r>
              <a:rPr lang="en-US" sz="2200" dirty="0"/>
              <a:t>Argument-list: It can be empty or non-empty as well</a:t>
            </a:r>
            <a:r>
              <a:rPr lang="en-US" sz="2200" dirty="0" smtClean="0"/>
              <a:t>.</a:t>
            </a:r>
          </a:p>
          <a:p>
            <a:pPr marL="914400" lvl="1" indent="-457200">
              <a:buFont typeface="+mj-lt"/>
              <a:buAutoNum type="arabicPeriod"/>
            </a:pPr>
            <a:r>
              <a:rPr lang="en-US" sz="2200" dirty="0"/>
              <a:t>Arrow-token: It is used to link arguments-list and body of expression</a:t>
            </a:r>
            <a:r>
              <a:rPr lang="en-US" sz="2200" dirty="0" smtClean="0"/>
              <a:t>.</a:t>
            </a:r>
          </a:p>
          <a:p>
            <a:pPr marL="914400" lvl="1" indent="-457200">
              <a:buFont typeface="+mj-lt"/>
              <a:buAutoNum type="arabicPeriod"/>
            </a:pPr>
            <a:r>
              <a:rPr lang="en-US" sz="2200" dirty="0"/>
              <a:t>Body: It contains expressions and statements for lambda expression.</a:t>
            </a:r>
          </a:p>
        </p:txBody>
      </p:sp>
    </p:spTree>
    <p:extLst>
      <p:ext uri="{BB962C8B-B14F-4D97-AF65-F5344CB8AC3E}">
        <p14:creationId xmlns:p14="http://schemas.microsoft.com/office/powerpoint/2010/main" val="2543029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Without Lambda Expression:</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interface </a:t>
            </a:r>
            <a:r>
              <a:rPr lang="en-US" dirty="0" err="1"/>
              <a:t>Drawable</a:t>
            </a:r>
            <a:r>
              <a:rPr lang="en-US" dirty="0"/>
              <a:t>{  </a:t>
            </a:r>
          </a:p>
          <a:p>
            <a:pPr marL="0" indent="0">
              <a:buNone/>
            </a:pPr>
            <a:r>
              <a:rPr lang="en-US" dirty="0"/>
              <a:t>        public void draw();  </a:t>
            </a:r>
          </a:p>
          <a:p>
            <a:pPr marL="0" indent="0">
              <a:buNone/>
            </a:pPr>
            <a:r>
              <a:rPr lang="en-US" dirty="0"/>
              <a:t>    }  </a:t>
            </a:r>
          </a:p>
          <a:p>
            <a:pPr marL="0" indent="0">
              <a:buNone/>
            </a:pPr>
            <a:r>
              <a:rPr lang="en-US" dirty="0"/>
              <a:t>    public class </a:t>
            </a:r>
            <a:r>
              <a:rPr lang="en-US" dirty="0" err="1"/>
              <a:t>LambdaExpressionExample</a:t>
            </a:r>
            <a:r>
              <a:rPr lang="en-US" dirty="0"/>
              <a:t> {  </a:t>
            </a:r>
          </a:p>
          <a:p>
            <a:pPr marL="0" indent="0">
              <a:buNone/>
            </a:pPr>
            <a:r>
              <a:rPr lang="en-US" dirty="0"/>
              <a:t>        public static void main(String[] </a:t>
            </a:r>
            <a:r>
              <a:rPr lang="en-US" dirty="0" err="1"/>
              <a:t>args</a:t>
            </a:r>
            <a:r>
              <a:rPr lang="en-US" dirty="0"/>
              <a:t>) {  </a:t>
            </a:r>
          </a:p>
          <a:p>
            <a:pPr marL="0" indent="0">
              <a:buNone/>
            </a:pPr>
            <a:r>
              <a:rPr lang="en-US" dirty="0"/>
              <a:t>            </a:t>
            </a:r>
            <a:r>
              <a:rPr lang="en-US" dirty="0" err="1"/>
              <a:t>int</a:t>
            </a:r>
            <a:r>
              <a:rPr lang="en-US" dirty="0"/>
              <a:t> width=10;  </a:t>
            </a:r>
          </a:p>
          <a:p>
            <a:pPr marL="0" indent="0">
              <a:buNone/>
            </a:pPr>
            <a:r>
              <a:rPr lang="en-US" dirty="0"/>
              <a:t>      </a:t>
            </a:r>
          </a:p>
          <a:p>
            <a:pPr marL="0" indent="0">
              <a:buNone/>
            </a:pPr>
            <a:r>
              <a:rPr lang="en-US" dirty="0"/>
              <a:t>            //without lambda, </a:t>
            </a:r>
            <a:r>
              <a:rPr lang="en-US" dirty="0" err="1"/>
              <a:t>Drawable</a:t>
            </a:r>
            <a:r>
              <a:rPr lang="en-US" dirty="0"/>
              <a:t> implementation using anonymous class  </a:t>
            </a:r>
          </a:p>
          <a:p>
            <a:pPr marL="0" indent="0">
              <a:buNone/>
            </a:pPr>
            <a:r>
              <a:rPr lang="en-US" dirty="0"/>
              <a:t>            </a:t>
            </a:r>
            <a:r>
              <a:rPr lang="en-US" dirty="0" err="1"/>
              <a:t>Drawable</a:t>
            </a:r>
            <a:r>
              <a:rPr lang="en-US" dirty="0"/>
              <a:t> d=new </a:t>
            </a:r>
            <a:r>
              <a:rPr lang="en-US" dirty="0" err="1"/>
              <a:t>Drawable</a:t>
            </a:r>
            <a:r>
              <a:rPr lang="en-US" dirty="0"/>
              <a:t>(){  </a:t>
            </a:r>
          </a:p>
          <a:p>
            <a:pPr marL="0" indent="0">
              <a:buNone/>
            </a:pPr>
            <a:r>
              <a:rPr lang="en-US" dirty="0"/>
              <a:t>                public void draw(){</a:t>
            </a:r>
            <a:r>
              <a:rPr lang="en-US" dirty="0" err="1"/>
              <a:t>System.out.println</a:t>
            </a:r>
            <a:r>
              <a:rPr lang="en-US" dirty="0"/>
              <a:t>("Drawing "+width);}  </a:t>
            </a:r>
          </a:p>
          <a:p>
            <a:pPr marL="0" indent="0">
              <a:buNone/>
            </a:pPr>
            <a:r>
              <a:rPr lang="en-US" dirty="0"/>
              <a:t>            };  </a:t>
            </a:r>
          </a:p>
          <a:p>
            <a:pPr marL="0" indent="0">
              <a:buNone/>
            </a:pPr>
            <a:r>
              <a:rPr lang="en-US" dirty="0"/>
              <a:t>            </a:t>
            </a:r>
            <a:r>
              <a:rPr lang="en-US" dirty="0" err="1"/>
              <a:t>d.draw</a:t>
            </a:r>
            <a:r>
              <a:rPr lang="en-US" dirty="0"/>
              <a:t>();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733913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Lambda </a:t>
            </a:r>
            <a:r>
              <a:rPr lang="en-US" dirty="0" smtClean="0"/>
              <a:t>Expression Example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interface </a:t>
            </a:r>
            <a:r>
              <a:rPr lang="en-US" dirty="0" err="1"/>
              <a:t>Drawable</a:t>
            </a:r>
            <a:r>
              <a:rPr lang="en-US" dirty="0"/>
              <a:t>{  </a:t>
            </a:r>
          </a:p>
          <a:p>
            <a:pPr marL="0" indent="0">
              <a:buNone/>
            </a:pPr>
            <a:r>
              <a:rPr lang="en-US" dirty="0"/>
              <a:t>    public void draw();  </a:t>
            </a:r>
          </a:p>
          <a:p>
            <a:pPr marL="0" indent="0">
              <a:buNone/>
            </a:pPr>
            <a:r>
              <a:rPr lang="en-US" dirty="0"/>
              <a:t>} </a:t>
            </a:r>
            <a:r>
              <a:rPr lang="en-US" dirty="0" smtClean="0"/>
              <a:t>   </a:t>
            </a:r>
          </a:p>
          <a:p>
            <a:pPr marL="0" indent="0">
              <a:buNone/>
            </a:pPr>
            <a:r>
              <a:rPr lang="en-US" dirty="0" smtClean="0"/>
              <a:t>public class LambdaExpressionExample2 {  </a:t>
            </a:r>
          </a:p>
          <a:p>
            <a:pPr marL="0" indent="0">
              <a:buNone/>
            </a:pPr>
            <a:r>
              <a:rPr lang="en-US" dirty="0" smtClean="0"/>
              <a:t>    </a:t>
            </a:r>
            <a:r>
              <a:rPr lang="en-US" dirty="0"/>
              <a:t>public static void main(String[] </a:t>
            </a:r>
            <a:r>
              <a:rPr lang="en-US" dirty="0" err="1"/>
              <a:t>args</a:t>
            </a:r>
            <a:r>
              <a:rPr lang="en-US" dirty="0"/>
              <a:t>) {  </a:t>
            </a:r>
          </a:p>
          <a:p>
            <a:pPr marL="0" indent="0">
              <a:buNone/>
            </a:pPr>
            <a:r>
              <a:rPr lang="en-US" dirty="0"/>
              <a:t>        </a:t>
            </a:r>
            <a:r>
              <a:rPr lang="en-US" dirty="0" err="1"/>
              <a:t>int</a:t>
            </a:r>
            <a:r>
              <a:rPr lang="en-US" dirty="0"/>
              <a:t> width=10;  </a:t>
            </a:r>
            <a:endParaRPr lang="en-US" dirty="0" smtClean="0"/>
          </a:p>
          <a:p>
            <a:pPr marL="0" indent="0">
              <a:buNone/>
            </a:pPr>
            <a:r>
              <a:rPr lang="en-US" dirty="0" smtClean="0"/>
              <a:t>    </a:t>
            </a:r>
            <a:endParaRPr lang="en-US" dirty="0"/>
          </a:p>
          <a:p>
            <a:pPr marL="0" indent="0">
              <a:buNone/>
            </a:pPr>
            <a:r>
              <a:rPr lang="en-US" dirty="0"/>
              <a:t>        //with lambda  </a:t>
            </a:r>
          </a:p>
          <a:p>
            <a:pPr marL="0" indent="0">
              <a:buNone/>
            </a:pPr>
            <a:r>
              <a:rPr lang="en-US" dirty="0"/>
              <a:t>        </a:t>
            </a:r>
            <a:r>
              <a:rPr lang="en-US" dirty="0" err="1"/>
              <a:t>Drawable</a:t>
            </a:r>
            <a:r>
              <a:rPr lang="en-US" dirty="0"/>
              <a:t> d2=()-&gt;{  </a:t>
            </a:r>
          </a:p>
          <a:p>
            <a:pPr marL="0" indent="0">
              <a:buNone/>
            </a:pPr>
            <a:r>
              <a:rPr lang="en-US" dirty="0"/>
              <a:t>            </a:t>
            </a:r>
            <a:r>
              <a:rPr lang="en-US" dirty="0" err="1"/>
              <a:t>System.out.println</a:t>
            </a:r>
            <a:r>
              <a:rPr lang="en-US" dirty="0"/>
              <a:t>("Drawing "+width);  </a:t>
            </a:r>
          </a:p>
          <a:p>
            <a:pPr marL="0" indent="0">
              <a:buNone/>
            </a:pPr>
            <a:r>
              <a:rPr lang="en-US" dirty="0"/>
              <a:t>        };  </a:t>
            </a:r>
          </a:p>
          <a:p>
            <a:pPr marL="0" indent="0">
              <a:buNone/>
            </a:pPr>
            <a:r>
              <a:rPr lang="en-US" dirty="0"/>
              <a:t>        d2.draw();  </a:t>
            </a:r>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3869572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LinkedList</a:t>
            </a:r>
            <a:r>
              <a:rPr lang="en-US" dirty="0"/>
              <a:t>:</a:t>
            </a:r>
          </a:p>
        </p:txBody>
      </p:sp>
      <p:sp>
        <p:nvSpPr>
          <p:cNvPr id="3" name="Content Placeholder 2"/>
          <p:cNvSpPr>
            <a:spLocks noGrp="1"/>
          </p:cNvSpPr>
          <p:nvPr>
            <p:ph idx="1"/>
          </p:nvPr>
        </p:nvSpPr>
        <p:spPr/>
        <p:txBody>
          <a:bodyPr>
            <a:normAutofit lnSpcReduction="10000"/>
          </a:bodyPr>
          <a:lstStyle/>
          <a:p>
            <a:pPr algn="just"/>
            <a:r>
              <a:rPr lang="en-US" sz="2600" dirty="0"/>
              <a:t>Linked List is a part of the Collection framework present in </a:t>
            </a:r>
            <a:r>
              <a:rPr lang="en-US" sz="2600" dirty="0" err="1"/>
              <a:t>java.util</a:t>
            </a:r>
            <a:r>
              <a:rPr lang="en-US" sz="2600" dirty="0"/>
              <a:t> package</a:t>
            </a:r>
            <a:r>
              <a:rPr lang="en-US" sz="2600" dirty="0" smtClean="0"/>
              <a:t>.</a:t>
            </a:r>
          </a:p>
          <a:p>
            <a:pPr algn="just"/>
            <a:r>
              <a:rPr lang="en-US" sz="2600" dirty="0"/>
              <a:t>This class is an implementation of the </a:t>
            </a:r>
            <a:r>
              <a:rPr lang="en-US" sz="2600" dirty="0" err="1"/>
              <a:t>LinkedList</a:t>
            </a:r>
            <a:r>
              <a:rPr lang="en-US" sz="2600" dirty="0"/>
              <a:t> data structure which is a linear data structure where the elements are not stored in contiguous locations and every element is a separate object with a data part and address part</a:t>
            </a:r>
            <a:r>
              <a:rPr lang="en-US" sz="2600" dirty="0" smtClean="0"/>
              <a:t>.</a:t>
            </a:r>
          </a:p>
          <a:p>
            <a:pPr algn="just"/>
            <a:r>
              <a:rPr lang="en-US" sz="2600" dirty="0"/>
              <a:t>The elements are linked using pointers and addresses. Each element is known as a node. Due to the dynamicity and ease of insertions and deletions, they are preferred over the arrays</a:t>
            </a:r>
            <a:r>
              <a:rPr lang="en-US" sz="2600" dirty="0" smtClean="0"/>
              <a:t>.</a:t>
            </a:r>
          </a:p>
          <a:p>
            <a:pPr algn="just"/>
            <a:r>
              <a:rPr lang="en-US" sz="2600" dirty="0"/>
              <a:t>It also has few disadvantages like the nodes cannot be accessed directly instead we need to start from the head and follow through the link to reach to a node we wish to access.</a:t>
            </a:r>
          </a:p>
        </p:txBody>
      </p:sp>
    </p:spTree>
    <p:extLst>
      <p:ext uri="{BB962C8B-B14F-4D97-AF65-F5344CB8AC3E}">
        <p14:creationId xmlns:p14="http://schemas.microsoft.com/office/powerpoint/2010/main" val="1225757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Java </a:t>
            </a:r>
            <a:r>
              <a:rPr lang="en-US" dirty="0" err="1"/>
              <a:t>LinkedList</a:t>
            </a:r>
            <a:r>
              <a:rPr lang="en-US" dirty="0"/>
              <a:t> class uses a doubly linked list to store the elements. It provides a linked-list data structure. It inherits the </a:t>
            </a:r>
            <a:r>
              <a:rPr lang="en-US" dirty="0" err="1"/>
              <a:t>AbstractList</a:t>
            </a:r>
            <a:r>
              <a:rPr lang="en-US" dirty="0"/>
              <a:t> class and implements List and </a:t>
            </a:r>
            <a:r>
              <a:rPr lang="en-US" dirty="0" err="1"/>
              <a:t>Deque</a:t>
            </a:r>
            <a:r>
              <a:rPr lang="en-US" dirty="0"/>
              <a:t> interfaces.</a:t>
            </a:r>
          </a:p>
        </p:txBody>
      </p:sp>
    </p:spTree>
    <p:extLst>
      <p:ext uri="{BB962C8B-B14F-4D97-AF65-F5344CB8AC3E}">
        <p14:creationId xmlns:p14="http://schemas.microsoft.com/office/powerpoint/2010/main" val="25111538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a:t>
            </a:r>
            <a:r>
              <a:rPr lang="en-US" dirty="0"/>
              <a:t>points </a:t>
            </a:r>
          </a:p>
        </p:txBody>
      </p:sp>
      <p:sp>
        <p:nvSpPr>
          <p:cNvPr id="3" name="Content Placeholder 2"/>
          <p:cNvSpPr>
            <a:spLocks noGrp="1"/>
          </p:cNvSpPr>
          <p:nvPr>
            <p:ph idx="1"/>
          </p:nvPr>
        </p:nvSpPr>
        <p:spPr/>
        <p:txBody>
          <a:bodyPr/>
          <a:lstStyle/>
          <a:p>
            <a:r>
              <a:rPr lang="en-US" dirty="0"/>
              <a:t>Java </a:t>
            </a:r>
            <a:r>
              <a:rPr lang="en-US" dirty="0" err="1"/>
              <a:t>LinkedList</a:t>
            </a:r>
            <a:r>
              <a:rPr lang="en-US" dirty="0"/>
              <a:t> class can contain duplicate elements</a:t>
            </a:r>
            <a:r>
              <a:rPr lang="en-US" dirty="0" smtClean="0"/>
              <a:t>.</a:t>
            </a:r>
          </a:p>
          <a:p>
            <a:r>
              <a:rPr lang="en-US" dirty="0"/>
              <a:t>Java </a:t>
            </a:r>
            <a:r>
              <a:rPr lang="en-US" dirty="0" err="1"/>
              <a:t>LinkedList</a:t>
            </a:r>
            <a:r>
              <a:rPr lang="en-US" dirty="0"/>
              <a:t> class maintains insertion order</a:t>
            </a:r>
            <a:r>
              <a:rPr lang="en-US" dirty="0" smtClean="0"/>
              <a:t>.</a:t>
            </a:r>
          </a:p>
          <a:p>
            <a:r>
              <a:rPr lang="en-US" dirty="0"/>
              <a:t>Java </a:t>
            </a:r>
            <a:r>
              <a:rPr lang="en-US" dirty="0" err="1"/>
              <a:t>LinkedList</a:t>
            </a:r>
            <a:r>
              <a:rPr lang="en-US" dirty="0"/>
              <a:t> class is non synchronized</a:t>
            </a:r>
            <a:r>
              <a:rPr lang="en-US" dirty="0" smtClean="0"/>
              <a:t>.</a:t>
            </a:r>
          </a:p>
          <a:p>
            <a:r>
              <a:rPr lang="en-US" dirty="0"/>
              <a:t>In Java </a:t>
            </a:r>
            <a:r>
              <a:rPr lang="en-US" dirty="0" err="1"/>
              <a:t>LinkedList</a:t>
            </a:r>
            <a:r>
              <a:rPr lang="en-US" dirty="0"/>
              <a:t> class, manipulation is fast because no shifting needs to occur</a:t>
            </a:r>
            <a:r>
              <a:rPr lang="en-US" dirty="0" smtClean="0"/>
              <a:t>.</a:t>
            </a:r>
          </a:p>
          <a:p>
            <a:r>
              <a:rPr lang="en-US" dirty="0"/>
              <a:t>Java </a:t>
            </a:r>
            <a:r>
              <a:rPr lang="en-US" dirty="0" err="1"/>
              <a:t>LinkedList</a:t>
            </a:r>
            <a:r>
              <a:rPr lang="en-US" dirty="0"/>
              <a:t> class can be used as a list, stack or queue.</a:t>
            </a:r>
          </a:p>
        </p:txBody>
      </p:sp>
    </p:spTree>
    <p:extLst>
      <p:ext uri="{BB962C8B-B14F-4D97-AF65-F5344CB8AC3E}">
        <p14:creationId xmlns:p14="http://schemas.microsoft.com/office/powerpoint/2010/main" val="1141434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 of Java </a:t>
            </a:r>
            <a:r>
              <a:rPr lang="en-US" dirty="0" err="1"/>
              <a:t>LinkedList</a:t>
            </a:r>
            <a:r>
              <a:rPr lang="en-US" dirty="0"/>
              <a:t>:</a:t>
            </a:r>
          </a:p>
        </p:txBody>
      </p:sp>
      <p:sp>
        <p:nvSpPr>
          <p:cNvPr id="3" name="Content Placeholder 2"/>
          <p:cNvSpPr>
            <a:spLocks noGrp="1"/>
          </p:cNvSpPr>
          <p:nvPr>
            <p:ph idx="1"/>
          </p:nvPr>
        </p:nvSpPr>
        <p:spPr/>
        <p:txBody>
          <a:bodyPr>
            <a:normAutofit/>
          </a:bodyPr>
          <a:lstStyle/>
          <a:p>
            <a:r>
              <a:rPr lang="en-US" sz="2600" dirty="0" err="1"/>
              <a:t>LinkedList</a:t>
            </a:r>
            <a:r>
              <a:rPr lang="en-US" sz="2600" dirty="0"/>
              <a:t>() </a:t>
            </a:r>
            <a:r>
              <a:rPr lang="en-US" sz="2600" dirty="0" smtClean="0"/>
              <a:t> </a:t>
            </a:r>
            <a:r>
              <a:rPr lang="en-US" sz="2600" dirty="0" smtClean="0">
                <a:solidFill>
                  <a:schemeClr val="accent6">
                    <a:lumMod val="60000"/>
                    <a:lumOff val="40000"/>
                  </a:schemeClr>
                </a:solidFill>
              </a:rPr>
              <a:t>//</a:t>
            </a:r>
            <a:r>
              <a:rPr lang="en-US" sz="2600" dirty="0">
                <a:solidFill>
                  <a:schemeClr val="accent6">
                    <a:lumMod val="60000"/>
                    <a:lumOff val="40000"/>
                  </a:schemeClr>
                </a:solidFill>
              </a:rPr>
              <a:t>It is used to construct an empty list</a:t>
            </a:r>
            <a:r>
              <a:rPr lang="en-US" sz="2600" dirty="0" smtClean="0">
                <a:solidFill>
                  <a:schemeClr val="accent6">
                    <a:lumMod val="60000"/>
                    <a:lumOff val="40000"/>
                  </a:schemeClr>
                </a:solidFill>
              </a:rPr>
              <a:t>.</a:t>
            </a:r>
          </a:p>
          <a:p>
            <a:pPr marL="0" indent="0">
              <a:buNone/>
            </a:pPr>
            <a:endParaRPr lang="en-US" sz="2600" dirty="0" smtClean="0">
              <a:solidFill>
                <a:schemeClr val="accent6">
                  <a:lumMod val="60000"/>
                  <a:lumOff val="40000"/>
                </a:schemeClr>
              </a:solidFill>
            </a:endParaRPr>
          </a:p>
          <a:p>
            <a:r>
              <a:rPr lang="en-US" sz="2600" dirty="0" err="1"/>
              <a:t>LinkedList</a:t>
            </a:r>
            <a:r>
              <a:rPr lang="en-US" sz="2600" dirty="0"/>
              <a:t>(Collection&lt;? extends E&gt;c</a:t>
            </a:r>
            <a:r>
              <a:rPr lang="en-US" sz="2600" dirty="0" smtClean="0"/>
              <a:t>)  </a:t>
            </a:r>
            <a:r>
              <a:rPr lang="en-US" sz="2600" dirty="0" smtClean="0">
                <a:solidFill>
                  <a:schemeClr val="accent6">
                    <a:lumMod val="60000"/>
                    <a:lumOff val="40000"/>
                  </a:schemeClr>
                </a:solidFill>
              </a:rPr>
              <a:t>//</a:t>
            </a:r>
            <a:r>
              <a:rPr lang="en-US" sz="2600" dirty="0">
                <a:solidFill>
                  <a:schemeClr val="accent6">
                    <a:lumMod val="60000"/>
                    <a:lumOff val="40000"/>
                  </a:schemeClr>
                </a:solidFill>
              </a:rPr>
              <a:t>It is used to construct a list containing the element of the specified </a:t>
            </a:r>
            <a:r>
              <a:rPr lang="en-US" sz="2600" dirty="0" smtClean="0">
                <a:solidFill>
                  <a:schemeClr val="accent6">
                    <a:lumMod val="60000"/>
                    <a:lumOff val="40000"/>
                  </a:schemeClr>
                </a:solidFill>
              </a:rPr>
              <a:t>collection</a:t>
            </a:r>
            <a:r>
              <a:rPr lang="en-US" sz="2600" dirty="0">
                <a:solidFill>
                  <a:schemeClr val="accent6">
                    <a:lumMod val="60000"/>
                    <a:lumOff val="40000"/>
                  </a:schemeClr>
                </a:solidFill>
              </a:rPr>
              <a:t>, in the order, they are returned by the collection iterator.</a:t>
            </a:r>
          </a:p>
        </p:txBody>
      </p:sp>
    </p:spTree>
    <p:extLst>
      <p:ext uri="{BB962C8B-B14F-4D97-AF65-F5344CB8AC3E}">
        <p14:creationId xmlns:p14="http://schemas.microsoft.com/office/powerpoint/2010/main" val="9235261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384300"/>
            <a:ext cx="10883900" cy="5156200"/>
          </a:xfrm>
        </p:spPr>
        <p:txBody>
          <a:bodyPr>
            <a:normAutofit fontScale="47500" lnSpcReduction="20000"/>
          </a:bodyPr>
          <a:lstStyle/>
          <a:p>
            <a:pPr marL="0" indent="0">
              <a:buNone/>
            </a:pPr>
            <a:r>
              <a:rPr lang="en-US" dirty="0"/>
              <a:t>import </a:t>
            </a:r>
            <a:r>
              <a:rPr lang="en-US" dirty="0" err="1"/>
              <a:t>java.util</a:t>
            </a:r>
            <a:r>
              <a:rPr lang="en-US" dirty="0" smtClean="0"/>
              <a:t>.*;</a:t>
            </a:r>
            <a:endParaRPr lang="en-US" dirty="0"/>
          </a:p>
          <a:p>
            <a:pPr marL="0" indent="0">
              <a:buNone/>
            </a:pPr>
            <a:r>
              <a:rPr lang="en-US" dirty="0"/>
              <a:t>public class Test </a:t>
            </a:r>
            <a:r>
              <a:rPr lang="en-US" dirty="0" smtClean="0"/>
              <a:t>{</a:t>
            </a:r>
            <a:endParaRPr lang="en-US" dirty="0"/>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 Creating object of the</a:t>
            </a:r>
          </a:p>
          <a:p>
            <a:pPr marL="0" indent="0">
              <a:buNone/>
            </a:pPr>
            <a:r>
              <a:rPr lang="en-US" dirty="0"/>
              <a:t>		// class linked list</a:t>
            </a:r>
          </a:p>
          <a:p>
            <a:pPr marL="0" indent="0">
              <a:buNone/>
            </a:pPr>
            <a:r>
              <a:rPr lang="en-US" dirty="0"/>
              <a:t>		</a:t>
            </a:r>
            <a:r>
              <a:rPr lang="en-US" dirty="0" err="1"/>
              <a:t>LinkedList</a:t>
            </a:r>
            <a:r>
              <a:rPr lang="en-US" dirty="0"/>
              <a:t>&lt;String&gt; </a:t>
            </a:r>
            <a:r>
              <a:rPr lang="en-US" dirty="0" err="1" smtClean="0"/>
              <a:t>ll</a:t>
            </a:r>
            <a:r>
              <a:rPr lang="en-US" dirty="0" smtClean="0"/>
              <a:t> = </a:t>
            </a:r>
            <a:r>
              <a:rPr lang="en-US" dirty="0"/>
              <a:t>new </a:t>
            </a:r>
            <a:r>
              <a:rPr lang="en-US" dirty="0" err="1"/>
              <a:t>LinkedList</a:t>
            </a:r>
            <a:r>
              <a:rPr lang="en-US" dirty="0"/>
              <a:t>&lt;String</a:t>
            </a:r>
            <a:r>
              <a:rPr lang="en-US" dirty="0" smtClean="0"/>
              <a:t>&gt;();</a:t>
            </a:r>
            <a:endParaRPr lang="en-US" dirty="0"/>
          </a:p>
          <a:p>
            <a:pPr marL="0" indent="0">
              <a:buNone/>
            </a:pPr>
            <a:r>
              <a:rPr lang="en-US" dirty="0"/>
              <a:t>		// Adding elements to the linked list</a:t>
            </a:r>
          </a:p>
          <a:p>
            <a:pPr marL="0" indent="0">
              <a:buNone/>
            </a:pPr>
            <a:r>
              <a:rPr lang="en-US" dirty="0"/>
              <a:t>		</a:t>
            </a:r>
            <a:r>
              <a:rPr lang="en-US" dirty="0" err="1"/>
              <a:t>ll.add</a:t>
            </a:r>
            <a:r>
              <a:rPr lang="en-US" dirty="0"/>
              <a:t>("A");</a:t>
            </a:r>
          </a:p>
          <a:p>
            <a:pPr marL="0" indent="0">
              <a:buNone/>
            </a:pPr>
            <a:r>
              <a:rPr lang="en-US" dirty="0"/>
              <a:t>		</a:t>
            </a:r>
            <a:r>
              <a:rPr lang="en-US" dirty="0" err="1"/>
              <a:t>ll.add</a:t>
            </a:r>
            <a:r>
              <a:rPr lang="en-US" dirty="0"/>
              <a:t>("B");</a:t>
            </a:r>
          </a:p>
          <a:p>
            <a:pPr marL="0" indent="0">
              <a:buNone/>
            </a:pPr>
            <a:r>
              <a:rPr lang="en-US" dirty="0"/>
              <a:t>		</a:t>
            </a:r>
            <a:r>
              <a:rPr lang="en-US" dirty="0" err="1"/>
              <a:t>ll.addLast</a:t>
            </a:r>
            <a:r>
              <a:rPr lang="en-US" dirty="0"/>
              <a:t>("C");</a:t>
            </a:r>
          </a:p>
          <a:p>
            <a:pPr marL="0" indent="0">
              <a:buNone/>
            </a:pPr>
            <a:r>
              <a:rPr lang="en-US" dirty="0"/>
              <a:t>		</a:t>
            </a:r>
            <a:r>
              <a:rPr lang="en-US" dirty="0" err="1"/>
              <a:t>ll.addFirst</a:t>
            </a:r>
            <a:r>
              <a:rPr lang="en-US" dirty="0"/>
              <a:t>("D");</a:t>
            </a:r>
          </a:p>
          <a:p>
            <a:pPr marL="0" indent="0">
              <a:buNone/>
            </a:pPr>
            <a:r>
              <a:rPr lang="en-US" dirty="0"/>
              <a:t>		</a:t>
            </a:r>
            <a:r>
              <a:rPr lang="en-US" dirty="0" err="1"/>
              <a:t>ll.add</a:t>
            </a:r>
            <a:r>
              <a:rPr lang="en-US" dirty="0"/>
              <a:t>(2, "E</a:t>
            </a:r>
            <a:r>
              <a:rPr lang="en-US" dirty="0" smtClean="0"/>
              <a:t>");</a:t>
            </a:r>
            <a:endParaRPr lang="en-US" dirty="0"/>
          </a:p>
          <a:p>
            <a:pPr marL="0" indent="0">
              <a:buNone/>
            </a:pPr>
            <a:r>
              <a:rPr lang="en-US" dirty="0"/>
              <a:t>		</a:t>
            </a:r>
            <a:r>
              <a:rPr lang="en-US" dirty="0" err="1"/>
              <a:t>System.out.println</a:t>
            </a:r>
            <a:r>
              <a:rPr lang="en-US" dirty="0"/>
              <a:t>(</a:t>
            </a:r>
            <a:r>
              <a:rPr lang="en-US" dirty="0" err="1"/>
              <a:t>ll</a:t>
            </a:r>
            <a:r>
              <a:rPr lang="en-US" dirty="0" smtClean="0"/>
              <a:t>);</a:t>
            </a:r>
            <a:endParaRPr lang="en-US" dirty="0"/>
          </a:p>
          <a:p>
            <a:pPr marL="0" indent="0">
              <a:buNone/>
            </a:pPr>
            <a:r>
              <a:rPr lang="en-US" dirty="0"/>
              <a:t>		</a:t>
            </a:r>
            <a:r>
              <a:rPr lang="en-US" dirty="0" err="1"/>
              <a:t>ll.remove</a:t>
            </a:r>
            <a:r>
              <a:rPr lang="en-US" dirty="0"/>
              <a:t>("B");</a:t>
            </a:r>
          </a:p>
          <a:p>
            <a:pPr marL="0" indent="0">
              <a:buNone/>
            </a:pPr>
            <a:r>
              <a:rPr lang="en-US" dirty="0"/>
              <a:t>		</a:t>
            </a:r>
            <a:r>
              <a:rPr lang="en-US" dirty="0" err="1"/>
              <a:t>ll.remove</a:t>
            </a:r>
            <a:r>
              <a:rPr lang="en-US" dirty="0"/>
              <a:t>(3);</a:t>
            </a:r>
          </a:p>
          <a:p>
            <a:pPr marL="0" indent="0">
              <a:buNone/>
            </a:pPr>
            <a:r>
              <a:rPr lang="en-US" dirty="0"/>
              <a:t>		</a:t>
            </a:r>
            <a:r>
              <a:rPr lang="en-US" dirty="0" err="1"/>
              <a:t>ll.removeFirst</a:t>
            </a:r>
            <a:r>
              <a:rPr lang="en-US" dirty="0"/>
              <a:t>();</a:t>
            </a:r>
          </a:p>
          <a:p>
            <a:pPr marL="0" indent="0">
              <a:buNone/>
            </a:pPr>
            <a:r>
              <a:rPr lang="en-US" dirty="0"/>
              <a:t>		</a:t>
            </a:r>
            <a:r>
              <a:rPr lang="en-US" dirty="0" err="1"/>
              <a:t>ll.removeLast</a:t>
            </a:r>
            <a:r>
              <a:rPr lang="en-US" dirty="0" smtClean="0"/>
              <a:t>();</a:t>
            </a:r>
            <a:endParaRPr lang="en-US" dirty="0"/>
          </a:p>
          <a:p>
            <a:pPr marL="0" indent="0">
              <a:buNone/>
            </a:pPr>
            <a:r>
              <a:rPr lang="en-US" dirty="0"/>
              <a:t>		</a:t>
            </a:r>
            <a:r>
              <a:rPr lang="en-US" dirty="0" err="1"/>
              <a:t>System.out.println</a:t>
            </a:r>
            <a:r>
              <a:rPr lang="en-US" dirty="0"/>
              <a:t>(</a:t>
            </a:r>
            <a:r>
              <a:rPr lang="en-US" dirty="0" err="1"/>
              <a:t>ll</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1536637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9247" y="1479176"/>
            <a:ext cx="10654553" cy="4697787"/>
          </a:xfrm>
        </p:spPr>
        <p:txBody>
          <a:bodyPr>
            <a:normAutofit/>
          </a:bodyPr>
          <a:lstStyle/>
          <a:p>
            <a:pPr marL="0" indent="0">
              <a:buNone/>
            </a:pPr>
            <a:r>
              <a:rPr lang="en-US" dirty="0" smtClean="0"/>
              <a:t>What is Collection in Java?</a:t>
            </a:r>
          </a:p>
          <a:p>
            <a:pPr lvl="1"/>
            <a:r>
              <a:rPr lang="en-US" sz="2100" dirty="0" smtClean="0"/>
              <a:t>A Collection represents a single unit of objects, i.e., a group. </a:t>
            </a:r>
          </a:p>
          <a:p>
            <a:pPr marL="0" indent="0">
              <a:buNone/>
            </a:pPr>
            <a:r>
              <a:rPr lang="en-US" sz="2500" dirty="0"/>
              <a:t> </a:t>
            </a:r>
            <a:r>
              <a:rPr lang="en-US" sz="2500" dirty="0" smtClean="0"/>
              <a:t> </a:t>
            </a:r>
          </a:p>
          <a:p>
            <a:pPr marL="0" indent="0">
              <a:buNone/>
            </a:pPr>
            <a:r>
              <a:rPr lang="en-US" dirty="0" smtClean="0"/>
              <a:t>What is a framework in Java</a:t>
            </a:r>
          </a:p>
          <a:p>
            <a:pPr lvl="1"/>
            <a:r>
              <a:rPr lang="en-US" sz="2000" dirty="0" smtClean="0"/>
              <a:t>It provides readymade architecture.</a:t>
            </a:r>
          </a:p>
          <a:p>
            <a:pPr lvl="1"/>
            <a:r>
              <a:rPr lang="en-US" sz="2000" dirty="0" smtClean="0"/>
              <a:t>It represents a set of classes and interfaces.</a:t>
            </a:r>
          </a:p>
          <a:p>
            <a:pPr lvl="1"/>
            <a:r>
              <a:rPr lang="en-US" sz="2000" dirty="0" smtClean="0"/>
              <a:t>It is optional.</a:t>
            </a:r>
          </a:p>
          <a:p>
            <a:endParaRPr lang="en-US" sz="2500" dirty="0" smtClean="0"/>
          </a:p>
        </p:txBody>
      </p:sp>
    </p:spTree>
    <p:extLst>
      <p:ext uri="{BB962C8B-B14F-4D97-AF65-F5344CB8AC3E}">
        <p14:creationId xmlns:p14="http://schemas.microsoft.com/office/powerpoint/2010/main" val="29024822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a:t>
            </a:r>
            <a:endParaRPr lang="en-US" dirty="0"/>
          </a:p>
        </p:txBody>
      </p:sp>
      <p:sp>
        <p:nvSpPr>
          <p:cNvPr id="3" name="Content Placeholder 2"/>
          <p:cNvSpPr>
            <a:spLocks noGrp="1"/>
          </p:cNvSpPr>
          <p:nvPr>
            <p:ph idx="1"/>
          </p:nvPr>
        </p:nvSpPr>
        <p:spPr/>
        <p:txBody>
          <a:bodyPr/>
          <a:lstStyle/>
          <a:p>
            <a:r>
              <a:rPr lang="en-US" dirty="0"/>
              <a:t>A Set is a Collection that cannot contain duplicate elements. It models the mathematical set abstraction</a:t>
            </a:r>
            <a:r>
              <a:rPr lang="en-US" dirty="0" smtClean="0"/>
              <a:t>.</a:t>
            </a:r>
          </a:p>
          <a:p>
            <a:r>
              <a:rPr lang="en-US" dirty="0"/>
              <a:t>The Set interface contains only methods inherited from Collection and adds the restriction that duplicate elements are prohibited</a:t>
            </a:r>
            <a:r>
              <a:rPr lang="en-US" dirty="0" smtClean="0"/>
              <a:t>.</a:t>
            </a:r>
          </a:p>
          <a:p>
            <a:r>
              <a:rPr lang="en-US" dirty="0"/>
              <a:t>Set also adds a stronger contract on the behavior of the equals and </a:t>
            </a:r>
            <a:r>
              <a:rPr lang="en-US" dirty="0" err="1"/>
              <a:t>hashCode</a:t>
            </a:r>
            <a:r>
              <a:rPr lang="en-US" dirty="0"/>
              <a:t> operations, allowing Set instances to be compared meaningfully even if their implementation types differ.</a:t>
            </a:r>
          </a:p>
        </p:txBody>
      </p:sp>
    </p:spTree>
    <p:extLst>
      <p:ext uri="{BB962C8B-B14F-4D97-AF65-F5344CB8AC3E}">
        <p14:creationId xmlns:p14="http://schemas.microsoft.com/office/powerpoint/2010/main" val="42461796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&amp; Description:</a:t>
            </a:r>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smtClean="0"/>
              <a:t> </a:t>
            </a:r>
            <a:r>
              <a:rPr lang="en-US" dirty="0"/>
              <a:t>add( )	 Adds an object to the collection.</a:t>
            </a:r>
          </a:p>
          <a:p>
            <a:pPr marL="514350" indent="-514350">
              <a:buFont typeface="+mj-lt"/>
              <a:buAutoNum type="arabicPeriod"/>
            </a:pPr>
            <a:endParaRPr lang="en-US" dirty="0"/>
          </a:p>
          <a:p>
            <a:pPr marL="514350" indent="-514350">
              <a:buFont typeface="+mj-lt"/>
              <a:buAutoNum type="arabicPeriod"/>
            </a:pPr>
            <a:r>
              <a:rPr lang="en-US" dirty="0" smtClean="0"/>
              <a:t> </a:t>
            </a:r>
            <a:r>
              <a:rPr lang="en-US" dirty="0"/>
              <a:t>clear( )       Removes all objects from the collection.</a:t>
            </a:r>
          </a:p>
          <a:p>
            <a:pPr marL="514350" indent="-514350">
              <a:buFont typeface="+mj-lt"/>
              <a:buAutoNum type="arabicPeriod"/>
            </a:pPr>
            <a:endParaRPr lang="en-US" dirty="0"/>
          </a:p>
          <a:p>
            <a:pPr marL="514350" indent="-514350">
              <a:buFont typeface="+mj-lt"/>
              <a:buAutoNum type="arabicPeriod"/>
            </a:pPr>
            <a:r>
              <a:rPr lang="en-US" dirty="0" smtClean="0"/>
              <a:t> </a:t>
            </a:r>
            <a:r>
              <a:rPr lang="en-US" dirty="0"/>
              <a:t>contains( )    Returns true if a specified object is an element within the collection.</a:t>
            </a:r>
          </a:p>
          <a:p>
            <a:pPr marL="514350" indent="-514350">
              <a:buFont typeface="+mj-lt"/>
              <a:buAutoNum type="arabicPeriod"/>
            </a:pPr>
            <a:endParaRPr lang="en-US" dirty="0"/>
          </a:p>
          <a:p>
            <a:pPr marL="514350" indent="-514350">
              <a:buFont typeface="+mj-lt"/>
              <a:buAutoNum type="arabicPeriod"/>
            </a:pPr>
            <a:r>
              <a:rPr lang="en-US" dirty="0" smtClean="0"/>
              <a:t> </a:t>
            </a:r>
            <a:r>
              <a:rPr lang="en-US" dirty="0" err="1"/>
              <a:t>isEmpty</a:t>
            </a:r>
            <a:r>
              <a:rPr lang="en-US" dirty="0"/>
              <a:t>( )     Returns true if the collection has no elements.</a:t>
            </a:r>
          </a:p>
          <a:p>
            <a:pPr marL="514350" indent="-514350">
              <a:buFont typeface="+mj-lt"/>
              <a:buAutoNum type="arabicPeriod"/>
            </a:pPr>
            <a:endParaRPr lang="en-US" dirty="0"/>
          </a:p>
          <a:p>
            <a:pPr marL="514350" indent="-514350">
              <a:buFont typeface="+mj-lt"/>
              <a:buAutoNum type="arabicPeriod"/>
            </a:pPr>
            <a:r>
              <a:rPr lang="en-US" dirty="0" smtClean="0"/>
              <a:t> </a:t>
            </a:r>
            <a:r>
              <a:rPr lang="en-US" dirty="0"/>
              <a:t>iterator( )    Returns an Iterator object for the collection, which may be used to retrieve an object.</a:t>
            </a:r>
          </a:p>
          <a:p>
            <a:pPr marL="514350" indent="-514350">
              <a:buFont typeface="+mj-lt"/>
              <a:buAutoNum type="arabicPeriod"/>
            </a:pPr>
            <a:endParaRPr lang="en-US" dirty="0"/>
          </a:p>
          <a:p>
            <a:pPr marL="514350" indent="-514350">
              <a:buFont typeface="+mj-lt"/>
              <a:buAutoNum type="arabicPeriod"/>
            </a:pPr>
            <a:r>
              <a:rPr lang="en-US" dirty="0" smtClean="0"/>
              <a:t> </a:t>
            </a:r>
            <a:r>
              <a:rPr lang="en-US" dirty="0"/>
              <a:t>remove( )      Removes a specified object from the collection.</a:t>
            </a:r>
          </a:p>
          <a:p>
            <a:pPr marL="514350" indent="-514350">
              <a:buFont typeface="+mj-lt"/>
              <a:buAutoNum type="arabicPeriod"/>
            </a:pPr>
            <a:endParaRPr lang="en-US" dirty="0"/>
          </a:p>
          <a:p>
            <a:pPr marL="514350" indent="-514350">
              <a:buFont typeface="+mj-lt"/>
              <a:buAutoNum type="arabicPeriod"/>
            </a:pPr>
            <a:r>
              <a:rPr lang="en-US" dirty="0" smtClean="0"/>
              <a:t> </a:t>
            </a:r>
            <a:r>
              <a:rPr lang="en-US" dirty="0"/>
              <a:t>size( )        Returns the number of elements in the collection.</a:t>
            </a:r>
          </a:p>
          <a:p>
            <a:pPr marL="0" indent="0">
              <a:buNone/>
            </a:pPr>
            <a:endParaRPr lang="en-US" dirty="0"/>
          </a:p>
        </p:txBody>
      </p:sp>
    </p:spTree>
    <p:extLst>
      <p:ext uri="{BB962C8B-B14F-4D97-AF65-F5344CB8AC3E}">
        <p14:creationId xmlns:p14="http://schemas.microsoft.com/office/powerpoint/2010/main" val="15145158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r>
              <a:rPr lang="en-US" dirty="0"/>
              <a:t>:</a:t>
            </a:r>
          </a:p>
        </p:txBody>
      </p:sp>
      <p:sp>
        <p:nvSpPr>
          <p:cNvPr id="3" name="Content Placeholder 2"/>
          <p:cNvSpPr>
            <a:spLocks noGrp="1"/>
          </p:cNvSpPr>
          <p:nvPr>
            <p:ph idx="1"/>
          </p:nvPr>
        </p:nvSpPr>
        <p:spPr/>
        <p:txBody>
          <a:bodyPr/>
          <a:lstStyle/>
          <a:p>
            <a:r>
              <a:rPr lang="en-US" dirty="0"/>
              <a:t>Java </a:t>
            </a:r>
            <a:r>
              <a:rPr lang="en-US" dirty="0" err="1"/>
              <a:t>HashSet</a:t>
            </a:r>
            <a:r>
              <a:rPr lang="en-US" dirty="0"/>
              <a:t> class is used to create a collection that uses a hash table for storage. It inherits the </a:t>
            </a:r>
            <a:r>
              <a:rPr lang="en-US" dirty="0" err="1"/>
              <a:t>AbstractSet</a:t>
            </a:r>
            <a:r>
              <a:rPr lang="en-US" dirty="0"/>
              <a:t> class and implements Set interface.</a:t>
            </a:r>
          </a:p>
        </p:txBody>
      </p:sp>
    </p:spTree>
    <p:extLst>
      <p:ext uri="{BB962C8B-B14F-4D97-AF65-F5344CB8AC3E}">
        <p14:creationId xmlns:p14="http://schemas.microsoft.com/office/powerpoint/2010/main" val="32769949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a:t>
            </a:r>
            <a:endParaRPr lang="en-US" dirty="0"/>
          </a:p>
        </p:txBody>
      </p:sp>
      <p:sp>
        <p:nvSpPr>
          <p:cNvPr id="3" name="Content Placeholder 2"/>
          <p:cNvSpPr>
            <a:spLocks noGrp="1"/>
          </p:cNvSpPr>
          <p:nvPr>
            <p:ph idx="1"/>
          </p:nvPr>
        </p:nvSpPr>
        <p:spPr/>
        <p:txBody>
          <a:bodyPr/>
          <a:lstStyle/>
          <a:p>
            <a:r>
              <a:rPr lang="en-US" dirty="0" err="1"/>
              <a:t>HashSet</a:t>
            </a:r>
            <a:r>
              <a:rPr lang="en-US" dirty="0"/>
              <a:t> stores the elements by using a mechanism called hashing</a:t>
            </a:r>
            <a:r>
              <a:rPr lang="en-US" dirty="0" smtClean="0"/>
              <a:t>.</a:t>
            </a:r>
          </a:p>
          <a:p>
            <a:r>
              <a:rPr lang="en-US" dirty="0" err="1"/>
              <a:t>HashSet</a:t>
            </a:r>
            <a:r>
              <a:rPr lang="en-US" dirty="0"/>
              <a:t> contains unique elements only</a:t>
            </a:r>
            <a:r>
              <a:rPr lang="en-US" dirty="0" smtClean="0"/>
              <a:t>.</a:t>
            </a:r>
          </a:p>
          <a:p>
            <a:r>
              <a:rPr lang="en-US" dirty="0" err="1"/>
              <a:t>HashSet</a:t>
            </a:r>
            <a:r>
              <a:rPr lang="en-US" dirty="0"/>
              <a:t> allows null value</a:t>
            </a:r>
            <a:r>
              <a:rPr lang="en-US" dirty="0" smtClean="0"/>
              <a:t>.</a:t>
            </a:r>
          </a:p>
          <a:p>
            <a:r>
              <a:rPr lang="en-US" dirty="0" err="1"/>
              <a:t>HashSet</a:t>
            </a:r>
            <a:r>
              <a:rPr lang="en-US" dirty="0"/>
              <a:t> class is non synchronized</a:t>
            </a:r>
            <a:r>
              <a:rPr lang="en-US" dirty="0" smtClean="0"/>
              <a:t>.</a:t>
            </a:r>
          </a:p>
          <a:p>
            <a:r>
              <a:rPr lang="en-US" dirty="0" err="1"/>
              <a:t>HashSet</a:t>
            </a:r>
            <a:r>
              <a:rPr lang="en-US" dirty="0"/>
              <a:t> doesn't maintain the insertion order. Here, elements are inserted on the basis of their </a:t>
            </a:r>
            <a:r>
              <a:rPr lang="en-US" dirty="0" err="1"/>
              <a:t>hashcode</a:t>
            </a:r>
            <a:r>
              <a:rPr lang="en-US" dirty="0" smtClean="0"/>
              <a:t>.</a:t>
            </a:r>
          </a:p>
          <a:p>
            <a:r>
              <a:rPr lang="en-US" dirty="0"/>
              <a:t> </a:t>
            </a:r>
            <a:r>
              <a:rPr lang="en-US" dirty="0" err="1"/>
              <a:t>HashSet</a:t>
            </a:r>
            <a:r>
              <a:rPr lang="en-US" dirty="0"/>
              <a:t> is the best approach for search operations</a:t>
            </a:r>
            <a:r>
              <a:rPr lang="en-US" dirty="0" smtClean="0"/>
              <a:t>.</a:t>
            </a:r>
          </a:p>
          <a:p>
            <a:r>
              <a:rPr lang="en-US" dirty="0"/>
              <a:t>The initial default capacity of </a:t>
            </a:r>
            <a:r>
              <a:rPr lang="en-US" dirty="0" err="1"/>
              <a:t>HashSet</a:t>
            </a:r>
            <a:r>
              <a:rPr lang="en-US" dirty="0"/>
              <a:t> is 16, and the load factor is 0.75.</a:t>
            </a:r>
          </a:p>
        </p:txBody>
      </p:sp>
    </p:spTree>
    <p:extLst>
      <p:ext uri="{BB962C8B-B14F-4D97-AF65-F5344CB8AC3E}">
        <p14:creationId xmlns:p14="http://schemas.microsoft.com/office/powerpoint/2010/main" val="380453382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LinkedHashSet</a:t>
            </a:r>
            <a:r>
              <a:rPr lang="en-US" dirty="0"/>
              <a:t> class:</a:t>
            </a:r>
          </a:p>
        </p:txBody>
      </p:sp>
      <p:sp>
        <p:nvSpPr>
          <p:cNvPr id="3" name="Content Placeholder 2"/>
          <p:cNvSpPr>
            <a:spLocks noGrp="1"/>
          </p:cNvSpPr>
          <p:nvPr>
            <p:ph idx="1"/>
          </p:nvPr>
        </p:nvSpPr>
        <p:spPr/>
        <p:txBody>
          <a:bodyPr>
            <a:normAutofit/>
          </a:bodyPr>
          <a:lstStyle/>
          <a:p>
            <a:pPr algn="just"/>
            <a:r>
              <a:rPr lang="en-US" sz="2600" dirty="0"/>
              <a:t>Java </a:t>
            </a:r>
            <a:r>
              <a:rPr lang="en-US" sz="2600" dirty="0" err="1"/>
              <a:t>LinkedHashSet</a:t>
            </a:r>
            <a:r>
              <a:rPr lang="en-US" sz="2600" dirty="0"/>
              <a:t> class is a </a:t>
            </a:r>
            <a:r>
              <a:rPr lang="en-US" sz="2600" dirty="0" err="1"/>
              <a:t>Hashtable</a:t>
            </a:r>
            <a:r>
              <a:rPr lang="en-US" sz="2600" dirty="0"/>
              <a:t> and Linked </a:t>
            </a:r>
            <a:r>
              <a:rPr lang="en-US" sz="2600" dirty="0" smtClean="0"/>
              <a:t>list implementation </a:t>
            </a:r>
            <a:r>
              <a:rPr lang="en-US" sz="2600" dirty="0"/>
              <a:t>of the set interface. </a:t>
            </a:r>
            <a:endParaRPr lang="en-US" sz="2600" dirty="0" smtClean="0"/>
          </a:p>
          <a:p>
            <a:pPr algn="just"/>
            <a:r>
              <a:rPr lang="en-US" sz="2600" dirty="0" smtClean="0"/>
              <a:t>It </a:t>
            </a:r>
            <a:r>
              <a:rPr lang="en-US" sz="2600" dirty="0"/>
              <a:t>inherits </a:t>
            </a:r>
            <a:r>
              <a:rPr lang="en-US" sz="2600" dirty="0" err="1"/>
              <a:t>HashSet</a:t>
            </a:r>
            <a:r>
              <a:rPr lang="en-US" sz="2600" dirty="0"/>
              <a:t> class and implements Set interface.</a:t>
            </a:r>
          </a:p>
        </p:txBody>
      </p:sp>
    </p:spTree>
    <p:extLst>
      <p:ext uri="{BB962C8B-B14F-4D97-AF65-F5344CB8AC3E}">
        <p14:creationId xmlns:p14="http://schemas.microsoft.com/office/powerpoint/2010/main" val="880174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a:t>
            </a:r>
            <a:endParaRPr lang="en-US" dirty="0"/>
          </a:p>
        </p:txBody>
      </p:sp>
      <p:sp>
        <p:nvSpPr>
          <p:cNvPr id="3" name="Content Placeholder 2"/>
          <p:cNvSpPr>
            <a:spLocks noGrp="1"/>
          </p:cNvSpPr>
          <p:nvPr>
            <p:ph idx="1"/>
          </p:nvPr>
        </p:nvSpPr>
        <p:spPr/>
        <p:txBody>
          <a:bodyPr>
            <a:normAutofit/>
          </a:bodyPr>
          <a:lstStyle/>
          <a:p>
            <a:pPr algn="just"/>
            <a:r>
              <a:rPr lang="en-US" sz="2600" dirty="0" smtClean="0"/>
              <a:t>Java </a:t>
            </a:r>
            <a:r>
              <a:rPr lang="en-US" sz="2600" dirty="0" err="1"/>
              <a:t>LinkedHashSet</a:t>
            </a:r>
            <a:r>
              <a:rPr lang="en-US" sz="2600" dirty="0"/>
              <a:t> class contains unique elements only like </a:t>
            </a:r>
            <a:r>
              <a:rPr lang="en-US" sz="2600" dirty="0" err="1"/>
              <a:t>HashSet</a:t>
            </a:r>
            <a:r>
              <a:rPr lang="en-US" sz="2600" dirty="0"/>
              <a:t>.</a:t>
            </a:r>
          </a:p>
          <a:p>
            <a:pPr algn="just"/>
            <a:r>
              <a:rPr lang="en-US" sz="2600" dirty="0" smtClean="0"/>
              <a:t>Java </a:t>
            </a:r>
            <a:r>
              <a:rPr lang="en-US" sz="2600" dirty="0" err="1"/>
              <a:t>LinkedHashSet</a:t>
            </a:r>
            <a:r>
              <a:rPr lang="en-US" sz="2600" dirty="0"/>
              <a:t> class provides all optional set operation and permits null elements.</a:t>
            </a:r>
          </a:p>
          <a:p>
            <a:pPr algn="just"/>
            <a:r>
              <a:rPr lang="en-US" sz="2600" dirty="0" smtClean="0"/>
              <a:t>Java </a:t>
            </a:r>
            <a:r>
              <a:rPr lang="en-US" sz="2600" dirty="0" err="1"/>
              <a:t>LinkedHashSet</a:t>
            </a:r>
            <a:r>
              <a:rPr lang="en-US" sz="2600" dirty="0"/>
              <a:t> class is non synchronized.</a:t>
            </a:r>
          </a:p>
          <a:p>
            <a:pPr algn="just"/>
            <a:r>
              <a:rPr lang="en-US" sz="2600" dirty="0" smtClean="0"/>
              <a:t>Java </a:t>
            </a:r>
            <a:r>
              <a:rPr lang="en-US" sz="2600" dirty="0" err="1"/>
              <a:t>LinkedHashSet</a:t>
            </a:r>
            <a:r>
              <a:rPr lang="en-US" sz="2600" dirty="0"/>
              <a:t> class maintains insertion order.</a:t>
            </a:r>
          </a:p>
        </p:txBody>
      </p:sp>
    </p:spTree>
    <p:extLst>
      <p:ext uri="{BB962C8B-B14F-4D97-AF65-F5344CB8AC3E}">
        <p14:creationId xmlns:p14="http://schemas.microsoft.com/office/powerpoint/2010/main" val="69328655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TreeSet</a:t>
            </a:r>
            <a:r>
              <a:rPr lang="en-US" dirty="0"/>
              <a:t> class:</a:t>
            </a:r>
          </a:p>
        </p:txBody>
      </p:sp>
      <p:sp>
        <p:nvSpPr>
          <p:cNvPr id="3" name="Content Placeholder 2"/>
          <p:cNvSpPr>
            <a:spLocks noGrp="1"/>
          </p:cNvSpPr>
          <p:nvPr>
            <p:ph idx="1"/>
          </p:nvPr>
        </p:nvSpPr>
        <p:spPr/>
        <p:txBody>
          <a:bodyPr/>
          <a:lstStyle/>
          <a:p>
            <a:r>
              <a:rPr lang="en-US" dirty="0"/>
              <a:t>Java </a:t>
            </a:r>
            <a:r>
              <a:rPr lang="en-US" dirty="0" err="1"/>
              <a:t>TreeSet</a:t>
            </a:r>
            <a:r>
              <a:rPr lang="en-US" dirty="0"/>
              <a:t> class implements the Set interface that uses a tree for storage</a:t>
            </a:r>
            <a:r>
              <a:rPr lang="en-US" dirty="0" smtClean="0"/>
              <a:t>.</a:t>
            </a:r>
          </a:p>
          <a:p>
            <a:r>
              <a:rPr lang="en-US" dirty="0"/>
              <a:t>It inherits </a:t>
            </a:r>
            <a:r>
              <a:rPr lang="en-US" dirty="0" err="1"/>
              <a:t>AbstractSet</a:t>
            </a:r>
            <a:r>
              <a:rPr lang="en-US" dirty="0"/>
              <a:t> class and implements the </a:t>
            </a:r>
            <a:r>
              <a:rPr lang="en-US" dirty="0" err="1"/>
              <a:t>NavigableSet</a:t>
            </a:r>
            <a:r>
              <a:rPr lang="en-US" dirty="0"/>
              <a:t> interface. </a:t>
            </a:r>
            <a:endParaRPr lang="en-US" dirty="0" smtClean="0"/>
          </a:p>
          <a:p>
            <a:r>
              <a:rPr lang="en-US" dirty="0" smtClean="0"/>
              <a:t>The </a:t>
            </a:r>
            <a:r>
              <a:rPr lang="en-US" dirty="0"/>
              <a:t>objects of the </a:t>
            </a:r>
            <a:r>
              <a:rPr lang="en-US" dirty="0" err="1"/>
              <a:t>TreeSet</a:t>
            </a:r>
            <a:r>
              <a:rPr lang="en-US" dirty="0"/>
              <a:t> class are stored in ascending </a:t>
            </a:r>
            <a:r>
              <a:rPr lang="en-US" dirty="0" smtClean="0"/>
              <a:t>order.</a:t>
            </a:r>
          </a:p>
          <a:p>
            <a:endParaRPr lang="en-US" dirty="0" smtClean="0"/>
          </a:p>
          <a:p>
            <a:endParaRPr lang="en-US" dirty="0"/>
          </a:p>
        </p:txBody>
      </p:sp>
    </p:spTree>
    <p:extLst>
      <p:ext uri="{BB962C8B-B14F-4D97-AF65-F5344CB8AC3E}">
        <p14:creationId xmlns:p14="http://schemas.microsoft.com/office/powerpoint/2010/main" val="21034753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Points</a:t>
            </a:r>
            <a:endParaRPr lang="en-US" dirty="0"/>
          </a:p>
        </p:txBody>
      </p:sp>
      <p:sp>
        <p:nvSpPr>
          <p:cNvPr id="3" name="Content Placeholder 2"/>
          <p:cNvSpPr>
            <a:spLocks noGrp="1"/>
          </p:cNvSpPr>
          <p:nvPr>
            <p:ph idx="1"/>
          </p:nvPr>
        </p:nvSpPr>
        <p:spPr/>
        <p:txBody>
          <a:bodyPr/>
          <a:lstStyle/>
          <a:p>
            <a:r>
              <a:rPr lang="en-US" dirty="0" smtClean="0"/>
              <a:t>Java </a:t>
            </a:r>
            <a:r>
              <a:rPr lang="en-US" dirty="0" err="1"/>
              <a:t>TreeSet</a:t>
            </a:r>
            <a:r>
              <a:rPr lang="en-US" dirty="0"/>
              <a:t> class contains unique elements only like </a:t>
            </a:r>
            <a:r>
              <a:rPr lang="en-US" dirty="0" err="1"/>
              <a:t>HashSet</a:t>
            </a:r>
            <a:r>
              <a:rPr lang="en-US" dirty="0"/>
              <a:t>.</a:t>
            </a:r>
          </a:p>
          <a:p>
            <a:r>
              <a:rPr lang="en-US" dirty="0" smtClean="0"/>
              <a:t>Java </a:t>
            </a:r>
            <a:r>
              <a:rPr lang="en-US" dirty="0" err="1"/>
              <a:t>TreeSet</a:t>
            </a:r>
            <a:r>
              <a:rPr lang="en-US" dirty="0"/>
              <a:t> class access and retrieval times are quiet fast.</a:t>
            </a:r>
          </a:p>
          <a:p>
            <a:r>
              <a:rPr lang="en-US" dirty="0" smtClean="0"/>
              <a:t>Java </a:t>
            </a:r>
            <a:r>
              <a:rPr lang="en-US" dirty="0" err="1"/>
              <a:t>TreeSet</a:t>
            </a:r>
            <a:r>
              <a:rPr lang="en-US" dirty="0"/>
              <a:t> class doesn't allow null element.</a:t>
            </a:r>
          </a:p>
          <a:p>
            <a:r>
              <a:rPr lang="en-US" dirty="0" smtClean="0"/>
              <a:t>Java </a:t>
            </a:r>
            <a:r>
              <a:rPr lang="en-US" dirty="0" err="1"/>
              <a:t>TreeSet</a:t>
            </a:r>
            <a:r>
              <a:rPr lang="en-US" dirty="0"/>
              <a:t> class is non synchronized.</a:t>
            </a:r>
          </a:p>
          <a:p>
            <a:r>
              <a:rPr lang="en-US" dirty="0" smtClean="0"/>
              <a:t>Java </a:t>
            </a:r>
            <a:r>
              <a:rPr lang="en-US" dirty="0" err="1"/>
              <a:t>TreeSet</a:t>
            </a:r>
            <a:r>
              <a:rPr lang="en-US" dirty="0"/>
              <a:t> class maintains ascending order.</a:t>
            </a:r>
          </a:p>
        </p:txBody>
      </p:sp>
    </p:spTree>
    <p:extLst>
      <p:ext uri="{BB962C8B-B14F-4D97-AF65-F5344CB8AC3E}">
        <p14:creationId xmlns:p14="http://schemas.microsoft.com/office/powerpoint/2010/main" val="1982888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Collection framework</a:t>
            </a:r>
            <a:endParaRPr lang="en-US" dirty="0"/>
          </a:p>
        </p:txBody>
      </p:sp>
      <p:sp>
        <p:nvSpPr>
          <p:cNvPr id="3" name="Content Placeholder 2"/>
          <p:cNvSpPr>
            <a:spLocks noGrp="1"/>
          </p:cNvSpPr>
          <p:nvPr>
            <p:ph idx="1"/>
          </p:nvPr>
        </p:nvSpPr>
        <p:spPr/>
        <p:txBody>
          <a:bodyPr>
            <a:normAutofit/>
          </a:bodyPr>
          <a:lstStyle/>
          <a:p>
            <a:pPr algn="just"/>
            <a:r>
              <a:rPr lang="en-US" sz="2500" dirty="0" smtClean="0"/>
              <a:t>The Collection framework represents a unified architecture for storing and manipulating a group of objects. It has:</a:t>
            </a:r>
          </a:p>
          <a:p>
            <a:pPr marL="914400" lvl="1" indent="-457200" algn="just">
              <a:buFont typeface="+mj-lt"/>
              <a:buAutoNum type="arabicPeriod"/>
            </a:pPr>
            <a:r>
              <a:rPr lang="en-US" sz="2100" dirty="0" smtClean="0"/>
              <a:t>Interfaces and its implementations, i.e., classes</a:t>
            </a:r>
          </a:p>
          <a:p>
            <a:pPr marL="914400" lvl="1" indent="-457200" algn="just">
              <a:buFont typeface="+mj-lt"/>
              <a:buAutoNum type="arabicPeriod"/>
            </a:pPr>
            <a:r>
              <a:rPr lang="en-US" sz="2100" dirty="0" smtClean="0"/>
              <a:t>Algorithm</a:t>
            </a:r>
          </a:p>
          <a:p>
            <a:pPr algn="just"/>
            <a:endParaRPr lang="en-US" sz="2500" dirty="0"/>
          </a:p>
        </p:txBody>
      </p:sp>
    </p:spTree>
    <p:extLst>
      <p:ext uri="{BB962C8B-B14F-4D97-AF65-F5344CB8AC3E}">
        <p14:creationId xmlns:p14="http://schemas.microsoft.com/office/powerpoint/2010/main" val="3167023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Hierarchy of Collection Framework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9823" y="1493790"/>
            <a:ext cx="8027893" cy="5140373"/>
          </a:xfrm>
        </p:spPr>
      </p:pic>
    </p:spTree>
    <p:extLst>
      <p:ext uri="{BB962C8B-B14F-4D97-AF65-F5344CB8AC3E}">
        <p14:creationId xmlns:p14="http://schemas.microsoft.com/office/powerpoint/2010/main" val="2947002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Vs Interface</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66663804"/>
              </p:ext>
            </p:extLst>
          </p:nvPr>
        </p:nvGraphicFramePr>
        <p:xfrm>
          <a:off x="838200" y="1825625"/>
          <a:ext cx="10515600" cy="33070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945457559"/>
                    </a:ext>
                  </a:extLst>
                </a:gridCol>
                <a:gridCol w="5257800">
                  <a:extLst>
                    <a:ext uri="{9D8B030D-6E8A-4147-A177-3AD203B41FA5}">
                      <a16:colId xmlns:a16="http://schemas.microsoft.com/office/drawing/2014/main" val="1687202938"/>
                    </a:ext>
                  </a:extLst>
                </a:gridCol>
              </a:tblGrid>
              <a:tr h="370840">
                <a:tc>
                  <a:txBody>
                    <a:bodyPr/>
                    <a:lstStyle/>
                    <a:p>
                      <a:r>
                        <a:rPr lang="en-US" dirty="0" smtClean="0"/>
                        <a:t>Class</a:t>
                      </a:r>
                      <a:endParaRPr lang="en-US" dirty="0"/>
                    </a:p>
                  </a:txBody>
                  <a:tcPr/>
                </a:tc>
                <a:tc>
                  <a:txBody>
                    <a:bodyPr/>
                    <a:lstStyle/>
                    <a:p>
                      <a:r>
                        <a:rPr lang="en-US" dirty="0" smtClean="0"/>
                        <a:t>Interface</a:t>
                      </a:r>
                      <a:endParaRPr lang="en-US" dirty="0"/>
                    </a:p>
                  </a:txBody>
                  <a:tcPr/>
                </a:tc>
                <a:extLst>
                  <a:ext uri="{0D108BD9-81ED-4DB2-BD59-A6C34878D82A}">
                    <a16:rowId xmlns:a16="http://schemas.microsoft.com/office/drawing/2014/main" val="1153537592"/>
                  </a:ext>
                </a:extLst>
              </a:tr>
              <a:tr h="370840">
                <a:tc>
                  <a:txBody>
                    <a:bodyPr/>
                    <a:lstStyle/>
                    <a:p>
                      <a:r>
                        <a:rPr lang="en-US" dirty="0" smtClean="0"/>
                        <a:t>A class is a user-defined</a:t>
                      </a:r>
                      <a:r>
                        <a:rPr lang="en-US" baseline="0" dirty="0" smtClean="0"/>
                        <a:t> prototype for building objects in Java.</a:t>
                      </a:r>
                      <a:endParaRPr lang="en-US" dirty="0"/>
                    </a:p>
                  </a:txBody>
                  <a:tcPr/>
                </a:tc>
                <a:tc>
                  <a:txBody>
                    <a:bodyPr/>
                    <a:lstStyle/>
                    <a:p>
                      <a:r>
                        <a:rPr lang="en-US" dirty="0" smtClean="0"/>
                        <a:t>An interface is a user-defined blueprint that describes the structure of every class that implements it.</a:t>
                      </a:r>
                      <a:endParaRPr lang="en-US" dirty="0"/>
                    </a:p>
                  </a:txBody>
                  <a:tcPr/>
                </a:tc>
                <a:extLst>
                  <a:ext uri="{0D108BD9-81ED-4DB2-BD59-A6C34878D82A}">
                    <a16:rowId xmlns:a16="http://schemas.microsoft.com/office/drawing/2014/main" val="878018955"/>
                  </a:ext>
                </a:extLst>
              </a:tr>
              <a:tr h="370840">
                <a:tc>
                  <a:txBody>
                    <a:bodyPr/>
                    <a:lstStyle/>
                    <a:p>
                      <a:r>
                        <a:rPr lang="en-US" dirty="0" smtClean="0"/>
                        <a:t>It is used to define objects.</a:t>
                      </a:r>
                    </a:p>
                  </a:txBody>
                  <a:tcPr/>
                </a:tc>
                <a:tc>
                  <a:txBody>
                    <a:bodyPr/>
                    <a:lstStyle/>
                    <a:p>
                      <a:r>
                        <a:rPr lang="en-US" dirty="0" smtClean="0"/>
                        <a:t>It cannot be used to define objects.</a:t>
                      </a:r>
                      <a:endParaRPr lang="en-US" dirty="0"/>
                    </a:p>
                  </a:txBody>
                  <a:tcPr/>
                </a:tc>
                <a:extLst>
                  <a:ext uri="{0D108BD9-81ED-4DB2-BD59-A6C34878D82A}">
                    <a16:rowId xmlns:a16="http://schemas.microsoft.com/office/drawing/2014/main" val="3320807784"/>
                  </a:ext>
                </a:extLst>
              </a:tr>
              <a:tr h="370840">
                <a:tc>
                  <a:txBody>
                    <a:bodyPr/>
                    <a:lstStyle/>
                    <a:p>
                      <a:r>
                        <a:rPr lang="en-US" dirty="0" smtClean="0"/>
                        <a:t>A class can have access modifiers</a:t>
                      </a:r>
                      <a:r>
                        <a:rPr lang="en-US" baseline="0" dirty="0" smtClean="0"/>
                        <a:t> public and default.</a:t>
                      </a:r>
                      <a:endParaRPr lang="en-US" dirty="0"/>
                    </a:p>
                  </a:txBody>
                  <a:tcPr/>
                </a:tc>
                <a:tc>
                  <a:txBody>
                    <a:bodyPr/>
                    <a:lstStyle/>
                    <a:p>
                      <a:r>
                        <a:rPr lang="en-US" dirty="0" smtClean="0"/>
                        <a:t>An Interface can have access modifiers public and default.</a:t>
                      </a:r>
                      <a:endParaRPr lang="en-US" dirty="0"/>
                    </a:p>
                  </a:txBody>
                  <a:tcPr/>
                </a:tc>
                <a:extLst>
                  <a:ext uri="{0D108BD9-81ED-4DB2-BD59-A6C34878D82A}">
                    <a16:rowId xmlns:a16="http://schemas.microsoft.com/office/drawing/2014/main" val="268962520"/>
                  </a:ext>
                </a:extLst>
              </a:tr>
              <a:tr h="370840">
                <a:tc>
                  <a:txBody>
                    <a:bodyPr/>
                    <a:lstStyle/>
                    <a:p>
                      <a:r>
                        <a:rPr lang="en-US" dirty="0" smtClean="0"/>
                        <a:t>Classes can be concrete or abstract.</a:t>
                      </a:r>
                      <a:endParaRPr lang="en-US" dirty="0"/>
                    </a:p>
                  </a:txBody>
                  <a:tcPr/>
                </a:tc>
                <a:tc>
                  <a:txBody>
                    <a:bodyPr/>
                    <a:lstStyle/>
                    <a:p>
                      <a:r>
                        <a:rPr lang="en-US" dirty="0" smtClean="0"/>
                        <a:t>All interfaces are abstract.</a:t>
                      </a:r>
                      <a:endParaRPr lang="en-US" dirty="0"/>
                    </a:p>
                  </a:txBody>
                  <a:tcPr/>
                </a:tc>
                <a:extLst>
                  <a:ext uri="{0D108BD9-81ED-4DB2-BD59-A6C34878D82A}">
                    <a16:rowId xmlns:a16="http://schemas.microsoft.com/office/drawing/2014/main" val="876937710"/>
                  </a:ext>
                </a:extLst>
              </a:tr>
              <a:tr h="370840">
                <a:tc>
                  <a:txBody>
                    <a:bodyPr/>
                    <a:lstStyle/>
                    <a:p>
                      <a:r>
                        <a:rPr lang="en-US" dirty="0" smtClean="0"/>
                        <a:t>A class consists of constructors,</a:t>
                      </a:r>
                      <a:r>
                        <a:rPr lang="en-US" baseline="0" dirty="0" smtClean="0"/>
                        <a:t> methods and attributes. The methods are defined in a class.</a:t>
                      </a:r>
                      <a:endParaRPr lang="en-US" dirty="0"/>
                    </a:p>
                  </a:txBody>
                  <a:tcPr/>
                </a:tc>
                <a:tc>
                  <a:txBody>
                    <a:bodyPr/>
                    <a:lstStyle/>
                    <a:p>
                      <a:r>
                        <a:rPr lang="en-US" dirty="0" smtClean="0"/>
                        <a:t>An interface consists attributes and methods. The methods are not defined in an interface, it only contains their signature.</a:t>
                      </a:r>
                      <a:endParaRPr lang="en-US" dirty="0"/>
                    </a:p>
                  </a:txBody>
                  <a:tcPr/>
                </a:tc>
                <a:extLst>
                  <a:ext uri="{0D108BD9-81ED-4DB2-BD59-A6C34878D82A}">
                    <a16:rowId xmlns:a16="http://schemas.microsoft.com/office/drawing/2014/main" val="752386969"/>
                  </a:ext>
                </a:extLst>
              </a:tr>
            </a:tbl>
          </a:graphicData>
        </a:graphic>
      </p:graphicFrame>
    </p:spTree>
    <p:extLst>
      <p:ext uri="{BB962C8B-B14F-4D97-AF65-F5344CB8AC3E}">
        <p14:creationId xmlns:p14="http://schemas.microsoft.com/office/powerpoint/2010/main" val="884821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Iterable</a:t>
            </a:r>
            <a:endParaRPr lang="en-US" dirty="0"/>
          </a:p>
        </p:txBody>
      </p:sp>
      <p:sp>
        <p:nvSpPr>
          <p:cNvPr id="3" name="Content Placeholder 2"/>
          <p:cNvSpPr>
            <a:spLocks noGrp="1"/>
          </p:cNvSpPr>
          <p:nvPr>
            <p:ph idx="1"/>
          </p:nvPr>
        </p:nvSpPr>
        <p:spPr/>
        <p:txBody>
          <a:bodyPr>
            <a:normAutofit/>
          </a:bodyPr>
          <a:lstStyle/>
          <a:p>
            <a:pPr algn="just"/>
            <a:r>
              <a:rPr lang="en-US" sz="2400" dirty="0"/>
              <a:t>The </a:t>
            </a:r>
            <a:r>
              <a:rPr lang="en-US" sz="2400" dirty="0" err="1"/>
              <a:t>iterable</a:t>
            </a:r>
            <a:r>
              <a:rPr lang="en-US" sz="2400" dirty="0"/>
              <a:t> interface is the root of the entire collection </a:t>
            </a:r>
            <a:r>
              <a:rPr lang="en-US" sz="2400" dirty="0" err="1"/>
              <a:t>hierarcy</a:t>
            </a:r>
            <a:r>
              <a:rPr lang="en-US" sz="2400" dirty="0"/>
              <a:t>, which means that every class and interface implements it</a:t>
            </a:r>
            <a:r>
              <a:rPr lang="en-US" sz="2400" dirty="0" smtClean="0"/>
              <a:t>.</a:t>
            </a:r>
          </a:p>
          <a:p>
            <a:pPr algn="just"/>
            <a:r>
              <a:rPr lang="en-US" sz="2400" dirty="0"/>
              <a:t>The primary function of an iterator is to allow the user traverse through all the collection class objects as if they were simple sequences of data items.</a:t>
            </a:r>
          </a:p>
        </p:txBody>
      </p:sp>
    </p:spTree>
    <p:extLst>
      <p:ext uri="{BB962C8B-B14F-4D97-AF65-F5344CB8AC3E}">
        <p14:creationId xmlns:p14="http://schemas.microsoft.com/office/powerpoint/2010/main" val="3638290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Commmand</a:t>
            </a:r>
            <a:r>
              <a:rPr lang="en-US" dirty="0"/>
              <a:t> for show all the methods in Collection package:</a:t>
            </a:r>
          </a:p>
        </p:txBody>
      </p:sp>
      <p:sp>
        <p:nvSpPr>
          <p:cNvPr id="3" name="Content Placeholder 2"/>
          <p:cNvSpPr>
            <a:spLocks noGrp="1"/>
          </p:cNvSpPr>
          <p:nvPr>
            <p:ph idx="1"/>
          </p:nvPr>
        </p:nvSpPr>
        <p:spPr/>
        <p:txBody>
          <a:bodyPr/>
          <a:lstStyle/>
          <a:p>
            <a:r>
              <a:rPr lang="en-US" b="1" dirty="0" err="1"/>
              <a:t>javap</a:t>
            </a:r>
            <a:r>
              <a:rPr lang="en-US" b="1" dirty="0"/>
              <a:t> </a:t>
            </a:r>
            <a:r>
              <a:rPr lang="en-US" b="1" dirty="0" err="1"/>
              <a:t>java.util.Collection</a:t>
            </a:r>
            <a:endParaRPr lang="en-US" b="1" dirty="0"/>
          </a:p>
        </p:txBody>
      </p:sp>
    </p:spTree>
    <p:extLst>
      <p:ext uri="{BB962C8B-B14F-4D97-AF65-F5344CB8AC3E}">
        <p14:creationId xmlns:p14="http://schemas.microsoft.com/office/powerpoint/2010/main" val="2000733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ArrayList</a:t>
            </a:r>
            <a:endParaRPr lang="en-US" dirty="0"/>
          </a:p>
        </p:txBody>
      </p:sp>
      <p:sp>
        <p:nvSpPr>
          <p:cNvPr id="3" name="Content Placeholder 2"/>
          <p:cNvSpPr>
            <a:spLocks noGrp="1"/>
          </p:cNvSpPr>
          <p:nvPr>
            <p:ph idx="1"/>
          </p:nvPr>
        </p:nvSpPr>
        <p:spPr/>
        <p:txBody>
          <a:bodyPr>
            <a:normAutofit/>
          </a:bodyPr>
          <a:lstStyle/>
          <a:p>
            <a:pPr algn="just"/>
            <a:r>
              <a:rPr lang="en-US" sz="2400" dirty="0"/>
              <a:t>The </a:t>
            </a:r>
            <a:r>
              <a:rPr lang="en-US" sz="2400" dirty="0" err="1"/>
              <a:t>ArrayList</a:t>
            </a:r>
            <a:r>
              <a:rPr lang="en-US" sz="2400" dirty="0"/>
              <a:t> class implements the List interface. The objects of this class are dynamic arrays</a:t>
            </a:r>
            <a:r>
              <a:rPr lang="en-US" sz="2400" dirty="0" smtClean="0"/>
              <a:t>.</a:t>
            </a:r>
          </a:p>
          <a:p>
            <a:pPr algn="just"/>
            <a:r>
              <a:rPr lang="en-US" sz="2400" dirty="0"/>
              <a:t>The </a:t>
            </a:r>
            <a:r>
              <a:rPr lang="en-US" sz="2400" dirty="0" err="1"/>
              <a:t>ArrayList</a:t>
            </a:r>
            <a:r>
              <a:rPr lang="en-US" sz="2400" dirty="0"/>
              <a:t> is essentially a resizable implementation of List. It implements all of the List methods and allows all elements even null elements</a:t>
            </a:r>
            <a:r>
              <a:rPr lang="en-US" sz="2400" dirty="0" smtClean="0"/>
              <a:t>.</a:t>
            </a:r>
          </a:p>
          <a:p>
            <a:pPr algn="just"/>
            <a:r>
              <a:rPr lang="en-US" sz="2400" dirty="0"/>
              <a:t>The </a:t>
            </a:r>
            <a:r>
              <a:rPr lang="en-US" sz="2400" dirty="0" err="1"/>
              <a:t>ArrayList</a:t>
            </a:r>
            <a:r>
              <a:rPr lang="en-US" sz="2400" dirty="0"/>
              <a:t> objects have a capacity, which is initially equal to the size but increases dynamically as new elements are added</a:t>
            </a:r>
            <a:r>
              <a:rPr lang="en-US" sz="2400" dirty="0" smtClean="0"/>
              <a:t>.</a:t>
            </a:r>
          </a:p>
          <a:p>
            <a:pPr algn="just"/>
            <a:r>
              <a:rPr lang="en-US" sz="2400" dirty="0"/>
              <a:t>An </a:t>
            </a:r>
            <a:r>
              <a:rPr lang="en-US" sz="2400" dirty="0" err="1"/>
              <a:t>ArrayList</a:t>
            </a:r>
            <a:r>
              <a:rPr lang="en-US" sz="2400" dirty="0"/>
              <a:t> is </a:t>
            </a:r>
            <a:r>
              <a:rPr lang="en-US" sz="2400" dirty="0" err="1"/>
              <a:t>unsynchronised</a:t>
            </a:r>
            <a:r>
              <a:rPr lang="en-US" sz="2400" dirty="0"/>
              <a:t>, which means multiple threads can access them at the same time. </a:t>
            </a:r>
            <a:endParaRPr lang="en-US" sz="2400" dirty="0" smtClean="0"/>
          </a:p>
          <a:p>
            <a:pPr algn="just"/>
            <a:r>
              <a:rPr lang="en-US" sz="2400" dirty="0" smtClean="0"/>
              <a:t>Syntax:</a:t>
            </a:r>
          </a:p>
          <a:p>
            <a:pPr marL="914400" lvl="2" indent="0" algn="just">
              <a:buNone/>
            </a:pPr>
            <a:r>
              <a:rPr lang="en-US" sz="1600" b="1" dirty="0" err="1"/>
              <a:t>ArrayList</a:t>
            </a:r>
            <a:r>
              <a:rPr lang="en-US" sz="1600" b="1" dirty="0"/>
              <a:t>&lt;?&gt; </a:t>
            </a:r>
            <a:r>
              <a:rPr lang="en-US" sz="1600" b="1" dirty="0" err="1"/>
              <a:t>arrayListName</a:t>
            </a:r>
            <a:r>
              <a:rPr lang="en-US" sz="1600" b="1" dirty="0"/>
              <a:t> = new </a:t>
            </a:r>
            <a:r>
              <a:rPr lang="en-US" sz="1600" b="1" dirty="0" err="1"/>
              <a:t>ArrayList</a:t>
            </a:r>
            <a:r>
              <a:rPr lang="en-US" sz="1600" b="1" dirty="0"/>
              <a:t>&lt;?&gt;();</a:t>
            </a:r>
          </a:p>
        </p:txBody>
      </p:sp>
    </p:spTree>
    <p:extLst>
      <p:ext uri="{BB962C8B-B14F-4D97-AF65-F5344CB8AC3E}">
        <p14:creationId xmlns:p14="http://schemas.microsoft.com/office/powerpoint/2010/main" val="775763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2324</Words>
  <Application>Microsoft Office PowerPoint</Application>
  <PresentationFormat>Widescreen</PresentationFormat>
  <Paragraphs>269</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Collection Framework</vt:lpstr>
      <vt:lpstr>Collection</vt:lpstr>
      <vt:lpstr>PowerPoint Presentation</vt:lpstr>
      <vt:lpstr>What is Collection framework</vt:lpstr>
      <vt:lpstr>Hierarchy of Collection Framework</vt:lpstr>
      <vt:lpstr>Class Vs Interface</vt:lpstr>
      <vt:lpstr>Iterable</vt:lpstr>
      <vt:lpstr>Commmand for show all the methods in Collection package:</vt:lpstr>
      <vt:lpstr>ArrayList</vt:lpstr>
      <vt:lpstr>PowerPoint Presentation</vt:lpstr>
      <vt:lpstr>Display Array list</vt:lpstr>
      <vt:lpstr>Iterator:</vt:lpstr>
      <vt:lpstr>How to use Java Iterator?</vt:lpstr>
      <vt:lpstr>Java Iterator Methods:</vt:lpstr>
      <vt:lpstr>forEachRemaining</vt:lpstr>
      <vt:lpstr>Example of Iterator </vt:lpstr>
      <vt:lpstr>ListIterator(Child of Iterator):</vt:lpstr>
      <vt:lpstr>Declaration and Syntax</vt:lpstr>
      <vt:lpstr>Important points </vt:lpstr>
      <vt:lpstr>Example</vt:lpstr>
      <vt:lpstr>Lambda Expression</vt:lpstr>
      <vt:lpstr>Why use Lambda Expression</vt:lpstr>
      <vt:lpstr>Without Lambda Expression:</vt:lpstr>
      <vt:lpstr>Java Lambda Expression Example</vt:lpstr>
      <vt:lpstr>LinkedList:</vt:lpstr>
      <vt:lpstr>PowerPoint Presentation</vt:lpstr>
      <vt:lpstr>Important points </vt:lpstr>
      <vt:lpstr>Constructors of Java LinkedList:</vt:lpstr>
      <vt:lpstr>Example</vt:lpstr>
      <vt:lpstr>Set</vt:lpstr>
      <vt:lpstr>Method &amp; Description:</vt:lpstr>
      <vt:lpstr>HashSet:</vt:lpstr>
      <vt:lpstr>Important Points</vt:lpstr>
      <vt:lpstr>Java LinkedHashSet class:</vt:lpstr>
      <vt:lpstr>Important Points</vt:lpstr>
      <vt:lpstr>Java TreeSet class:</vt:lpstr>
      <vt:lpstr>Important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 Framework</dc:title>
  <dc:creator>Rajan Sharma</dc:creator>
  <cp:lastModifiedBy>Rajan Sharma</cp:lastModifiedBy>
  <cp:revision>29</cp:revision>
  <dcterms:created xsi:type="dcterms:W3CDTF">2023-06-12T04:13:32Z</dcterms:created>
  <dcterms:modified xsi:type="dcterms:W3CDTF">2023-06-19T04:30:37Z</dcterms:modified>
</cp:coreProperties>
</file>