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–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–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–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2833802-FEF1-4C79-8D5D-14CF1EAF98D9}" styleName="Light Style 2 –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–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–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–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26" autoAdjust="0"/>
    <p:restoredTop sz="96980" autoAdjust="0"/>
  </p:normalViewPr>
  <p:slideViewPr>
    <p:cSldViewPr snapToGrid="0">
      <p:cViewPr varScale="1">
        <p:scale>
          <a:sx n="117" d="100"/>
          <a:sy n="117" d="100"/>
        </p:scale>
        <p:origin x="176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C453F4-69C5-4AC4-A75E-AD11AB5B7843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545483-A776-4477-9905-D5CD9B914C88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/>
            <a:t>Raw Data</a:t>
          </a:r>
        </a:p>
      </dgm:t>
    </dgm:pt>
    <dgm:pt modelId="{42B6D68C-E863-43CA-ABE1-43B716B726F2}" type="parTrans" cxnId="{E753CA2A-EF85-4D8C-9F3F-7DBF3575F198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712A78E1-821C-4D86-9471-338186A0E91F}" type="sibTrans" cxnId="{E753CA2A-EF85-4D8C-9F3F-7DBF3575F198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472AE030-08C4-431E-A4E5-59A272F38C97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 b="1"/>
            <a:t>Handle Missing Values</a:t>
          </a:r>
          <a:endParaRPr lang="en-US" sz="1200" b="1" dirty="0"/>
        </a:p>
      </dgm:t>
    </dgm:pt>
    <dgm:pt modelId="{9C94D24C-8D7A-4C44-89DA-C6F8CF652C12}" type="parTrans" cxnId="{E4F66223-AB21-4E67-80BA-9D0782F4D103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C1BFF5BE-4BED-46FE-BCD7-4FA9726DDECD}" type="sibTrans" cxnId="{E4F66223-AB21-4E67-80BA-9D0782F4D103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95E3EB76-1FF6-4B51-A2EB-07E09DE3395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400"/>
            <a:t>Feature Extraction </a:t>
          </a:r>
          <a:r>
            <a:rPr lang="en-US" sz="1100"/>
            <a:t>(</a:t>
          </a:r>
          <a:r>
            <a:rPr lang="en-US" sz="1100" b="1"/>
            <a:t>Deck</a:t>
          </a:r>
          <a:r>
            <a:rPr lang="en-US" sz="1100"/>
            <a:t>, </a:t>
          </a:r>
          <a:r>
            <a:rPr lang="en-US" sz="1100" b="1"/>
            <a:t>Number</a:t>
          </a:r>
          <a:r>
            <a:rPr lang="en-US" sz="1100"/>
            <a:t>, and </a:t>
          </a:r>
          <a:r>
            <a:rPr lang="en-US" sz="1100" b="1"/>
            <a:t>Side</a:t>
          </a:r>
          <a:r>
            <a:rPr lang="en-US" sz="1100"/>
            <a:t> extracted from string format. </a:t>
          </a:r>
          <a:endParaRPr lang="en-US" sz="1200" dirty="0"/>
        </a:p>
      </dgm:t>
    </dgm:pt>
    <dgm:pt modelId="{2F6A6DB3-F1A8-4644-8193-A79AA654F57F}" type="parTrans" cxnId="{B1854018-375D-4A7C-9B4A-28B8B797A483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91E07991-D0AA-4A65-A606-528077C3DB88}" type="sibTrans" cxnId="{B1854018-375D-4A7C-9B4A-28B8B797A483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6A74FBBF-BD17-40CE-AF95-27945031E06C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/>
            <a:t>Encoding</a:t>
          </a:r>
          <a:endParaRPr lang="en-US" sz="1200" dirty="0"/>
        </a:p>
      </dgm:t>
    </dgm:pt>
    <dgm:pt modelId="{733877D6-E2EC-41A7-B769-82F475A5550B}" type="parTrans" cxnId="{09B89D11-D346-435D-829B-7DB1BB6B8E99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83BB913D-D1F3-4B36-8FF3-26DB8D86640A}" type="sibTrans" cxnId="{09B89D11-D346-435D-829B-7DB1BB6B8E99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FE7D7823-633C-4B4D-A296-A546A674B824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200"/>
            <a:t>Final Dataset for Modeling</a:t>
          </a:r>
          <a:endParaRPr lang="en-US" sz="1200" dirty="0"/>
        </a:p>
      </dgm:t>
    </dgm:pt>
    <dgm:pt modelId="{2630B6BB-3CA5-4C51-9590-061E4C6D2909}" type="parTrans" cxnId="{1420BB65-A1EF-4DDE-805D-10DFB168BA70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6B322517-1179-4E3E-B8F6-D9F2A3DE4351}" type="sibTrans" cxnId="{1420BB65-A1EF-4DDE-805D-10DFB168BA70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4FD030D5-6DDF-4CCE-AE98-0B17FDB5DDAF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050"/>
            <a:t>Imputed numerical features (e.g., Age, RoomService, Spa) using </a:t>
          </a:r>
          <a:r>
            <a:rPr lang="en-US" sz="1050" b="1"/>
            <a:t>median</a:t>
          </a:r>
          <a:r>
            <a:rPr lang="en-US" sz="1050"/>
            <a:t>.</a:t>
          </a:r>
          <a:endParaRPr lang="en-US" sz="1050" dirty="0"/>
        </a:p>
      </dgm:t>
    </dgm:pt>
    <dgm:pt modelId="{DF59D89E-A95F-4D12-A8CA-F83AB160FA5E}" type="parTrans" cxnId="{543876EF-A5BF-4640-B056-C03799790BEB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97750502-2E3A-4F23-B08C-3183B6DAD849}" type="sibTrans" cxnId="{543876EF-A5BF-4640-B056-C03799790BEB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ED2F6B9F-53AA-4028-9749-D4152BF5E03E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050"/>
            <a:t>Imputed categorical features (e.g., CryoSleep, VIP, HomePlanet) using </a:t>
          </a:r>
          <a:r>
            <a:rPr lang="en-US" sz="1050" b="1"/>
            <a:t>mode</a:t>
          </a:r>
          <a:r>
            <a:rPr lang="en-US" sz="1050"/>
            <a:t> or created </a:t>
          </a:r>
          <a:r>
            <a:rPr lang="en-US" sz="1050" b="1"/>
            <a:t>'Unknown'</a:t>
          </a:r>
          <a:r>
            <a:rPr lang="en-US" sz="1050"/>
            <a:t> category (Zhou, et al., 2024).</a:t>
          </a:r>
          <a:endParaRPr lang="en-US" sz="1050" dirty="0"/>
        </a:p>
      </dgm:t>
    </dgm:pt>
    <dgm:pt modelId="{9C034AE8-BAA9-4C8A-8254-0D5F8E6FF637}" type="parTrans" cxnId="{DF8FA94E-3CEF-4ECF-9DCD-B61A5F82E87E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A2C874EB-C378-4C94-95A6-8FBA41965126}" type="sibTrans" cxnId="{DF8FA94E-3CEF-4ECF-9DCD-B61A5F82E87E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F5CD39FC-0164-4923-8228-29809E813A51}">
      <dgm:prSet custT="1"/>
      <dgm:spPr/>
      <dgm:t>
        <a:bodyPr/>
        <a:lstStyle/>
        <a:p>
          <a:pPr>
            <a:lnSpc>
              <a:spcPct val="150000"/>
            </a:lnSpc>
          </a:pPr>
          <a:r>
            <a:rPr lang="en-US" sz="1050"/>
            <a:t>Categorical variables encoded using </a:t>
          </a:r>
          <a:r>
            <a:rPr lang="en-US" sz="1050" b="1"/>
            <a:t>Label Encoding</a:t>
          </a:r>
          <a:r>
            <a:rPr lang="en-US" sz="1050"/>
            <a:t> or </a:t>
          </a:r>
          <a:r>
            <a:rPr lang="en-US" sz="1050" b="1"/>
            <a:t>One-Hot Encoding (</a:t>
          </a:r>
          <a:r>
            <a:rPr lang="en-US" sz="1050"/>
            <a:t>Nargesian, et al., 2017).</a:t>
          </a:r>
          <a:endParaRPr lang="en-US" sz="1050" dirty="0"/>
        </a:p>
      </dgm:t>
    </dgm:pt>
    <dgm:pt modelId="{6CCAC96F-E074-4F3A-961F-853D64F62952}" type="parTrans" cxnId="{A7323783-938D-41C0-9F60-EB8915854F8E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4FD66001-D751-4561-9D38-23A4B9DA46B7}" type="sibTrans" cxnId="{A7323783-938D-41C0-9F60-EB8915854F8E}">
      <dgm:prSet/>
      <dgm:spPr/>
      <dgm:t>
        <a:bodyPr/>
        <a:lstStyle/>
        <a:p>
          <a:pPr>
            <a:lnSpc>
              <a:spcPct val="150000"/>
            </a:lnSpc>
          </a:pPr>
          <a:endParaRPr lang="en-US" sz="1400"/>
        </a:p>
      </dgm:t>
    </dgm:pt>
    <dgm:pt modelId="{F3F3BAFA-CA0C-484D-A6DA-3BFEC4686A87}" type="pres">
      <dgm:prSet presAssocID="{14C453F4-69C5-4AC4-A75E-AD11AB5B7843}" presName="CompostProcess" presStyleCnt="0">
        <dgm:presLayoutVars>
          <dgm:dir/>
          <dgm:resizeHandles val="exact"/>
        </dgm:presLayoutVars>
      </dgm:prSet>
      <dgm:spPr/>
    </dgm:pt>
    <dgm:pt modelId="{EEC85F80-419D-4F21-95A5-ECDF0953FB3E}" type="pres">
      <dgm:prSet presAssocID="{14C453F4-69C5-4AC4-A75E-AD11AB5B7843}" presName="arrow" presStyleLbl="bgShp" presStyleIdx="0" presStyleCnt="1"/>
      <dgm:spPr/>
    </dgm:pt>
    <dgm:pt modelId="{D2A688E4-2754-425F-AC6E-53B405510113}" type="pres">
      <dgm:prSet presAssocID="{14C453F4-69C5-4AC4-A75E-AD11AB5B7843}" presName="linearProcess" presStyleCnt="0"/>
      <dgm:spPr/>
    </dgm:pt>
    <dgm:pt modelId="{19950245-117D-49BD-A517-2F31C8A9C6BF}" type="pres">
      <dgm:prSet presAssocID="{F3545483-A776-4477-9905-D5CD9B914C88}" presName="textNode" presStyleLbl="node1" presStyleIdx="0" presStyleCnt="5" custScaleX="58378">
        <dgm:presLayoutVars>
          <dgm:bulletEnabled val="1"/>
        </dgm:presLayoutVars>
      </dgm:prSet>
      <dgm:spPr/>
    </dgm:pt>
    <dgm:pt modelId="{01D4245C-7AA2-4458-8A5E-B163CE95F154}" type="pres">
      <dgm:prSet presAssocID="{712A78E1-821C-4D86-9471-338186A0E91F}" presName="sibTrans" presStyleCnt="0"/>
      <dgm:spPr/>
    </dgm:pt>
    <dgm:pt modelId="{5FE27952-943B-4455-AA99-DE49C1A1AA24}" type="pres">
      <dgm:prSet presAssocID="{472AE030-08C4-431E-A4E5-59A272F38C97}" presName="textNode" presStyleLbl="node1" presStyleIdx="1" presStyleCnt="5" custScaleX="118209">
        <dgm:presLayoutVars>
          <dgm:bulletEnabled val="1"/>
        </dgm:presLayoutVars>
      </dgm:prSet>
      <dgm:spPr/>
    </dgm:pt>
    <dgm:pt modelId="{7FF9198B-9218-4F69-9DB4-D8EF6D08A854}" type="pres">
      <dgm:prSet presAssocID="{C1BFF5BE-4BED-46FE-BCD7-4FA9726DDECD}" presName="sibTrans" presStyleCnt="0"/>
      <dgm:spPr/>
    </dgm:pt>
    <dgm:pt modelId="{28D65C34-45B9-40F1-A31C-A7454FA362FB}" type="pres">
      <dgm:prSet presAssocID="{95E3EB76-1FF6-4B51-A2EB-07E09DE33951}" presName="textNode" presStyleLbl="node1" presStyleIdx="2" presStyleCnt="5">
        <dgm:presLayoutVars>
          <dgm:bulletEnabled val="1"/>
        </dgm:presLayoutVars>
      </dgm:prSet>
      <dgm:spPr/>
    </dgm:pt>
    <dgm:pt modelId="{5D7C51C1-B5F5-40E6-BD14-BE78FAF49ACA}" type="pres">
      <dgm:prSet presAssocID="{91E07991-D0AA-4A65-A606-528077C3DB88}" presName="sibTrans" presStyleCnt="0"/>
      <dgm:spPr/>
    </dgm:pt>
    <dgm:pt modelId="{7BAFB607-4363-4467-B7E9-2AE62743BD3B}" type="pres">
      <dgm:prSet presAssocID="{6A74FBBF-BD17-40CE-AF95-27945031E06C}" presName="textNode" presStyleLbl="node1" presStyleIdx="3" presStyleCnt="5">
        <dgm:presLayoutVars>
          <dgm:bulletEnabled val="1"/>
        </dgm:presLayoutVars>
      </dgm:prSet>
      <dgm:spPr/>
    </dgm:pt>
    <dgm:pt modelId="{5C31D989-4B64-4531-8F8E-C8A7DC69B0CD}" type="pres">
      <dgm:prSet presAssocID="{83BB913D-D1F3-4B36-8FF3-26DB8D86640A}" presName="sibTrans" presStyleCnt="0"/>
      <dgm:spPr/>
    </dgm:pt>
    <dgm:pt modelId="{4C1C8A14-7DAA-4102-946B-166E6E9CBC2E}" type="pres">
      <dgm:prSet presAssocID="{FE7D7823-633C-4B4D-A296-A546A674B824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09B89D11-D346-435D-829B-7DB1BB6B8E99}" srcId="{14C453F4-69C5-4AC4-A75E-AD11AB5B7843}" destId="{6A74FBBF-BD17-40CE-AF95-27945031E06C}" srcOrd="3" destOrd="0" parTransId="{733877D6-E2EC-41A7-B769-82F475A5550B}" sibTransId="{83BB913D-D1F3-4B36-8FF3-26DB8D86640A}"/>
    <dgm:cxn modelId="{B1854018-375D-4A7C-9B4A-28B8B797A483}" srcId="{14C453F4-69C5-4AC4-A75E-AD11AB5B7843}" destId="{95E3EB76-1FF6-4B51-A2EB-07E09DE33951}" srcOrd="2" destOrd="0" parTransId="{2F6A6DB3-F1A8-4644-8193-A79AA654F57F}" sibTransId="{91E07991-D0AA-4A65-A606-528077C3DB88}"/>
    <dgm:cxn modelId="{E4F66223-AB21-4E67-80BA-9D0782F4D103}" srcId="{14C453F4-69C5-4AC4-A75E-AD11AB5B7843}" destId="{472AE030-08C4-431E-A4E5-59A272F38C97}" srcOrd="1" destOrd="0" parTransId="{9C94D24C-8D7A-4C44-89DA-C6F8CF652C12}" sibTransId="{C1BFF5BE-4BED-46FE-BCD7-4FA9726DDECD}"/>
    <dgm:cxn modelId="{E753CA2A-EF85-4D8C-9F3F-7DBF3575F198}" srcId="{14C453F4-69C5-4AC4-A75E-AD11AB5B7843}" destId="{F3545483-A776-4477-9905-D5CD9B914C88}" srcOrd="0" destOrd="0" parTransId="{42B6D68C-E863-43CA-ABE1-43B716B726F2}" sibTransId="{712A78E1-821C-4D86-9471-338186A0E91F}"/>
    <dgm:cxn modelId="{8FF16737-B00C-7D4F-AE45-0A5343EC5B9A}" type="presOf" srcId="{F3545483-A776-4477-9905-D5CD9B914C88}" destId="{19950245-117D-49BD-A517-2F31C8A9C6BF}" srcOrd="0" destOrd="0" presId="urn:microsoft.com/office/officeart/2005/8/layout/hProcess9"/>
    <dgm:cxn modelId="{F86F0A44-5A98-874F-9D23-B3E3CD92E645}" type="presOf" srcId="{95E3EB76-1FF6-4B51-A2EB-07E09DE33951}" destId="{28D65C34-45B9-40F1-A31C-A7454FA362FB}" srcOrd="0" destOrd="0" presId="urn:microsoft.com/office/officeart/2005/8/layout/hProcess9"/>
    <dgm:cxn modelId="{DF8FA94E-3CEF-4ECF-9DCD-B61A5F82E87E}" srcId="{472AE030-08C4-431E-A4E5-59A272F38C97}" destId="{ED2F6B9F-53AA-4028-9749-D4152BF5E03E}" srcOrd="1" destOrd="0" parTransId="{9C034AE8-BAA9-4C8A-8254-0D5F8E6FF637}" sibTransId="{A2C874EB-C378-4C94-95A6-8FBA41965126}"/>
    <dgm:cxn modelId="{F7C8F557-A72C-2449-88AB-97F70882A160}" type="presOf" srcId="{F5CD39FC-0164-4923-8228-29809E813A51}" destId="{7BAFB607-4363-4467-B7E9-2AE62743BD3B}" srcOrd="0" destOrd="1" presId="urn:microsoft.com/office/officeart/2005/8/layout/hProcess9"/>
    <dgm:cxn modelId="{1420BB65-A1EF-4DDE-805D-10DFB168BA70}" srcId="{14C453F4-69C5-4AC4-A75E-AD11AB5B7843}" destId="{FE7D7823-633C-4B4D-A296-A546A674B824}" srcOrd="4" destOrd="0" parTransId="{2630B6BB-3CA5-4C51-9590-061E4C6D2909}" sibTransId="{6B322517-1179-4E3E-B8F6-D9F2A3DE4351}"/>
    <dgm:cxn modelId="{D6AE4271-A14D-6445-9B97-0E9403E93BC7}" type="presOf" srcId="{14C453F4-69C5-4AC4-A75E-AD11AB5B7843}" destId="{F3F3BAFA-CA0C-484D-A6DA-3BFEC4686A87}" srcOrd="0" destOrd="0" presId="urn:microsoft.com/office/officeart/2005/8/layout/hProcess9"/>
    <dgm:cxn modelId="{7BA8F172-A4A1-E541-A7DE-1C1B8999F40D}" type="presOf" srcId="{FE7D7823-633C-4B4D-A296-A546A674B824}" destId="{4C1C8A14-7DAA-4102-946B-166E6E9CBC2E}" srcOrd="0" destOrd="0" presId="urn:microsoft.com/office/officeart/2005/8/layout/hProcess9"/>
    <dgm:cxn modelId="{A7323783-938D-41C0-9F60-EB8915854F8E}" srcId="{6A74FBBF-BD17-40CE-AF95-27945031E06C}" destId="{F5CD39FC-0164-4923-8228-29809E813A51}" srcOrd="0" destOrd="0" parTransId="{6CCAC96F-E074-4F3A-961F-853D64F62952}" sibTransId="{4FD66001-D751-4561-9D38-23A4B9DA46B7}"/>
    <dgm:cxn modelId="{D77F5691-B06D-9A4E-B941-160677394ED7}" type="presOf" srcId="{472AE030-08C4-431E-A4E5-59A272F38C97}" destId="{5FE27952-943B-4455-AA99-DE49C1A1AA24}" srcOrd="0" destOrd="0" presId="urn:microsoft.com/office/officeart/2005/8/layout/hProcess9"/>
    <dgm:cxn modelId="{B961D994-5F31-9D47-B2A2-2EBC04453AA1}" type="presOf" srcId="{4FD030D5-6DDF-4CCE-AE98-0B17FDB5DDAF}" destId="{5FE27952-943B-4455-AA99-DE49C1A1AA24}" srcOrd="0" destOrd="1" presId="urn:microsoft.com/office/officeart/2005/8/layout/hProcess9"/>
    <dgm:cxn modelId="{DE34D5B8-B4D9-7648-8A43-91D9B025289D}" type="presOf" srcId="{ED2F6B9F-53AA-4028-9749-D4152BF5E03E}" destId="{5FE27952-943B-4455-AA99-DE49C1A1AA24}" srcOrd="0" destOrd="2" presId="urn:microsoft.com/office/officeart/2005/8/layout/hProcess9"/>
    <dgm:cxn modelId="{543876EF-A5BF-4640-B056-C03799790BEB}" srcId="{472AE030-08C4-431E-A4E5-59A272F38C97}" destId="{4FD030D5-6DDF-4CCE-AE98-0B17FDB5DDAF}" srcOrd="0" destOrd="0" parTransId="{DF59D89E-A95F-4D12-A8CA-F83AB160FA5E}" sibTransId="{97750502-2E3A-4F23-B08C-3183B6DAD849}"/>
    <dgm:cxn modelId="{9269F5FB-217B-F74C-BAA8-2F386C1C1C01}" type="presOf" srcId="{6A74FBBF-BD17-40CE-AF95-27945031E06C}" destId="{7BAFB607-4363-4467-B7E9-2AE62743BD3B}" srcOrd="0" destOrd="0" presId="urn:microsoft.com/office/officeart/2005/8/layout/hProcess9"/>
    <dgm:cxn modelId="{3858E62C-A5C6-A04E-B116-4D0C49A1DF0B}" type="presParOf" srcId="{F3F3BAFA-CA0C-484D-A6DA-3BFEC4686A87}" destId="{EEC85F80-419D-4F21-95A5-ECDF0953FB3E}" srcOrd="0" destOrd="0" presId="urn:microsoft.com/office/officeart/2005/8/layout/hProcess9"/>
    <dgm:cxn modelId="{A899FABB-75DD-BB47-BFD1-362306D79D3F}" type="presParOf" srcId="{F3F3BAFA-CA0C-484D-A6DA-3BFEC4686A87}" destId="{D2A688E4-2754-425F-AC6E-53B405510113}" srcOrd="1" destOrd="0" presId="urn:microsoft.com/office/officeart/2005/8/layout/hProcess9"/>
    <dgm:cxn modelId="{8814BC3D-DBCC-B848-A909-AED53A0A9937}" type="presParOf" srcId="{D2A688E4-2754-425F-AC6E-53B405510113}" destId="{19950245-117D-49BD-A517-2F31C8A9C6BF}" srcOrd="0" destOrd="0" presId="urn:microsoft.com/office/officeart/2005/8/layout/hProcess9"/>
    <dgm:cxn modelId="{853B8992-D04E-B04F-A451-515AD283138F}" type="presParOf" srcId="{D2A688E4-2754-425F-AC6E-53B405510113}" destId="{01D4245C-7AA2-4458-8A5E-B163CE95F154}" srcOrd="1" destOrd="0" presId="urn:microsoft.com/office/officeart/2005/8/layout/hProcess9"/>
    <dgm:cxn modelId="{96CB80CC-6AAC-3E40-9ABA-5C75C322BC26}" type="presParOf" srcId="{D2A688E4-2754-425F-AC6E-53B405510113}" destId="{5FE27952-943B-4455-AA99-DE49C1A1AA24}" srcOrd="2" destOrd="0" presId="urn:microsoft.com/office/officeart/2005/8/layout/hProcess9"/>
    <dgm:cxn modelId="{E317F9DB-1977-D544-92CF-BCFC79D62DB0}" type="presParOf" srcId="{D2A688E4-2754-425F-AC6E-53B405510113}" destId="{7FF9198B-9218-4F69-9DB4-D8EF6D08A854}" srcOrd="3" destOrd="0" presId="urn:microsoft.com/office/officeart/2005/8/layout/hProcess9"/>
    <dgm:cxn modelId="{1126D26E-37CD-B54A-B022-37411DA6A7BA}" type="presParOf" srcId="{D2A688E4-2754-425F-AC6E-53B405510113}" destId="{28D65C34-45B9-40F1-A31C-A7454FA362FB}" srcOrd="4" destOrd="0" presId="urn:microsoft.com/office/officeart/2005/8/layout/hProcess9"/>
    <dgm:cxn modelId="{6152E110-B233-1543-AAF7-62285863D9E7}" type="presParOf" srcId="{D2A688E4-2754-425F-AC6E-53B405510113}" destId="{5D7C51C1-B5F5-40E6-BD14-BE78FAF49ACA}" srcOrd="5" destOrd="0" presId="urn:microsoft.com/office/officeart/2005/8/layout/hProcess9"/>
    <dgm:cxn modelId="{AE3482F2-80B9-0443-9ED1-66368F90E1C2}" type="presParOf" srcId="{D2A688E4-2754-425F-AC6E-53B405510113}" destId="{7BAFB607-4363-4467-B7E9-2AE62743BD3B}" srcOrd="6" destOrd="0" presId="urn:microsoft.com/office/officeart/2005/8/layout/hProcess9"/>
    <dgm:cxn modelId="{4340139B-FD51-8443-870E-812E3A9B0E42}" type="presParOf" srcId="{D2A688E4-2754-425F-AC6E-53B405510113}" destId="{5C31D989-4B64-4531-8F8E-C8A7DC69B0CD}" srcOrd="7" destOrd="0" presId="urn:microsoft.com/office/officeart/2005/8/layout/hProcess9"/>
    <dgm:cxn modelId="{0E2DE10A-7313-514C-BAAE-DF33D0DB058E}" type="presParOf" srcId="{D2A688E4-2754-425F-AC6E-53B405510113}" destId="{4C1C8A14-7DAA-4102-946B-166E6E9CBC2E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32F115-8287-46D2-AFE2-C201F30C3660}" type="doc">
      <dgm:prSet loTypeId="urn:microsoft.com/office/officeart/2018/2/layout/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5066FB9-7E18-48E0-958C-242F03B808C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Challenges Faced:</a:t>
          </a:r>
          <a:endParaRPr lang="en-US"/>
        </a:p>
      </dgm:t>
    </dgm:pt>
    <dgm:pt modelId="{38E60D92-0AA9-42D3-B1ED-385765943AB4}" type="parTrans" cxnId="{09006C9F-5FC3-40B4-84D1-54491A789B65}">
      <dgm:prSet/>
      <dgm:spPr/>
      <dgm:t>
        <a:bodyPr/>
        <a:lstStyle/>
        <a:p>
          <a:endParaRPr lang="en-US"/>
        </a:p>
      </dgm:t>
    </dgm:pt>
    <dgm:pt modelId="{9D5536A8-E1D7-43C5-B280-BA71B478C871}" type="sibTrans" cxnId="{09006C9F-5FC3-40B4-84D1-54491A789B65}">
      <dgm:prSet/>
      <dgm:spPr/>
      <dgm:t>
        <a:bodyPr/>
        <a:lstStyle/>
        <a:p>
          <a:endParaRPr lang="en-US"/>
        </a:p>
      </dgm:t>
    </dgm:pt>
    <dgm:pt modelId="{8FE2D1D3-7873-42E8-8370-2ADD05770A4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Handling multiple missing values across both numerical and categorical columns.</a:t>
          </a:r>
        </a:p>
      </dgm:t>
    </dgm:pt>
    <dgm:pt modelId="{4CA84B8C-B8C1-4EED-8302-EB458C32EAE6}" type="parTrans" cxnId="{B49626D5-2C94-4A4A-A5D9-6BA799FB689D}">
      <dgm:prSet/>
      <dgm:spPr/>
      <dgm:t>
        <a:bodyPr/>
        <a:lstStyle/>
        <a:p>
          <a:endParaRPr lang="en-US"/>
        </a:p>
      </dgm:t>
    </dgm:pt>
    <dgm:pt modelId="{AF9B7169-1A5E-400E-8E6F-C4E12B903802}" type="sibTrans" cxnId="{B49626D5-2C94-4A4A-A5D9-6BA799FB689D}">
      <dgm:prSet/>
      <dgm:spPr/>
      <dgm:t>
        <a:bodyPr/>
        <a:lstStyle/>
        <a:p>
          <a:endParaRPr lang="en-US"/>
        </a:p>
      </dgm:t>
    </dgm:pt>
    <dgm:pt modelId="{4862D668-E070-446A-B017-A7B914EFA7F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Designing consistent transformations between train and test datasets.</a:t>
          </a:r>
        </a:p>
      </dgm:t>
    </dgm:pt>
    <dgm:pt modelId="{ECAC711D-335E-409C-BF93-2324952E4243}" type="parTrans" cxnId="{630E8BE6-9FCF-49B9-B763-CC9CBB14A89D}">
      <dgm:prSet/>
      <dgm:spPr/>
      <dgm:t>
        <a:bodyPr/>
        <a:lstStyle/>
        <a:p>
          <a:endParaRPr lang="en-US"/>
        </a:p>
      </dgm:t>
    </dgm:pt>
    <dgm:pt modelId="{6628B118-4EA8-43BB-9E44-080491519128}" type="sibTrans" cxnId="{630E8BE6-9FCF-49B9-B763-CC9CBB14A89D}">
      <dgm:prSet/>
      <dgm:spPr/>
      <dgm:t>
        <a:bodyPr/>
        <a:lstStyle/>
        <a:p>
          <a:endParaRPr lang="en-US"/>
        </a:p>
      </dgm:t>
    </dgm:pt>
    <dgm:pt modelId="{BACAC235-8576-4A7F-AF4A-E13C0435C8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Avoiding data leakage during imputation or scaling.</a:t>
          </a:r>
        </a:p>
      </dgm:t>
    </dgm:pt>
    <dgm:pt modelId="{7F397597-795E-431A-995F-324976D491DA}" type="parTrans" cxnId="{E975FEA6-64D9-47C3-A88A-69A08973A7DF}">
      <dgm:prSet/>
      <dgm:spPr/>
      <dgm:t>
        <a:bodyPr/>
        <a:lstStyle/>
        <a:p>
          <a:endParaRPr lang="en-US"/>
        </a:p>
      </dgm:t>
    </dgm:pt>
    <dgm:pt modelId="{C9CD39A3-F73C-4AD6-BD15-F600BDA8ACFD}" type="sibTrans" cxnId="{E975FEA6-64D9-47C3-A88A-69A08973A7DF}">
      <dgm:prSet/>
      <dgm:spPr/>
      <dgm:t>
        <a:bodyPr/>
        <a:lstStyle/>
        <a:p>
          <a:endParaRPr lang="en-US"/>
        </a:p>
      </dgm:t>
    </dgm:pt>
    <dgm:pt modelId="{9D884889-6EE3-4A44-A0D9-0493ECC8603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Balancing model complexity with interpretability.</a:t>
          </a:r>
        </a:p>
      </dgm:t>
    </dgm:pt>
    <dgm:pt modelId="{E5FF4263-029F-4CA7-8F1E-C9FEB2FBBE7A}" type="parTrans" cxnId="{9A0269A0-BE4A-4938-99D3-CA04196AB83A}">
      <dgm:prSet/>
      <dgm:spPr/>
      <dgm:t>
        <a:bodyPr/>
        <a:lstStyle/>
        <a:p>
          <a:endParaRPr lang="en-US"/>
        </a:p>
      </dgm:t>
    </dgm:pt>
    <dgm:pt modelId="{1D6C4387-E64B-4406-B629-D9FC484DFE45}" type="sibTrans" cxnId="{9A0269A0-BE4A-4938-99D3-CA04196AB83A}">
      <dgm:prSet/>
      <dgm:spPr/>
      <dgm:t>
        <a:bodyPr/>
        <a:lstStyle/>
        <a:p>
          <a:endParaRPr lang="en-US"/>
        </a:p>
      </dgm:t>
    </dgm:pt>
    <dgm:pt modelId="{33DB7C4E-A737-44D0-B198-8F180376FCA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dirty="0"/>
            <a:t>Lessons Learned:</a:t>
          </a:r>
          <a:endParaRPr lang="en-US" dirty="0"/>
        </a:p>
      </dgm:t>
    </dgm:pt>
    <dgm:pt modelId="{167A25E2-A134-4D56-9580-8C7F7DE40B5D}" type="parTrans" cxnId="{CF2D68B5-4BCA-4B66-BB33-D15B689DF5EA}">
      <dgm:prSet/>
      <dgm:spPr/>
      <dgm:t>
        <a:bodyPr/>
        <a:lstStyle/>
        <a:p>
          <a:endParaRPr lang="en-US"/>
        </a:p>
      </dgm:t>
    </dgm:pt>
    <dgm:pt modelId="{412F37CD-C2E7-4C75-A75C-FE9FC8C8E733}" type="sibTrans" cxnId="{CF2D68B5-4BCA-4B66-BB33-D15B689DF5EA}">
      <dgm:prSet/>
      <dgm:spPr/>
      <dgm:t>
        <a:bodyPr/>
        <a:lstStyle/>
        <a:p>
          <a:endParaRPr lang="en-US"/>
        </a:p>
      </dgm:t>
    </dgm:pt>
    <dgm:pt modelId="{BDF0E711-6B98-4298-B6AE-7E88337506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Data preprocessing</a:t>
          </a:r>
          <a:r>
            <a:rPr lang="en-US"/>
            <a:t> has a major impact on model performance.</a:t>
          </a:r>
        </a:p>
      </dgm:t>
    </dgm:pt>
    <dgm:pt modelId="{6941FFF3-DDE5-4CC8-963B-3B0E5D26BD43}" type="parTrans" cxnId="{3EA2A97C-5006-4EFF-A054-AC5869636001}">
      <dgm:prSet/>
      <dgm:spPr/>
      <dgm:t>
        <a:bodyPr/>
        <a:lstStyle/>
        <a:p>
          <a:endParaRPr lang="en-US"/>
        </a:p>
      </dgm:t>
    </dgm:pt>
    <dgm:pt modelId="{408462DB-FB81-45E5-A985-88BEC461C425}" type="sibTrans" cxnId="{3EA2A97C-5006-4EFF-A054-AC5869636001}">
      <dgm:prSet/>
      <dgm:spPr/>
      <dgm:t>
        <a:bodyPr/>
        <a:lstStyle/>
        <a:p>
          <a:endParaRPr lang="en-US"/>
        </a:p>
      </dgm:t>
    </dgm:pt>
    <dgm:pt modelId="{8AF64C84-7BD4-4F68-B2D8-A55D1FB5A23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Feature engineering</a:t>
          </a:r>
          <a:r>
            <a:rPr lang="en-US"/>
            <a:t> (splitting Cabin, aggregating spending) revealed important insights.</a:t>
          </a:r>
        </a:p>
      </dgm:t>
    </dgm:pt>
    <dgm:pt modelId="{23B7A9C7-CD55-4230-B794-8E625CFFF07A}" type="parTrans" cxnId="{81E0540C-8825-486A-BF6C-1AE04A306E4A}">
      <dgm:prSet/>
      <dgm:spPr/>
      <dgm:t>
        <a:bodyPr/>
        <a:lstStyle/>
        <a:p>
          <a:endParaRPr lang="en-US"/>
        </a:p>
      </dgm:t>
    </dgm:pt>
    <dgm:pt modelId="{BBB44DEB-ACF6-4364-A314-32CEA2FB6453}" type="sibTrans" cxnId="{81E0540C-8825-486A-BF6C-1AE04A306E4A}">
      <dgm:prSet/>
      <dgm:spPr/>
      <dgm:t>
        <a:bodyPr/>
        <a:lstStyle/>
        <a:p>
          <a:endParaRPr lang="en-US"/>
        </a:p>
      </dgm:t>
    </dgm:pt>
    <dgm:pt modelId="{C1F84AF6-8121-4BF0-8DCE-D1E29FA2774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XGBoost</a:t>
          </a:r>
          <a:r>
            <a:rPr lang="en-US"/>
            <a:t> proved to be highly effective for classification with tabular data (Soofi, et al., 2017).</a:t>
          </a:r>
        </a:p>
      </dgm:t>
    </dgm:pt>
    <dgm:pt modelId="{7F567CE9-5949-49A7-A151-B7A6762E49FA}" type="parTrans" cxnId="{50085D59-41A9-471B-9F5A-188E56F848BB}">
      <dgm:prSet/>
      <dgm:spPr/>
      <dgm:t>
        <a:bodyPr/>
        <a:lstStyle/>
        <a:p>
          <a:endParaRPr lang="en-US"/>
        </a:p>
      </dgm:t>
    </dgm:pt>
    <dgm:pt modelId="{2267EBC0-35DE-4961-A124-F8ABA447A661}" type="sibTrans" cxnId="{50085D59-41A9-471B-9F5A-188E56F848BB}">
      <dgm:prSet/>
      <dgm:spPr/>
      <dgm:t>
        <a:bodyPr/>
        <a:lstStyle/>
        <a:p>
          <a:endParaRPr lang="en-US"/>
        </a:p>
      </dgm:t>
    </dgm:pt>
    <dgm:pt modelId="{F59EFCF7-D16B-4965-B433-5FE7CCF782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Visualization</a:t>
          </a:r>
          <a:r>
            <a:rPr lang="en-US"/>
            <a:t> helped in both EDA and communicating results clearly.</a:t>
          </a:r>
        </a:p>
      </dgm:t>
    </dgm:pt>
    <dgm:pt modelId="{D9CBD75B-7BBF-4039-9EF4-37E3DEEEFEB7}" type="parTrans" cxnId="{127E48A0-531B-4711-AE33-8DD9046F3D79}">
      <dgm:prSet/>
      <dgm:spPr/>
      <dgm:t>
        <a:bodyPr/>
        <a:lstStyle/>
        <a:p>
          <a:endParaRPr lang="en-US"/>
        </a:p>
      </dgm:t>
    </dgm:pt>
    <dgm:pt modelId="{DE34F48D-E31E-40DE-A91C-F98A33231286}" type="sibTrans" cxnId="{127E48A0-531B-4711-AE33-8DD9046F3D79}">
      <dgm:prSet/>
      <dgm:spPr/>
      <dgm:t>
        <a:bodyPr/>
        <a:lstStyle/>
        <a:p>
          <a:endParaRPr lang="en-US"/>
        </a:p>
      </dgm:t>
    </dgm:pt>
    <dgm:pt modelId="{83C2D718-7067-4FAD-A57C-A38EB1AF4677}" type="pres">
      <dgm:prSet presAssocID="{A032F115-8287-46D2-AFE2-C201F30C3660}" presName="root" presStyleCnt="0">
        <dgm:presLayoutVars>
          <dgm:dir/>
          <dgm:resizeHandles val="exact"/>
        </dgm:presLayoutVars>
      </dgm:prSet>
      <dgm:spPr/>
    </dgm:pt>
    <dgm:pt modelId="{B6B1A6C3-A4FF-4CB8-A5E4-9298D0A435C6}" type="pres">
      <dgm:prSet presAssocID="{25066FB9-7E18-48E0-958C-242F03B808CD}" presName="compNode" presStyleCnt="0"/>
      <dgm:spPr/>
    </dgm:pt>
    <dgm:pt modelId="{3621998E-45BE-4D4D-A9B0-4794DD1F9D4B}" type="pres">
      <dgm:prSet presAssocID="{25066FB9-7E18-48E0-958C-242F03B808C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DDCAF40-4B28-4B9D-88E2-C1BBB482C45F}" type="pres">
      <dgm:prSet presAssocID="{25066FB9-7E18-48E0-958C-242F03B808CD}" presName="iconSpace" presStyleCnt="0"/>
      <dgm:spPr/>
    </dgm:pt>
    <dgm:pt modelId="{572A2364-E555-4718-8E86-BB9D20320848}" type="pres">
      <dgm:prSet presAssocID="{25066FB9-7E18-48E0-958C-242F03B808CD}" presName="parTx" presStyleLbl="revTx" presStyleIdx="0" presStyleCnt="4">
        <dgm:presLayoutVars>
          <dgm:chMax val="0"/>
          <dgm:chPref val="0"/>
        </dgm:presLayoutVars>
      </dgm:prSet>
      <dgm:spPr/>
    </dgm:pt>
    <dgm:pt modelId="{5BCD031A-5CB6-4A8F-807A-867AA9FB225A}" type="pres">
      <dgm:prSet presAssocID="{25066FB9-7E18-48E0-958C-242F03B808CD}" presName="txSpace" presStyleCnt="0"/>
      <dgm:spPr/>
    </dgm:pt>
    <dgm:pt modelId="{1F5A1875-42E9-4A5D-8171-CAAC271F1C3F}" type="pres">
      <dgm:prSet presAssocID="{25066FB9-7E18-48E0-958C-242F03B808CD}" presName="desTx" presStyleLbl="revTx" presStyleIdx="1" presStyleCnt="4">
        <dgm:presLayoutVars/>
      </dgm:prSet>
      <dgm:spPr/>
    </dgm:pt>
    <dgm:pt modelId="{28945312-95A7-4A58-A68D-23AD18849E5E}" type="pres">
      <dgm:prSet presAssocID="{9D5536A8-E1D7-43C5-B280-BA71B478C871}" presName="sibTrans" presStyleCnt="0"/>
      <dgm:spPr/>
    </dgm:pt>
    <dgm:pt modelId="{266F9027-F1DC-44EC-A4FF-B2241DE22FEB}" type="pres">
      <dgm:prSet presAssocID="{33DB7C4E-A737-44D0-B198-8F180376FCA8}" presName="compNode" presStyleCnt="0"/>
      <dgm:spPr/>
    </dgm:pt>
    <dgm:pt modelId="{C2CFAFDF-7B9F-4F7E-862C-103998D9BE3C}" type="pres">
      <dgm:prSet presAssocID="{33DB7C4E-A737-44D0-B198-8F180376FCA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FBF501B3-7DBC-411A-AFB8-57AB95DAFE04}" type="pres">
      <dgm:prSet presAssocID="{33DB7C4E-A737-44D0-B198-8F180376FCA8}" presName="iconSpace" presStyleCnt="0"/>
      <dgm:spPr/>
    </dgm:pt>
    <dgm:pt modelId="{6DE843D3-26C6-441F-9481-2D9412AED961}" type="pres">
      <dgm:prSet presAssocID="{33DB7C4E-A737-44D0-B198-8F180376FCA8}" presName="parTx" presStyleLbl="revTx" presStyleIdx="2" presStyleCnt="4">
        <dgm:presLayoutVars>
          <dgm:chMax val="0"/>
          <dgm:chPref val="0"/>
        </dgm:presLayoutVars>
      </dgm:prSet>
      <dgm:spPr/>
    </dgm:pt>
    <dgm:pt modelId="{76326D9E-098D-4462-A688-C87F1E8A98E3}" type="pres">
      <dgm:prSet presAssocID="{33DB7C4E-A737-44D0-B198-8F180376FCA8}" presName="txSpace" presStyleCnt="0"/>
      <dgm:spPr/>
    </dgm:pt>
    <dgm:pt modelId="{112B8F07-3912-466F-BAB3-79D9D3C5C879}" type="pres">
      <dgm:prSet presAssocID="{33DB7C4E-A737-44D0-B198-8F180376FCA8}" presName="desTx" presStyleLbl="revTx" presStyleIdx="3" presStyleCnt="4">
        <dgm:presLayoutVars/>
      </dgm:prSet>
      <dgm:spPr/>
    </dgm:pt>
  </dgm:ptLst>
  <dgm:cxnLst>
    <dgm:cxn modelId="{1A176902-D9FC-4769-8D07-2AC09F5CED8B}" type="presOf" srcId="{C1F84AF6-8121-4BF0-8DCE-D1E29FA27743}" destId="{112B8F07-3912-466F-BAB3-79D9D3C5C879}" srcOrd="0" destOrd="2" presId="urn:microsoft.com/office/officeart/2018/2/layout/IconLabelDescriptionList"/>
    <dgm:cxn modelId="{76C24C0A-9ECA-4F3D-9FD0-1AF1CC2C223C}" type="presOf" srcId="{33DB7C4E-A737-44D0-B198-8F180376FCA8}" destId="{6DE843D3-26C6-441F-9481-2D9412AED961}" srcOrd="0" destOrd="0" presId="urn:microsoft.com/office/officeart/2018/2/layout/IconLabelDescriptionList"/>
    <dgm:cxn modelId="{57DE570A-B011-4695-BFAA-F03905E9F6B5}" type="presOf" srcId="{F59EFCF7-D16B-4965-B433-5FE7CCF7829B}" destId="{112B8F07-3912-466F-BAB3-79D9D3C5C879}" srcOrd="0" destOrd="3" presId="urn:microsoft.com/office/officeart/2018/2/layout/IconLabelDescriptionList"/>
    <dgm:cxn modelId="{81E0540C-8825-486A-BF6C-1AE04A306E4A}" srcId="{33DB7C4E-A737-44D0-B198-8F180376FCA8}" destId="{8AF64C84-7BD4-4F68-B2D8-A55D1FB5A234}" srcOrd="1" destOrd="0" parTransId="{23B7A9C7-CD55-4230-B794-8E625CFFF07A}" sibTransId="{BBB44DEB-ACF6-4364-A314-32CEA2FB6453}"/>
    <dgm:cxn modelId="{ADEB2427-20EE-4BB2-B21D-5F37ACD6865D}" type="presOf" srcId="{9D884889-6EE3-4A44-A0D9-0493ECC86030}" destId="{1F5A1875-42E9-4A5D-8171-CAAC271F1C3F}" srcOrd="0" destOrd="3" presId="urn:microsoft.com/office/officeart/2018/2/layout/IconLabelDescriptionList"/>
    <dgm:cxn modelId="{F9692F48-621B-4E0D-85B1-0201714258B0}" type="presOf" srcId="{8FE2D1D3-7873-42E8-8370-2ADD05770A4F}" destId="{1F5A1875-42E9-4A5D-8171-CAAC271F1C3F}" srcOrd="0" destOrd="0" presId="urn:microsoft.com/office/officeart/2018/2/layout/IconLabelDescriptionList"/>
    <dgm:cxn modelId="{50085D59-41A9-471B-9F5A-188E56F848BB}" srcId="{33DB7C4E-A737-44D0-B198-8F180376FCA8}" destId="{C1F84AF6-8121-4BF0-8DCE-D1E29FA27743}" srcOrd="2" destOrd="0" parTransId="{7F567CE9-5949-49A7-A151-B7A6762E49FA}" sibTransId="{2267EBC0-35DE-4961-A124-F8ABA447A661}"/>
    <dgm:cxn modelId="{3EA2A97C-5006-4EFF-A054-AC5869636001}" srcId="{33DB7C4E-A737-44D0-B198-8F180376FCA8}" destId="{BDF0E711-6B98-4298-B6AE-7E8833750669}" srcOrd="0" destOrd="0" parTransId="{6941FFF3-DDE5-4CC8-963B-3B0E5D26BD43}" sibTransId="{408462DB-FB81-45E5-A985-88BEC461C425}"/>
    <dgm:cxn modelId="{3208D37D-B774-4B75-BD57-621E8C0E1214}" type="presOf" srcId="{25066FB9-7E18-48E0-958C-242F03B808CD}" destId="{572A2364-E555-4718-8E86-BB9D20320848}" srcOrd="0" destOrd="0" presId="urn:microsoft.com/office/officeart/2018/2/layout/IconLabelDescriptionList"/>
    <dgm:cxn modelId="{A181AB95-45BB-47FB-9801-12DF98659358}" type="presOf" srcId="{A032F115-8287-46D2-AFE2-C201F30C3660}" destId="{83C2D718-7067-4FAD-A57C-A38EB1AF4677}" srcOrd="0" destOrd="0" presId="urn:microsoft.com/office/officeart/2018/2/layout/IconLabelDescriptionList"/>
    <dgm:cxn modelId="{09006C9F-5FC3-40B4-84D1-54491A789B65}" srcId="{A032F115-8287-46D2-AFE2-C201F30C3660}" destId="{25066FB9-7E18-48E0-958C-242F03B808CD}" srcOrd="0" destOrd="0" parTransId="{38E60D92-0AA9-42D3-B1ED-385765943AB4}" sibTransId="{9D5536A8-E1D7-43C5-B280-BA71B478C871}"/>
    <dgm:cxn modelId="{127E48A0-531B-4711-AE33-8DD9046F3D79}" srcId="{33DB7C4E-A737-44D0-B198-8F180376FCA8}" destId="{F59EFCF7-D16B-4965-B433-5FE7CCF7829B}" srcOrd="3" destOrd="0" parTransId="{D9CBD75B-7BBF-4039-9EF4-37E3DEEEFEB7}" sibTransId="{DE34F48D-E31E-40DE-A91C-F98A33231286}"/>
    <dgm:cxn modelId="{9A0269A0-BE4A-4938-99D3-CA04196AB83A}" srcId="{25066FB9-7E18-48E0-958C-242F03B808CD}" destId="{9D884889-6EE3-4A44-A0D9-0493ECC86030}" srcOrd="3" destOrd="0" parTransId="{E5FF4263-029F-4CA7-8F1E-C9FEB2FBBE7A}" sibTransId="{1D6C4387-E64B-4406-B629-D9FC484DFE45}"/>
    <dgm:cxn modelId="{E975FEA6-64D9-47C3-A88A-69A08973A7DF}" srcId="{25066FB9-7E18-48E0-958C-242F03B808CD}" destId="{BACAC235-8576-4A7F-AF4A-E13C0435C84A}" srcOrd="2" destOrd="0" parTransId="{7F397597-795E-431A-995F-324976D491DA}" sibTransId="{C9CD39A3-F73C-4AD6-BD15-F600BDA8ACFD}"/>
    <dgm:cxn modelId="{CF2D68B5-4BCA-4B66-BB33-D15B689DF5EA}" srcId="{A032F115-8287-46D2-AFE2-C201F30C3660}" destId="{33DB7C4E-A737-44D0-B198-8F180376FCA8}" srcOrd="1" destOrd="0" parTransId="{167A25E2-A134-4D56-9580-8C7F7DE40B5D}" sibTransId="{412F37CD-C2E7-4C75-A75C-FE9FC8C8E733}"/>
    <dgm:cxn modelId="{80A966C9-7412-42D1-B158-C90BA767B6F0}" type="presOf" srcId="{BDF0E711-6B98-4298-B6AE-7E8833750669}" destId="{112B8F07-3912-466F-BAB3-79D9D3C5C879}" srcOrd="0" destOrd="0" presId="urn:microsoft.com/office/officeart/2018/2/layout/IconLabelDescriptionList"/>
    <dgm:cxn modelId="{B49626D5-2C94-4A4A-A5D9-6BA799FB689D}" srcId="{25066FB9-7E18-48E0-958C-242F03B808CD}" destId="{8FE2D1D3-7873-42E8-8370-2ADD05770A4F}" srcOrd="0" destOrd="0" parTransId="{4CA84B8C-B8C1-4EED-8302-EB458C32EAE6}" sibTransId="{AF9B7169-1A5E-400E-8E6F-C4E12B903802}"/>
    <dgm:cxn modelId="{6D270DE0-DEF6-4654-9B79-70FBA6F6E205}" type="presOf" srcId="{4862D668-E070-446A-B017-A7B914EFA7FC}" destId="{1F5A1875-42E9-4A5D-8171-CAAC271F1C3F}" srcOrd="0" destOrd="1" presId="urn:microsoft.com/office/officeart/2018/2/layout/IconLabelDescriptionList"/>
    <dgm:cxn modelId="{630E8BE6-9FCF-49B9-B763-CC9CBB14A89D}" srcId="{25066FB9-7E18-48E0-958C-242F03B808CD}" destId="{4862D668-E070-446A-B017-A7B914EFA7FC}" srcOrd="1" destOrd="0" parTransId="{ECAC711D-335E-409C-BF93-2324952E4243}" sibTransId="{6628B118-4EA8-43BB-9E44-080491519128}"/>
    <dgm:cxn modelId="{0189B7F6-FFFE-44EB-BE25-E6F839276DA5}" type="presOf" srcId="{8AF64C84-7BD4-4F68-B2D8-A55D1FB5A234}" destId="{112B8F07-3912-466F-BAB3-79D9D3C5C879}" srcOrd="0" destOrd="1" presId="urn:microsoft.com/office/officeart/2018/2/layout/IconLabelDescriptionList"/>
    <dgm:cxn modelId="{691B71FE-2269-450F-A9E4-627FB854C4F6}" type="presOf" srcId="{BACAC235-8576-4A7F-AF4A-E13C0435C84A}" destId="{1F5A1875-42E9-4A5D-8171-CAAC271F1C3F}" srcOrd="0" destOrd="2" presId="urn:microsoft.com/office/officeart/2018/2/layout/IconLabelDescriptionList"/>
    <dgm:cxn modelId="{4F9F6F4D-152B-4055-9669-6331D5B606D7}" type="presParOf" srcId="{83C2D718-7067-4FAD-A57C-A38EB1AF4677}" destId="{B6B1A6C3-A4FF-4CB8-A5E4-9298D0A435C6}" srcOrd="0" destOrd="0" presId="urn:microsoft.com/office/officeart/2018/2/layout/IconLabelDescriptionList"/>
    <dgm:cxn modelId="{9FB007B7-0704-4AF5-AA51-27A6F8875A6A}" type="presParOf" srcId="{B6B1A6C3-A4FF-4CB8-A5E4-9298D0A435C6}" destId="{3621998E-45BE-4D4D-A9B0-4794DD1F9D4B}" srcOrd="0" destOrd="0" presId="urn:microsoft.com/office/officeart/2018/2/layout/IconLabelDescriptionList"/>
    <dgm:cxn modelId="{CB2B44AE-E2D9-42A6-93D9-FCFCCED64D0A}" type="presParOf" srcId="{B6B1A6C3-A4FF-4CB8-A5E4-9298D0A435C6}" destId="{7DDCAF40-4B28-4B9D-88E2-C1BBB482C45F}" srcOrd="1" destOrd="0" presId="urn:microsoft.com/office/officeart/2018/2/layout/IconLabelDescriptionList"/>
    <dgm:cxn modelId="{102696B7-5218-454F-A00F-D108011EB54F}" type="presParOf" srcId="{B6B1A6C3-A4FF-4CB8-A5E4-9298D0A435C6}" destId="{572A2364-E555-4718-8E86-BB9D20320848}" srcOrd="2" destOrd="0" presId="urn:microsoft.com/office/officeart/2018/2/layout/IconLabelDescriptionList"/>
    <dgm:cxn modelId="{90B0F325-535F-40FA-A462-AA3C090BF88E}" type="presParOf" srcId="{B6B1A6C3-A4FF-4CB8-A5E4-9298D0A435C6}" destId="{5BCD031A-5CB6-4A8F-807A-867AA9FB225A}" srcOrd="3" destOrd="0" presId="urn:microsoft.com/office/officeart/2018/2/layout/IconLabelDescriptionList"/>
    <dgm:cxn modelId="{7C5EC4D4-A2E1-4D69-BBB6-1D04CF0EC766}" type="presParOf" srcId="{B6B1A6C3-A4FF-4CB8-A5E4-9298D0A435C6}" destId="{1F5A1875-42E9-4A5D-8171-CAAC271F1C3F}" srcOrd="4" destOrd="0" presId="urn:microsoft.com/office/officeart/2018/2/layout/IconLabelDescriptionList"/>
    <dgm:cxn modelId="{1C215975-A180-4E1D-9A5C-1C20E0E2DA02}" type="presParOf" srcId="{83C2D718-7067-4FAD-A57C-A38EB1AF4677}" destId="{28945312-95A7-4A58-A68D-23AD18849E5E}" srcOrd="1" destOrd="0" presId="urn:microsoft.com/office/officeart/2018/2/layout/IconLabelDescriptionList"/>
    <dgm:cxn modelId="{B862F0CA-EE56-4A68-9968-E4746CFF555E}" type="presParOf" srcId="{83C2D718-7067-4FAD-A57C-A38EB1AF4677}" destId="{266F9027-F1DC-44EC-A4FF-B2241DE22FEB}" srcOrd="2" destOrd="0" presId="urn:microsoft.com/office/officeart/2018/2/layout/IconLabelDescriptionList"/>
    <dgm:cxn modelId="{76A2A606-79E9-4051-9786-2435C6F9F4E3}" type="presParOf" srcId="{266F9027-F1DC-44EC-A4FF-B2241DE22FEB}" destId="{C2CFAFDF-7B9F-4F7E-862C-103998D9BE3C}" srcOrd="0" destOrd="0" presId="urn:microsoft.com/office/officeart/2018/2/layout/IconLabelDescriptionList"/>
    <dgm:cxn modelId="{8E6B9618-7747-4ADF-A493-26DF47D90FCE}" type="presParOf" srcId="{266F9027-F1DC-44EC-A4FF-B2241DE22FEB}" destId="{FBF501B3-7DBC-411A-AFB8-57AB95DAFE04}" srcOrd="1" destOrd="0" presId="urn:microsoft.com/office/officeart/2018/2/layout/IconLabelDescriptionList"/>
    <dgm:cxn modelId="{2776FBE2-6351-4151-A200-2308B3173FF5}" type="presParOf" srcId="{266F9027-F1DC-44EC-A4FF-B2241DE22FEB}" destId="{6DE843D3-26C6-441F-9481-2D9412AED961}" srcOrd="2" destOrd="0" presId="urn:microsoft.com/office/officeart/2018/2/layout/IconLabelDescriptionList"/>
    <dgm:cxn modelId="{08CCCFE1-5E25-4930-8768-3DFE82349DF1}" type="presParOf" srcId="{266F9027-F1DC-44EC-A4FF-B2241DE22FEB}" destId="{76326D9E-098D-4462-A688-C87F1E8A98E3}" srcOrd="3" destOrd="0" presId="urn:microsoft.com/office/officeart/2018/2/layout/IconLabelDescriptionList"/>
    <dgm:cxn modelId="{C365BB24-E884-4024-9CDE-DC2E769286A3}" type="presParOf" srcId="{266F9027-F1DC-44EC-A4FF-B2241DE22FEB}" destId="{112B8F07-3912-466F-BAB3-79D9D3C5C879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C85F80-419D-4F21-95A5-ECDF0953FB3E}">
      <dsp:nvSpPr>
        <dsp:cNvPr id="0" name=""/>
        <dsp:cNvSpPr/>
      </dsp:nvSpPr>
      <dsp:spPr>
        <a:xfrm>
          <a:off x="825102" y="0"/>
          <a:ext cx="9351158" cy="552378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950245-117D-49BD-A517-2F31C8A9C6BF}">
      <dsp:nvSpPr>
        <dsp:cNvPr id="0" name=""/>
        <dsp:cNvSpPr/>
      </dsp:nvSpPr>
      <dsp:spPr>
        <a:xfrm>
          <a:off x="2740" y="1657133"/>
          <a:ext cx="1181616" cy="2209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Raw Data</a:t>
          </a:r>
        </a:p>
      </dsp:txBody>
      <dsp:txXfrm>
        <a:off x="60422" y="1714815"/>
        <a:ext cx="1066252" cy="2094148"/>
      </dsp:txXfrm>
    </dsp:sp>
    <dsp:sp modelId="{5FE27952-943B-4455-AA99-DE49C1A1AA24}">
      <dsp:nvSpPr>
        <dsp:cNvPr id="0" name=""/>
        <dsp:cNvSpPr/>
      </dsp:nvSpPr>
      <dsp:spPr>
        <a:xfrm>
          <a:off x="1521703" y="1657133"/>
          <a:ext cx="2392643" cy="2209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Handle Missing Values</a:t>
          </a:r>
          <a:endParaRPr lang="en-US" sz="1200" b="1" kern="1200" dirty="0"/>
        </a:p>
        <a:p>
          <a:pPr marL="57150" lvl="1" indent="-57150" algn="l" defTabSz="466725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Imputed numerical features (e.g., Age, RoomService, Spa) using </a:t>
          </a:r>
          <a:r>
            <a:rPr lang="en-US" sz="1050" b="1" kern="1200"/>
            <a:t>median</a:t>
          </a:r>
          <a:r>
            <a:rPr lang="en-US" sz="1050" kern="1200"/>
            <a:t>.</a:t>
          </a:r>
          <a:endParaRPr lang="en-US" sz="1050" kern="1200" dirty="0"/>
        </a:p>
        <a:p>
          <a:pPr marL="57150" lvl="1" indent="-57150" algn="l" defTabSz="466725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Imputed categorical features (e.g., CryoSleep, VIP, HomePlanet) using </a:t>
          </a:r>
          <a:r>
            <a:rPr lang="en-US" sz="1050" b="1" kern="1200"/>
            <a:t>mode</a:t>
          </a:r>
          <a:r>
            <a:rPr lang="en-US" sz="1050" kern="1200"/>
            <a:t> or created </a:t>
          </a:r>
          <a:r>
            <a:rPr lang="en-US" sz="1050" b="1" kern="1200"/>
            <a:t>'Unknown'</a:t>
          </a:r>
          <a:r>
            <a:rPr lang="en-US" sz="1050" kern="1200"/>
            <a:t> category (Zhou, et al., 2024).</a:t>
          </a:r>
          <a:endParaRPr lang="en-US" sz="1050" kern="1200" dirty="0"/>
        </a:p>
      </dsp:txBody>
      <dsp:txXfrm>
        <a:off x="1629562" y="1764992"/>
        <a:ext cx="2176925" cy="1993794"/>
      </dsp:txXfrm>
    </dsp:sp>
    <dsp:sp modelId="{28D65C34-45B9-40F1-A31C-A7454FA362FB}">
      <dsp:nvSpPr>
        <dsp:cNvPr id="0" name=""/>
        <dsp:cNvSpPr/>
      </dsp:nvSpPr>
      <dsp:spPr>
        <a:xfrm>
          <a:off x="4251693" y="1657133"/>
          <a:ext cx="2024078" cy="2209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Feature Extraction </a:t>
          </a:r>
          <a:r>
            <a:rPr lang="en-US" sz="1100" kern="1200"/>
            <a:t>(</a:t>
          </a:r>
          <a:r>
            <a:rPr lang="en-US" sz="1100" b="1" kern="1200"/>
            <a:t>Deck</a:t>
          </a:r>
          <a:r>
            <a:rPr lang="en-US" sz="1100" kern="1200"/>
            <a:t>, </a:t>
          </a:r>
          <a:r>
            <a:rPr lang="en-US" sz="1100" b="1" kern="1200"/>
            <a:t>Number</a:t>
          </a:r>
          <a:r>
            <a:rPr lang="en-US" sz="1100" kern="1200"/>
            <a:t>, and </a:t>
          </a:r>
          <a:r>
            <a:rPr lang="en-US" sz="1100" b="1" kern="1200"/>
            <a:t>Side</a:t>
          </a:r>
          <a:r>
            <a:rPr lang="en-US" sz="1100" kern="1200"/>
            <a:t> extracted from string format. </a:t>
          </a:r>
          <a:endParaRPr lang="en-US" sz="1200" kern="1200" dirty="0"/>
        </a:p>
      </dsp:txBody>
      <dsp:txXfrm>
        <a:off x="4350500" y="1755940"/>
        <a:ext cx="1826464" cy="2011898"/>
      </dsp:txXfrm>
    </dsp:sp>
    <dsp:sp modelId="{7BAFB607-4363-4467-B7E9-2AE62743BD3B}">
      <dsp:nvSpPr>
        <dsp:cNvPr id="0" name=""/>
        <dsp:cNvSpPr/>
      </dsp:nvSpPr>
      <dsp:spPr>
        <a:xfrm>
          <a:off x="6613118" y="1657133"/>
          <a:ext cx="2024078" cy="2209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Encoding</a:t>
          </a:r>
          <a:endParaRPr lang="en-US" sz="1200" kern="1200" dirty="0"/>
        </a:p>
        <a:p>
          <a:pPr marL="57150" lvl="1" indent="-57150" algn="l" defTabSz="466725">
            <a:lnSpc>
              <a:spcPct val="15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kern="1200"/>
            <a:t>Categorical variables encoded using </a:t>
          </a:r>
          <a:r>
            <a:rPr lang="en-US" sz="1050" b="1" kern="1200"/>
            <a:t>Label Encoding</a:t>
          </a:r>
          <a:r>
            <a:rPr lang="en-US" sz="1050" kern="1200"/>
            <a:t> or </a:t>
          </a:r>
          <a:r>
            <a:rPr lang="en-US" sz="1050" b="1" kern="1200"/>
            <a:t>One-Hot Encoding (</a:t>
          </a:r>
          <a:r>
            <a:rPr lang="en-US" sz="1050" kern="1200"/>
            <a:t>Nargesian, et al., 2017).</a:t>
          </a:r>
          <a:endParaRPr lang="en-US" sz="1050" kern="1200" dirty="0"/>
        </a:p>
      </dsp:txBody>
      <dsp:txXfrm>
        <a:off x="6711925" y="1755940"/>
        <a:ext cx="1826464" cy="2011898"/>
      </dsp:txXfrm>
    </dsp:sp>
    <dsp:sp modelId="{4C1C8A14-7DAA-4102-946B-166E6E9CBC2E}">
      <dsp:nvSpPr>
        <dsp:cNvPr id="0" name=""/>
        <dsp:cNvSpPr/>
      </dsp:nvSpPr>
      <dsp:spPr>
        <a:xfrm>
          <a:off x="8974544" y="1657133"/>
          <a:ext cx="2024078" cy="22095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Final Dataset for Modeling</a:t>
          </a:r>
          <a:endParaRPr lang="en-US" sz="1200" kern="1200" dirty="0"/>
        </a:p>
      </dsp:txBody>
      <dsp:txXfrm>
        <a:off x="9073351" y="1755940"/>
        <a:ext cx="1826464" cy="20118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21998E-45BE-4D4D-A9B0-4794DD1F9D4B}">
      <dsp:nvSpPr>
        <dsp:cNvPr id="0" name=""/>
        <dsp:cNvSpPr/>
      </dsp:nvSpPr>
      <dsp:spPr>
        <a:xfrm>
          <a:off x="564387" y="39542"/>
          <a:ext cx="1510523" cy="148685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2A2364-E555-4718-8E86-BB9D20320848}">
      <dsp:nvSpPr>
        <dsp:cNvPr id="0" name=""/>
        <dsp:cNvSpPr/>
      </dsp:nvSpPr>
      <dsp:spPr>
        <a:xfrm>
          <a:off x="564387" y="1740008"/>
          <a:ext cx="4315781" cy="63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Challenges Faced:</a:t>
          </a:r>
          <a:endParaRPr lang="en-US" sz="3600" kern="1200"/>
        </a:p>
      </dsp:txBody>
      <dsp:txXfrm>
        <a:off x="564387" y="1740008"/>
        <a:ext cx="4315781" cy="637222"/>
      </dsp:txXfrm>
    </dsp:sp>
    <dsp:sp modelId="{1F5A1875-42E9-4A5D-8171-CAAC271F1C3F}">
      <dsp:nvSpPr>
        <dsp:cNvPr id="0" name=""/>
        <dsp:cNvSpPr/>
      </dsp:nvSpPr>
      <dsp:spPr>
        <a:xfrm>
          <a:off x="564387" y="2476585"/>
          <a:ext cx="4315781" cy="253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Handling multiple missing values across both numerical and categorical columns.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Designing consistent transformations between train and test datasets.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Avoiding data leakage during imputation or scaling.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Balancing model complexity with interpretability.</a:t>
          </a:r>
        </a:p>
      </dsp:txBody>
      <dsp:txXfrm>
        <a:off x="564387" y="2476585"/>
        <a:ext cx="4315781" cy="2530694"/>
      </dsp:txXfrm>
    </dsp:sp>
    <dsp:sp modelId="{C2CFAFDF-7B9F-4F7E-862C-103998D9BE3C}">
      <dsp:nvSpPr>
        <dsp:cNvPr id="0" name=""/>
        <dsp:cNvSpPr/>
      </dsp:nvSpPr>
      <dsp:spPr>
        <a:xfrm>
          <a:off x="5635430" y="39542"/>
          <a:ext cx="1510523" cy="148685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843D3-26C6-441F-9481-2D9412AED961}">
      <dsp:nvSpPr>
        <dsp:cNvPr id="0" name=""/>
        <dsp:cNvSpPr/>
      </dsp:nvSpPr>
      <dsp:spPr>
        <a:xfrm>
          <a:off x="5635430" y="1740008"/>
          <a:ext cx="4315781" cy="63722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/>
            <a:t>Lessons Learned:</a:t>
          </a:r>
          <a:endParaRPr lang="en-US" sz="3600" kern="1200" dirty="0"/>
        </a:p>
      </dsp:txBody>
      <dsp:txXfrm>
        <a:off x="5635430" y="1740008"/>
        <a:ext cx="4315781" cy="637222"/>
      </dsp:txXfrm>
    </dsp:sp>
    <dsp:sp modelId="{112B8F07-3912-466F-BAB3-79D9D3C5C879}">
      <dsp:nvSpPr>
        <dsp:cNvPr id="0" name=""/>
        <dsp:cNvSpPr/>
      </dsp:nvSpPr>
      <dsp:spPr>
        <a:xfrm>
          <a:off x="5635430" y="2476585"/>
          <a:ext cx="4315781" cy="25306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Data preprocessing</a:t>
          </a:r>
          <a:r>
            <a:rPr lang="en-US" sz="1700" kern="1200"/>
            <a:t> has a major impact on model performance.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Feature engineering</a:t>
          </a:r>
          <a:r>
            <a:rPr lang="en-US" sz="1700" kern="1200"/>
            <a:t> (splitting Cabin, aggregating spending) revealed important insights.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XGBoost</a:t>
          </a:r>
          <a:r>
            <a:rPr lang="en-US" sz="1700" kern="1200"/>
            <a:t> proved to be highly effective for classification with tabular data (Soofi, et al., 2017).</a:t>
          </a:r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/>
            <a:t>Visualization</a:t>
          </a:r>
          <a:r>
            <a:rPr lang="en-US" sz="1700" kern="1200"/>
            <a:t> helped in both EDA and communicating results clearly.</a:t>
          </a:r>
        </a:p>
      </dsp:txBody>
      <dsp:txXfrm>
        <a:off x="5635430" y="2476585"/>
        <a:ext cx="4315781" cy="2530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32DEA-D059-41D6-A4F4-B91D1C7AABEC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6339A-5622-40FC-AA24-7C29072B3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418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[morning/afternoon], everyone. Today we will be presenting my machine learning project titled </a:t>
            </a:r>
            <a:r>
              <a:rPr lang="en-US" i="1" dirty="0"/>
              <a:t>"Predicting Passenger Travel in Space Using Classification Models"</a:t>
            </a:r>
            <a:r>
              <a:rPr lang="en-US" dirty="0"/>
              <a:t>. This project is based on a Kaggle competition called </a:t>
            </a:r>
            <a:r>
              <a:rPr lang="en-US" i="1" dirty="0"/>
              <a:t>Spaceship Titanic</a:t>
            </a:r>
            <a:r>
              <a:rPr lang="en-US" dirty="0"/>
              <a:t>, where the goal is to predict whether a passenger was transported to another dimension based on various travel, demographic, and onboard features.</a:t>
            </a:r>
            <a:br>
              <a:rPr lang="en-US" dirty="0"/>
            </a:br>
            <a:r>
              <a:rPr lang="en-US" dirty="0"/>
              <a:t>Let’s begin by exploring the problem statement and the data used in this project.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6339A-5622-40FC-AA24-7C29072B39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5139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conclude, this project demonstrated a full ML pipeline—from understanding the dataset and preprocessing, to model selection and interpretation.</a:t>
            </a:r>
            <a:br>
              <a:rPr lang="en-US" dirty="0"/>
            </a:br>
            <a:r>
              <a:rPr lang="en-US" dirty="0" err="1"/>
              <a:t>XGBoost</a:t>
            </a:r>
            <a:r>
              <a:rPr lang="en-US" dirty="0"/>
              <a:t> emerged as the best-performing model with ~81% accuracy.</a:t>
            </a:r>
            <a:br>
              <a:rPr lang="en-US" dirty="0"/>
            </a:br>
            <a:r>
              <a:rPr lang="en-US" dirty="0"/>
              <a:t>Feature engineering and interpretability techniques like SHAP played a key role.</a:t>
            </a:r>
            <a:br>
              <a:rPr lang="en-US" dirty="0"/>
            </a:br>
            <a:r>
              <a:rPr lang="en-US" dirty="0"/>
              <a:t>In future, I would like to experiment with ensemble techniques, deeper hyperparameter tuning, or even neural networks for further gains.</a:t>
            </a:r>
            <a:br>
              <a:rPr lang="en-US" dirty="0"/>
            </a:br>
            <a:r>
              <a:rPr lang="en-US" dirty="0"/>
              <a:t>Thank you for listening—I'm happy to take questions 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6339A-5622-40FC-AA24-7C29072B39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461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problem statement is inspired by a fictional event: the sudden disappearance of passengers aboard the Spaceship Titanic.</a:t>
            </a:r>
            <a:br>
              <a:rPr lang="en-US" dirty="0"/>
            </a:br>
            <a:r>
              <a:rPr lang="en-US" dirty="0"/>
              <a:t>Our objective is to use the given dataset to build a predictive model that determines whether a passenger was "transported" or not.</a:t>
            </a:r>
            <a:br>
              <a:rPr lang="en-US" dirty="0"/>
            </a:br>
            <a:r>
              <a:rPr lang="en-US" dirty="0"/>
              <a:t>This is a binary classification task, and solving it involves preprocessing the data, engineering meaningful features, and comparing different ML models.</a:t>
            </a:r>
            <a:br>
              <a:rPr lang="en-US" dirty="0"/>
            </a:br>
            <a:r>
              <a:rPr lang="en-US" dirty="0"/>
              <a:t>The goal is not just accuracy, but also building a generalizable and interpretable model.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6339A-5622-40FC-AA24-7C29072B39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013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dataset contains data for 8700 passengers, with 14 columns including both numerical and categorical variables.</a:t>
            </a:r>
            <a:br>
              <a:rPr lang="en-US" dirty="0"/>
            </a:br>
            <a:r>
              <a:rPr lang="en-US" dirty="0"/>
              <a:t>Key features include Age, Cabin, </a:t>
            </a:r>
            <a:r>
              <a:rPr lang="en-US" dirty="0" err="1"/>
              <a:t>HomePlanet</a:t>
            </a:r>
            <a:r>
              <a:rPr lang="en-US" dirty="0"/>
              <a:t>, Spending features like FoodCourt and ShoppingMall, and a </a:t>
            </a:r>
            <a:r>
              <a:rPr lang="en-US" dirty="0" err="1"/>
              <a:t>boolean</a:t>
            </a:r>
            <a:r>
              <a:rPr lang="en-US" dirty="0"/>
              <a:t> column for each onboard activity.</a:t>
            </a:r>
            <a:br>
              <a:rPr lang="en-US" dirty="0"/>
            </a:br>
            <a:r>
              <a:rPr lang="en-US" dirty="0"/>
              <a:t>The target variable is Transported, which indicates whether the passenger was transported or not.</a:t>
            </a:r>
            <a:br>
              <a:rPr lang="en-US" dirty="0"/>
            </a:br>
            <a:r>
              <a:rPr lang="en-US" dirty="0"/>
              <a:t>Some columns like Cabin and Name are string-based and were split or cleaned for better use in modeling.</a:t>
            </a:r>
          </a:p>
          <a:p>
            <a:r>
              <a:rPr lang="en-US" dirty="0"/>
              <a:t>The target variable, Transported, is nearly balanced, with ~50% positive and ~50% negative cases, which is helpful for model training.</a:t>
            </a:r>
          </a:p>
          <a:p>
            <a:endParaRPr lang="en-US" dirty="0"/>
          </a:p>
          <a:p>
            <a:r>
              <a:rPr lang="en-US" dirty="0"/>
              <a:t>We observed missing values in key columns such as Age, VIP, and shopping categories.</a:t>
            </a:r>
            <a:br>
              <a:rPr lang="en-US" dirty="0"/>
            </a:br>
            <a:r>
              <a:rPr lang="en-US" dirty="0"/>
              <a:t>Initial visualizations showed interesting relationships—for example, higher spending in certain areas correlated with higher transport probability.</a:t>
            </a:r>
            <a:br>
              <a:rPr lang="en-US" dirty="0"/>
            </a:br>
            <a:r>
              <a:rPr lang="en-US" dirty="0"/>
              <a:t>These insights guided our feature engineering 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6339A-5622-40FC-AA24-7C29072B39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72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Preprocessing was a critical step. We handled missing values using median for numeric columns and mode for categorical ones.</a:t>
            </a:r>
            <a:br>
              <a:rPr lang="en-US" dirty="0"/>
            </a:br>
            <a:r>
              <a:rPr lang="en-US" dirty="0"/>
              <a:t>Cabin was split into deck, number, and side to extract location-related information.</a:t>
            </a:r>
            <a:br>
              <a:rPr lang="en-US" dirty="0"/>
            </a:br>
            <a:r>
              <a:rPr lang="en-US" dirty="0"/>
              <a:t>Boolean values were encoded as 0 and 1, and categorical features like </a:t>
            </a:r>
            <a:r>
              <a:rPr lang="en-US" dirty="0" err="1"/>
              <a:t>HomePlanet</a:t>
            </a:r>
            <a:r>
              <a:rPr lang="en-US" dirty="0"/>
              <a:t> and Destination were label-encoded.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6339A-5622-40FC-AA24-7C29072B399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407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the classification task, we trained four models: Logistic Regression, Random Forest, Support Vector Machine, and </a:t>
            </a:r>
            <a:r>
              <a:rPr lang="en-US" dirty="0" err="1"/>
              <a:t>XGBoost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We used cross-validation with Stratified K-Fold to maintain class balance during training.</a:t>
            </a:r>
            <a:br>
              <a:rPr lang="en-US" dirty="0"/>
            </a:br>
            <a:r>
              <a:rPr lang="en-US" dirty="0"/>
              <a:t>Hyperparameters were tuned using </a:t>
            </a:r>
            <a:r>
              <a:rPr lang="en-US" dirty="0" err="1"/>
              <a:t>GridSearchCV</a:t>
            </a:r>
            <a:r>
              <a:rPr lang="en-US" dirty="0"/>
              <a:t> where appropriate.</a:t>
            </a:r>
            <a:br>
              <a:rPr lang="en-US" dirty="0"/>
            </a:br>
            <a:r>
              <a:rPr lang="en-US" dirty="0"/>
              <a:t>Pipelines were built using </a:t>
            </a:r>
            <a:r>
              <a:rPr lang="en-US" dirty="0" err="1"/>
              <a:t>sklearn</a:t>
            </a:r>
            <a:r>
              <a:rPr lang="en-US" dirty="0"/>
              <a:t> to streamline preprocessing and model training together.</a:t>
            </a:r>
            <a:br>
              <a:rPr lang="en-US" dirty="0"/>
            </a:br>
            <a:r>
              <a:rPr lang="en-US" dirty="0"/>
              <a:t>The </a:t>
            </a:r>
            <a:r>
              <a:rPr lang="en-US" dirty="0" err="1"/>
              <a:t>XGBoost</a:t>
            </a:r>
            <a:r>
              <a:rPr lang="en-US" dirty="0"/>
              <a:t> classifier yielded the best results, followed by Random Forest.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6339A-5622-40FC-AA24-7C29072B39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140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optimized performance using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RandomizedSearchCV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with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3-fold cross-validation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This balances computational efficiency and thoroughness by randomly sampling combinations of 7 key hyperparameters.</a:t>
            </a: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"Our optimal model achieved </a:t>
            </a:r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81.31% accuracy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with these give best parameters:.</a:t>
            </a:r>
          </a:p>
          <a:p>
            <a:endParaRPr lang="en-US" sz="1200" b="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Confusion Matrix Insights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*"The model excels at identifying true positives/negatives but shows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moderate false positives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—acceptable in our context where avoiding false negatives (missed detections) is prioritized. Minimal false negatives confirm strong sensitivity to critical cases."*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tuned </a:t>
            </a:r>
            <a:r>
              <a:rPr lang="en-US" sz="1200" b="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XGBoost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balances accuracy, speed, and interpretability. 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6339A-5622-40FC-AA24-7C29072B39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6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AUC of 0.910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confirms exceptional ability to separate transported/non-transported passengers. This exceeds the 0.9 threshold for 'excellent' discrimination.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Top Feature Insights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*"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CryoSleep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dominates predictions—its passengers were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5.3× more likely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to be transported. Luxury spend (Spa/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VRDeck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and cabin location (deck/side) reveal class-based patterns. 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Behavioral Patterns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*"The model detects logical real-world behaviors:</a:t>
            </a: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CryoSleep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passengers (vulnerable during transit) prioritized for transport.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Higher spenders likely occupied safer cabins.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Cabin number ('num') suggests location-critical evacuation protocols."*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6339A-5622-40FC-AA24-7C29072B39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179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used our best model, </a:t>
            </a:r>
            <a:r>
              <a:rPr lang="en-US" dirty="0" err="1"/>
              <a:t>XGBoost</a:t>
            </a:r>
            <a:r>
              <a:rPr lang="en-US" dirty="0"/>
              <a:t>, to generate predictions on the test set.</a:t>
            </a:r>
          </a:p>
          <a:p>
            <a:r>
              <a:rPr lang="en-US" dirty="0"/>
              <a:t>The same preprocessing steps used on the training data were applied to the test set—this ensured consistency and prevented data leakage.</a:t>
            </a:r>
          </a:p>
          <a:p>
            <a:r>
              <a:rPr lang="en-US" dirty="0"/>
              <a:t>Predictions were then exported to a .csv file with the required format, containing PassengerId and the Transported outcome.</a:t>
            </a:r>
          </a:p>
          <a:p>
            <a:r>
              <a:rPr lang="en-US" dirty="0"/>
              <a:t>Finally, the submission was made on the competition platform like Kaggle.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6339A-5622-40FC-AA24-7C29072B39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339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“In the course of completing this Kaggle challenge, our team encountered several key challenges and also gained some valuable insights. Let me walk you through them.”</a:t>
            </a:r>
          </a:p>
          <a:p>
            <a:r>
              <a:rPr lang="en-US" b="1" dirty="0"/>
              <a:t>Challenges Faced:</a:t>
            </a:r>
            <a:endParaRPr lang="en-US" dirty="0"/>
          </a:p>
          <a:p>
            <a:r>
              <a:rPr lang="en-US" dirty="0"/>
              <a:t>We had to handle missing values in both numeric and categorical features carefully.</a:t>
            </a:r>
          </a:p>
          <a:p>
            <a:r>
              <a:rPr lang="en-US" dirty="0"/>
              <a:t>Ensuring preprocessing steps were consistent between training and test sets was tricky.</a:t>
            </a:r>
          </a:p>
          <a:p>
            <a:r>
              <a:rPr lang="en-US" dirty="0"/>
              <a:t>Avoiding data leakage during imputation or scaling was critical.</a:t>
            </a:r>
          </a:p>
          <a:p>
            <a:r>
              <a:rPr lang="en-US" dirty="0"/>
              <a:t>Balancing model performance with interpretability was a challenge, especially with complex models like </a:t>
            </a:r>
            <a:r>
              <a:rPr lang="en-US" dirty="0" err="1"/>
              <a:t>XGBoost</a:t>
            </a:r>
            <a:r>
              <a:rPr lang="en-US" dirty="0"/>
              <a:t>.</a:t>
            </a:r>
          </a:p>
          <a:p>
            <a:r>
              <a:rPr lang="en-US" b="1" dirty="0"/>
              <a:t>Lessons Learned:</a:t>
            </a:r>
            <a:endParaRPr lang="en-US" dirty="0"/>
          </a:p>
          <a:p>
            <a:r>
              <a:rPr lang="en-US" dirty="0"/>
              <a:t>Data preprocessing greatly influences model accuracy.</a:t>
            </a:r>
          </a:p>
          <a:p>
            <a:r>
              <a:rPr lang="en-US" dirty="0"/>
              <a:t>Feature engineering, like splitting ‘Cabin’ and aggregating spending, added value.</a:t>
            </a:r>
          </a:p>
          <a:p>
            <a:r>
              <a:rPr lang="en-US" dirty="0" err="1"/>
              <a:t>XGBoost</a:t>
            </a:r>
            <a:r>
              <a:rPr lang="en-US" dirty="0"/>
              <a:t> worked really well for tabular classification problems.</a:t>
            </a:r>
          </a:p>
          <a:p>
            <a:r>
              <a:rPr lang="en-US" dirty="0"/>
              <a:t>Visualizations were key for both analysis and clear communication.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6339A-5622-40FC-AA24-7C29072B39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0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C94E-7040-D558-3B9E-65F266A96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88E09B-EEFF-DD26-369A-FC8674568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AA45D-E893-C539-FB92-117FE29D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3E6-D4A7-4EDC-A474-58E0B814960A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6A1357-9E85-8BF1-1158-91CA3200D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157A89-C96F-77CB-D95F-2BCE1534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C1CB-ED09-4EA5-AD7C-9AFCB3DF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36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D181F-A345-186C-5FF6-87E22E28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9FB9B-8F9E-4EB9-D4A8-49B581739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582AF-0C51-CEDF-2D0D-4634149D2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3E6-D4A7-4EDC-A474-58E0B814960A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2EFD87-E050-07FA-03B8-8EE468D79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6FAC5-596B-C004-FADE-E81172494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C1CB-ED09-4EA5-AD7C-9AFCB3DF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906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9004B-8273-8257-7ECA-13E23D963B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0C172-CC8B-D437-6897-C74414E021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15C6F-C123-67B1-A5E2-4ABD34F8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3E6-D4A7-4EDC-A474-58E0B814960A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947FB6-7A9D-C9B4-BCCD-1FCED4F45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EA3786-F296-1DC7-BD92-F60FCD19D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C1CB-ED09-4EA5-AD7C-9AFCB3DF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002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6E5A7-1DCA-9033-DBE2-221B7BF91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8E3E-98F2-F8E6-0D52-04DAD681B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AB4EA-258A-7BF0-54B6-396092ACA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3E6-D4A7-4EDC-A474-58E0B814960A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10709-142F-20F2-3ABF-7DA786FC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BBFAC-A980-8B3A-86F2-B9E1C1001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C1CB-ED09-4EA5-AD7C-9AFCB3DF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277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336AA-AB8C-5887-1984-D0102F067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F7D8A8-8839-1347-1684-BF26977F7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9ABB3-7A08-4B5F-202F-D128A56C9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3E6-D4A7-4EDC-A474-58E0B814960A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05E41-A5E7-467D-1A1D-111B4BFD1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D64F-ADD8-9297-65D5-886E0C781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C1CB-ED09-4EA5-AD7C-9AFCB3DF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993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5074B-E09E-17D1-121C-4B8B308CA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7C0AB-7371-2EDB-EE0A-A99156397F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92886-A67F-C42E-9914-3ED5C16BA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7CEA1-3F98-A055-56D8-3418A20D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3E6-D4A7-4EDC-A474-58E0B814960A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0B4833-D917-2C9A-AA5F-7B440E7C1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76F96-B8F5-153B-30E3-6B2309E20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C1CB-ED09-4EA5-AD7C-9AFCB3DF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76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28A45-F948-C803-A29C-EF2CFCF13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39E1BE-C217-EF6B-2EE8-7849C3A0D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202C43-A723-7625-1AB6-CF112BA7B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1B2E7C-F9E4-52DC-50A0-CA3FFE66CF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D1A96A-45E2-733F-CD76-16F87314AE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7C5083-15C7-93EA-2B69-AF2D7A5BB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3E6-D4A7-4EDC-A474-58E0B814960A}" type="datetimeFigureOut">
              <a:rPr lang="en-US" smtClean="0"/>
              <a:t>7/18/25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768CEA-250D-3EF2-6526-95AEFCA5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A9B6DA-766A-DCF8-E655-F8CF1ED17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C1CB-ED09-4EA5-AD7C-9AFCB3DF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81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7E61-AC65-F85A-D342-3AB92A108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D8318-337F-E7D0-4B41-D4F75CEDD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3E6-D4A7-4EDC-A474-58E0B814960A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7817CD-27E6-76F4-EB56-AB2E20AE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F1165-B108-D838-5DF4-5A0C8D6C8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C1CB-ED09-4EA5-AD7C-9AFCB3DF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244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8376DC-1795-F5B8-37A2-08A23D8E6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3E6-D4A7-4EDC-A474-58E0B814960A}" type="datetimeFigureOut">
              <a:rPr lang="en-US" smtClean="0"/>
              <a:t>7/18/25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269AA6-3254-0175-6CA9-4A76599BF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9873E5-B84C-7BD2-B0CD-E56B8C4D5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C1CB-ED09-4EA5-AD7C-9AFCB3DF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77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9C008-431A-2196-4AFF-DD4E88D6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EA9E9-605D-8CD9-6E30-22D90124B7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DE593-0775-3A22-BD60-36A1F06F9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7E9D7F-453F-C3D8-C7B3-76514099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3E6-D4A7-4EDC-A474-58E0B814960A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499797-09CA-EDE9-D234-4BA48E3CD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E16A2F-09FB-8F41-7492-AE6749F0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C1CB-ED09-4EA5-AD7C-9AFCB3DF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49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EB0F7-807D-F5C2-3B84-56F06DD00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624B8-78E9-FFC1-E4EC-471E54AB0E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4569B3-64F9-C669-CCC0-BE0180DAA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1A2C3C-C4E1-F072-5BC6-E063D3905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0EC3E6-D4A7-4EDC-A474-58E0B814960A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21104F-E448-0AAD-49FF-43BB96654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FD81E-7921-C096-0CFB-2AF94244B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2C1CB-ED09-4EA5-AD7C-9AFCB3DF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12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9E8BC9-1A24-EBF9-0A26-393D9A42C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6B1DA-0585-E1AD-AE86-ECA210BE60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E26AD-98C5-A79D-7773-D088337C8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0EC3E6-D4A7-4EDC-A474-58E0B814960A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2BCE0-E63C-F3F5-D246-76FCDF027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10C4-E6AD-3CEE-15EB-646296453B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2C1CB-ED09-4EA5-AD7C-9AFCB3DFD2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638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mpetitions/spaceship-titanic/over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3C265D-E41C-E3A5-A278-AE751E6A2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0338" y="640080"/>
            <a:ext cx="3734014" cy="3566160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5000" b="1"/>
              <a:t>Assignment 3</a:t>
            </a:r>
            <a:br>
              <a:rPr lang="en-US" sz="5000" b="1"/>
            </a:br>
            <a:r>
              <a:rPr lang="en-US" sz="5000" b="1"/>
              <a:t>Group project </a:t>
            </a:r>
            <a:br>
              <a:rPr lang="en-US" sz="5000" b="1"/>
            </a:br>
            <a:r>
              <a:rPr lang="en-US" sz="5000" b="1"/>
              <a:t>Kaggle Challenge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254D81-AEC4-443D-3A48-A8AA9029E3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0339" y="4636008"/>
            <a:ext cx="3734014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Student 1-</a:t>
            </a:r>
          </a:p>
          <a:p>
            <a:pPr algn="l"/>
            <a:r>
              <a:rPr lang="en-US"/>
              <a:t>Student 2-</a:t>
            </a:r>
          </a:p>
          <a:p>
            <a:pPr algn="l"/>
            <a:r>
              <a:rPr lang="en-US"/>
              <a:t>Student 3-</a:t>
            </a:r>
            <a:endParaRPr lang="en-US" dirty="0"/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lourful pins linked with threads">
            <a:extLst>
              <a:ext uri="{FF2B5EF4-FFF2-40B4-BE49-F238E27FC236}">
                <a16:creationId xmlns:a16="http://schemas.microsoft.com/office/drawing/2014/main" id="{125F2B63-2014-A2BE-1539-6859FF1EBE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67" r="13632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5856377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FAC55A-2DAA-7516-3E16-23A28698F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080" y="18255"/>
            <a:ext cx="10515600" cy="1325563"/>
          </a:xfrm>
        </p:spPr>
        <p:txBody>
          <a:bodyPr/>
          <a:lstStyle/>
          <a:p>
            <a:r>
              <a:rPr lang="en-US" b="1" dirty="0"/>
              <a:t>Challenges &amp; Lessons Learned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519085-AEBB-1288-89F4-BFCB0D0A7D4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080" y="1343818"/>
          <a:ext cx="10515600" cy="50468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696650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50B49-5046-3B4D-C336-2479ADD1F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572"/>
            <a:ext cx="10515600" cy="63394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Conclusion &amp; Future Work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D18E228D-DAC4-364A-75BF-36AA0D9B5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629" y="847582"/>
            <a:ext cx="11440885" cy="326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Conclusion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Successfully built a classification model to predict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space travel booking outcomes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Transported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Applied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end-to-end data science pipeline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from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engineering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training and tuning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XGBoost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the best performance among tested models.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Submission made in the required format with confident results.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E29660-8D35-9F25-7A4A-46E0C9F1CE0C}"/>
              </a:ext>
            </a:extLst>
          </p:cNvPr>
          <p:cNvSpPr txBox="1"/>
          <p:nvPr/>
        </p:nvSpPr>
        <p:spPr>
          <a:xfrm>
            <a:off x="-1" y="4206335"/>
            <a:ext cx="11571515" cy="2251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sz="2400" b="1" dirty="0"/>
              <a:t>Future Work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Explore </a:t>
            </a:r>
            <a:r>
              <a:rPr lang="en-US" sz="2400" b="1" dirty="0"/>
              <a:t>deep learning models</a:t>
            </a:r>
            <a:r>
              <a:rPr lang="en-US" sz="2400" dirty="0"/>
              <a:t> (e.g., </a:t>
            </a:r>
            <a:r>
              <a:rPr lang="en-US" sz="2400" dirty="0" err="1"/>
              <a:t>TabNet</a:t>
            </a:r>
            <a:r>
              <a:rPr lang="en-US" sz="2400" dirty="0"/>
              <a:t>, neural nets) for further performance gains.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Implement </a:t>
            </a:r>
            <a:r>
              <a:rPr lang="en-US" sz="2400" b="1" dirty="0"/>
              <a:t>advanced hyperparameter tuning</a:t>
            </a:r>
            <a:r>
              <a:rPr lang="en-US" sz="2400" dirty="0"/>
              <a:t> (e.g., Bayesian Optimization).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Incorporate </a:t>
            </a:r>
            <a:r>
              <a:rPr lang="en-US" sz="2400" b="1" dirty="0"/>
              <a:t>more domain-specific features</a:t>
            </a:r>
            <a:r>
              <a:rPr lang="en-US" sz="2400" dirty="0"/>
              <a:t> if additional data is available.</a:t>
            </a:r>
          </a:p>
        </p:txBody>
      </p:sp>
    </p:spTree>
    <p:extLst>
      <p:ext uri="{BB962C8B-B14F-4D97-AF65-F5344CB8AC3E}">
        <p14:creationId xmlns:p14="http://schemas.microsoft.com/office/powerpoint/2010/main" val="34074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72EA8-83BA-DF8A-3778-5B0CA2295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References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D5DE7-DFA8-BC72-15A7-C4DF75CA2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1500"/>
              <a:t>Zhou, Y., Aryal, S. and Bouadjenek, M.R., 2024. Review for Handling Missing Data with special missing mechanism. </a:t>
            </a:r>
            <a:r>
              <a:rPr lang="en-US" sz="1500" i="1"/>
              <a:t>arXiv preprint arXiv:2404.04905</a:t>
            </a:r>
            <a:r>
              <a:rPr lang="en-US" sz="1500"/>
              <a:t>.</a:t>
            </a:r>
          </a:p>
          <a:p>
            <a:r>
              <a:rPr lang="en-US" sz="1500"/>
              <a:t>Nargesian, F., Samulowitz, H., Khurana, U., Khalil, E.B. and Turaga, D.S., 2017, August. Learning feature engineering for classification. In </a:t>
            </a:r>
            <a:r>
              <a:rPr lang="en-US" sz="1500" i="1"/>
              <a:t>Ijcai</a:t>
            </a:r>
            <a:r>
              <a:rPr lang="en-US" sz="1500"/>
              <a:t> (Vol. 17, pp. 2529-2535).</a:t>
            </a:r>
          </a:p>
          <a:p>
            <a:r>
              <a:rPr lang="en-US" sz="1500"/>
              <a:t>Osisanwo, F. Y., Akinsola, J. E., Awodele, O., Hinmikaiye, J. O., Olakanmi, O., &amp; Akinjobi, J. (2017). Supervised machine learning algorithms: classification and comparison. </a:t>
            </a:r>
            <a:r>
              <a:rPr lang="en-US" sz="1500" i="1"/>
              <a:t>International Journal of Computer Trends and Technology (IJCTT)</a:t>
            </a:r>
            <a:r>
              <a:rPr lang="en-US" sz="1500"/>
              <a:t>, </a:t>
            </a:r>
            <a:r>
              <a:rPr lang="en-US" sz="1500" i="1"/>
              <a:t>48</a:t>
            </a:r>
            <a:r>
              <a:rPr lang="en-US" sz="1500"/>
              <a:t>(3), 128-138.</a:t>
            </a:r>
          </a:p>
          <a:p>
            <a:r>
              <a:rPr lang="en-US" sz="1500"/>
              <a:t>Hossin, M. and Sulaiman, M.N., 2015. A review on evaluation metrics for data classification evaluations. </a:t>
            </a:r>
            <a:r>
              <a:rPr lang="en-US" sz="1500" i="1"/>
              <a:t>International journal of data mining &amp; knowledge management process</a:t>
            </a:r>
            <a:r>
              <a:rPr lang="en-US" sz="1500"/>
              <a:t>, </a:t>
            </a:r>
            <a:r>
              <a:rPr lang="en-US" sz="1500" i="1"/>
              <a:t>5</a:t>
            </a:r>
            <a:r>
              <a:rPr lang="en-US" sz="1500"/>
              <a:t>(2), p.1.</a:t>
            </a:r>
          </a:p>
          <a:p>
            <a:r>
              <a:rPr lang="en-US" sz="1500"/>
              <a:t>Lever, J., 2016. Classification evaluation: It is important to understand both what a classification metric expresses and what it hides. </a:t>
            </a:r>
            <a:r>
              <a:rPr lang="en-US" sz="1500" i="1"/>
              <a:t>Nature methods</a:t>
            </a:r>
            <a:r>
              <a:rPr lang="en-US" sz="1500"/>
              <a:t>, </a:t>
            </a:r>
            <a:r>
              <a:rPr lang="en-US" sz="1500" i="1"/>
              <a:t>13</a:t>
            </a:r>
            <a:r>
              <a:rPr lang="en-US" sz="1500"/>
              <a:t>(8), pp.603-605.</a:t>
            </a:r>
          </a:p>
          <a:p>
            <a:r>
              <a:rPr lang="en-US" sz="1500"/>
              <a:t>Soofi, A.A. and Awan, A., 2017. Classification techniques in machine learning: applications and issues. </a:t>
            </a:r>
            <a:r>
              <a:rPr lang="en-US" sz="1500" i="1"/>
              <a:t>Journal of Basic &amp; Applied Sciences</a:t>
            </a:r>
            <a:r>
              <a:rPr lang="en-US" sz="1500"/>
              <a:t>, </a:t>
            </a:r>
            <a:r>
              <a:rPr lang="en-US" sz="1500" i="1"/>
              <a:t>13</a:t>
            </a:r>
            <a:r>
              <a:rPr lang="en-US" sz="1500"/>
              <a:t>, pp.459-465.</a:t>
            </a:r>
          </a:p>
          <a:p>
            <a:r>
              <a:rPr lang="en-US" sz="1500"/>
              <a:t>Sen, P.C., Hajra, M. and Ghosh, M., 2019. Supervised classification algorithms in machine learning: A survey and review. In </a:t>
            </a:r>
            <a:r>
              <a:rPr lang="en-US" sz="1500" i="1"/>
              <a:t>Emerging technology in modelling and graphics: Proceedings of IEM graph 2018</a:t>
            </a:r>
            <a:r>
              <a:rPr lang="en-US" sz="1500"/>
              <a:t> (pp. 99-111). Singapore: Springer Singapore.</a:t>
            </a:r>
          </a:p>
          <a:p>
            <a:r>
              <a:rPr lang="en-US" sz="1500"/>
              <a:t>Kaggle. 2025. Spaceship Titanic Overview Accessed through </a:t>
            </a:r>
            <a:r>
              <a:rPr lang="en-US" sz="1500">
                <a:hlinkClick r:id="rId2"/>
              </a:rPr>
              <a:t>Spaceship Titanic | Kaggle</a:t>
            </a:r>
            <a:endParaRPr lang="en-US" sz="1500"/>
          </a:p>
          <a:p>
            <a:endParaRPr lang="en-US" sz="1500"/>
          </a:p>
        </p:txBody>
      </p:sp>
    </p:spTree>
    <p:extLst>
      <p:ext uri="{BB962C8B-B14F-4D97-AF65-F5344CB8AC3E}">
        <p14:creationId xmlns:p14="http://schemas.microsoft.com/office/powerpoint/2010/main" val="185946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A8D029-0568-67A3-474E-CB1FE0596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/>
              <a:t>Problem Statement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6ACC-F94B-C4DD-EA12-2B2A162B5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000" dirty="0"/>
              <a:t>🧩 Context : In this Kaggle competition titled "Spaceship Titanic", passengers aboard a spaceship mysteriously disappeared after a collision with a spatial anomaly. The goal is to predict whether a passenger was transported to another dimension (True) or not (False) based on the available data (Kaggle, 2025).</a:t>
            </a:r>
          </a:p>
          <a:p>
            <a:r>
              <a:rPr lang="en-US" sz="2000" dirty="0"/>
              <a:t>📍 Objective : Develop a binary classification model that accurately predicts the Transported status of passengers using features like:</a:t>
            </a:r>
          </a:p>
          <a:p>
            <a:pPr lvl="1"/>
            <a:r>
              <a:rPr lang="en-US" sz="2000" dirty="0"/>
              <a:t>Demographics: Age, </a:t>
            </a:r>
            <a:r>
              <a:rPr lang="en-US" sz="2000" dirty="0" err="1"/>
              <a:t>HomePlanet</a:t>
            </a:r>
            <a:r>
              <a:rPr lang="en-US" sz="2000" dirty="0"/>
              <a:t>, VIP status</a:t>
            </a:r>
          </a:p>
          <a:p>
            <a:pPr lvl="1"/>
            <a:r>
              <a:rPr lang="en-US" sz="2000" dirty="0"/>
              <a:t>Travel Plans: Destination, </a:t>
            </a:r>
            <a:r>
              <a:rPr lang="en-US" sz="2000" dirty="0" err="1"/>
              <a:t>CryoSleep</a:t>
            </a:r>
            <a:r>
              <a:rPr lang="en-US" sz="2000" dirty="0"/>
              <a:t> (hibernation mode)</a:t>
            </a:r>
          </a:p>
          <a:p>
            <a:pPr lvl="1"/>
            <a:r>
              <a:rPr lang="en-US" sz="2000" dirty="0"/>
              <a:t>Spending Behavior: Expenditure in </a:t>
            </a:r>
            <a:r>
              <a:rPr lang="en-US" sz="2000" dirty="0" err="1"/>
              <a:t>RoomService</a:t>
            </a:r>
            <a:r>
              <a:rPr lang="en-US" sz="2000" dirty="0"/>
              <a:t>, Spa, etc.</a:t>
            </a:r>
          </a:p>
          <a:p>
            <a:pPr lvl="1"/>
            <a:r>
              <a:rPr lang="en-US" sz="2000" dirty="0"/>
              <a:t>Cabin Details: Extracted into Deck, Number, and Side</a:t>
            </a:r>
          </a:p>
          <a:p>
            <a:pPr lvl="1"/>
            <a:r>
              <a:rPr lang="en-US" sz="2000" dirty="0"/>
              <a:t>Group Identification: From PassengerId-derived group numbers</a:t>
            </a:r>
          </a:p>
          <a:p>
            <a:r>
              <a:rPr lang="en-US" sz="2000" b="1" dirty="0"/>
              <a:t>👨‍💻 Task: </a:t>
            </a:r>
            <a:r>
              <a:rPr lang="en-US" sz="2000" dirty="0"/>
              <a:t>Build, train, and evaluate machine learning models to maximize prediction accuracy on unseen test data, and submit predictions to Kaggle's leaderboard.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3278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8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60" name="Rectangle 2059">
            <a:extLst>
              <a:ext uri="{FF2B5EF4-FFF2-40B4-BE49-F238E27FC236}">
                <a16:creationId xmlns:a16="http://schemas.microsoft.com/office/drawing/2014/main" id="{477B3D0A-9C0E-8E65-3091-732A717D3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76237F-AF81-1413-8810-E81353B33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34057"/>
            <a:ext cx="10124189" cy="1228299"/>
          </a:xfrm>
        </p:spPr>
        <p:txBody>
          <a:bodyPr>
            <a:normAutofit/>
          </a:bodyPr>
          <a:lstStyle/>
          <a:p>
            <a:r>
              <a:rPr lang="en-US" sz="4000" b="1" dirty="0"/>
              <a:t>Dataset Overview– Structure and Composition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DB5BB0F-9A85-3F80-CF63-7AFC9E4374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654" y="1580338"/>
            <a:ext cx="6420560" cy="516158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Dataset Shape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Records: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8,693 passengers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Columns: 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14 features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 Types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 (categorical):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7 features (e.g.,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HomePlanet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Destination)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Numerical (float):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6 features (e.g., Age,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RoomService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Boolean: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 feature (Transported)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Target Variable: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Transported — Indicates whether the passenger was successfully transported to another dimension (True/False). The distribution </a:t>
            </a:r>
            <a:r>
              <a:rPr lang="en-US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 Target variable is balanced (Kaggle, 2025).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Data Info: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Age ranges from 0 to 79, with </a:t>
            </a:r>
            <a:r>
              <a:rPr lang="en-US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mean of around 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28.8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yearsSpending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columns (e.g.,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RoomService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VRDeck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 show right-skewed distributions (most people spent zero)</a:t>
            </a:r>
            <a:endParaRPr lang="en-US" alt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Summary: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2% missing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across several columns (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Zhou, et al., 2024).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HomePlanet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CryoSleep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VIP, Name have &gt;200 missing entries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FontTx/>
              <a:buChar char="•"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missing values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PassengerId or Transported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C0566E3D-863F-8E39-A7A9-719D9D9457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43168" y="1240971"/>
            <a:ext cx="4885178" cy="238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97233D-4136-0BAB-3208-D18503B85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215" y="3861420"/>
            <a:ext cx="2991514" cy="2762523"/>
          </a:xfrm>
          <a:prstGeom prst="rect">
            <a:avLst/>
          </a:prstGeom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A8DEFE58-AE15-E5BA-6000-A54A0A0B0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491764" y="3861419"/>
            <a:ext cx="2636582" cy="2762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4696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7C071-D825-6DCD-C5F4-2728A30B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5667070" cy="448574"/>
          </a:xfrm>
        </p:spPr>
        <p:txBody>
          <a:bodyPr>
            <a:noAutofit/>
          </a:bodyPr>
          <a:lstStyle/>
          <a:p>
            <a:r>
              <a:rPr lang="en-US" sz="2400" b="1" dirty="0"/>
              <a:t>Descriptive Statistics &amp;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6F402-3441-B5A6-F037-DDBE5387D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517" y="552091"/>
            <a:ext cx="5471374" cy="62023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Descriptive Statistics </a:t>
            </a:r>
          </a:p>
          <a:p>
            <a:pPr>
              <a:lnSpc>
                <a:spcPct val="150000"/>
              </a:lnSpc>
            </a:pP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 Age: Mean = 28.82, Std = 14.64 — most passengers are young adults.</a:t>
            </a:r>
          </a:p>
          <a:p>
            <a:pPr>
              <a:lnSpc>
                <a:spcPct val="150000"/>
              </a:lnSpc>
            </a:pP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Spending Features (e.g.,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RoomService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FoodCourt): Right-skewed distributions, indicating outliers or sparse spending 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presence of zero or near-zero values in monetary fields suggests some passengers didn't use certain services.</a:t>
            </a:r>
          </a:p>
          <a:p>
            <a:pPr>
              <a:lnSpc>
                <a:spcPct val="150000"/>
              </a:lnSpc>
            </a:pP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scaling/</a:t>
            </a:r>
            <a:r>
              <a:rPr lang="en-US" altLang="en-US" sz="1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normalisation</a:t>
            </a:r>
            <a:r>
              <a:rPr lang="en-US" alt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may be necessary before model training (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Sen, et al., 2019).</a:t>
            </a:r>
          </a:p>
          <a:p>
            <a:pPr>
              <a:lnSpc>
                <a:spcPct val="150000"/>
              </a:lnSpc>
              <a:buNone/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Correlation Matrix Analysis:</a:t>
            </a:r>
            <a:endParaRPr lang="en-US" sz="1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Weak correlations among numerical variables.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Highest correlations: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FoodCourt &amp; Spa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(0.22)</a:t>
            </a:r>
          </a:p>
          <a:p>
            <a:pPr marL="742950" lvl="1" indent="-285750">
              <a:lnSpc>
                <a:spcPct val="150000"/>
              </a:lnSpc>
            </a:pPr>
            <a:r>
              <a:rPr lang="en-US" sz="1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FoodCourt &amp; </a:t>
            </a:r>
            <a:r>
              <a:rPr lang="en-US" sz="1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VRDeck</a:t>
            </a: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(0.22)</a:t>
            </a:r>
          </a:p>
          <a:p>
            <a:pPr>
              <a:lnSpc>
                <a:spcPct val="150000"/>
              </a:lnSpc>
            </a:pPr>
            <a:r>
              <a:rPr lang="en-US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strong multicollinearity detected — all correlation values &lt; 0.25.</a:t>
            </a:r>
          </a:p>
        </p:txBody>
      </p:sp>
      <p:pic>
        <p:nvPicPr>
          <p:cNvPr id="3080" name="Picture 8">
            <a:extLst>
              <a:ext uri="{FF2B5EF4-FFF2-40B4-BE49-F238E27FC236}">
                <a16:creationId xmlns:a16="http://schemas.microsoft.com/office/drawing/2014/main" id="{903CF846-77CD-9666-9F59-3236A0CAA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404" y="2941319"/>
            <a:ext cx="6524930" cy="391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13EEA6F8-5B1C-CB5B-88F8-B1CAD6D0F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61132"/>
              </p:ext>
            </p:extLst>
          </p:nvPr>
        </p:nvGraphicFramePr>
        <p:xfrm>
          <a:off x="5667071" y="0"/>
          <a:ext cx="6524930" cy="294132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892721">
                  <a:extLst>
                    <a:ext uri="{9D8B030D-6E8A-4147-A177-3AD203B41FA5}">
                      <a16:colId xmlns:a16="http://schemas.microsoft.com/office/drawing/2014/main" val="1960671218"/>
                    </a:ext>
                  </a:extLst>
                </a:gridCol>
                <a:gridCol w="546603">
                  <a:extLst>
                    <a:ext uri="{9D8B030D-6E8A-4147-A177-3AD203B41FA5}">
                      <a16:colId xmlns:a16="http://schemas.microsoft.com/office/drawing/2014/main" val="2488831225"/>
                    </a:ext>
                  </a:extLst>
                </a:gridCol>
                <a:gridCol w="1247413">
                  <a:extLst>
                    <a:ext uri="{9D8B030D-6E8A-4147-A177-3AD203B41FA5}">
                      <a16:colId xmlns:a16="http://schemas.microsoft.com/office/drawing/2014/main" val="3158023285"/>
                    </a:ext>
                  </a:extLst>
                </a:gridCol>
                <a:gridCol w="1071495">
                  <a:extLst>
                    <a:ext uri="{9D8B030D-6E8A-4147-A177-3AD203B41FA5}">
                      <a16:colId xmlns:a16="http://schemas.microsoft.com/office/drawing/2014/main" val="1982494450"/>
                    </a:ext>
                  </a:extLst>
                </a:gridCol>
                <a:gridCol w="1263405">
                  <a:extLst>
                    <a:ext uri="{9D8B030D-6E8A-4147-A177-3AD203B41FA5}">
                      <a16:colId xmlns:a16="http://schemas.microsoft.com/office/drawing/2014/main" val="3680893184"/>
                    </a:ext>
                  </a:extLst>
                </a:gridCol>
                <a:gridCol w="655692">
                  <a:extLst>
                    <a:ext uri="{9D8B030D-6E8A-4147-A177-3AD203B41FA5}">
                      <a16:colId xmlns:a16="http://schemas.microsoft.com/office/drawing/2014/main" val="4005344537"/>
                    </a:ext>
                  </a:extLst>
                </a:gridCol>
                <a:gridCol w="847601">
                  <a:extLst>
                    <a:ext uri="{9D8B030D-6E8A-4147-A177-3AD203B41FA5}">
                      <a16:colId xmlns:a16="http://schemas.microsoft.com/office/drawing/2014/main" val="3594317780"/>
                    </a:ext>
                  </a:extLst>
                </a:gridCol>
              </a:tblGrid>
              <a:tr h="563425">
                <a:tc>
                  <a:txBody>
                    <a:bodyPr/>
                    <a:lstStyle/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endParaRPr lang="en-US" sz="1400" b="1" u="none" strike="noStrike" dirty="0">
                        <a:effectLst/>
                      </a:endParaRPr>
                    </a:p>
                    <a:p>
                      <a:pPr algn="l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index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Age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u="none" strike="noStrike" dirty="0" err="1">
                          <a:effectLst/>
                        </a:rPr>
                        <a:t>RoomService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FoodCourt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ShoppingMall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Spa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50000"/>
                        </a:lnSpc>
                        <a:buNone/>
                      </a:pPr>
                      <a:r>
                        <a:rPr lang="en-US" sz="1400" b="1" u="none" strike="noStrike" dirty="0" err="1">
                          <a:effectLst/>
                        </a:rPr>
                        <a:t>VRDeck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3352711640"/>
                  </a:ext>
                </a:extLst>
              </a:tr>
              <a:tr h="285027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b="1" u="none" strike="noStrike">
                          <a:effectLst/>
                        </a:rPr>
                        <a:t>std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14.5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666.7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1611.5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604.7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1136.7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1145.7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90760653"/>
                  </a:ext>
                </a:extLst>
              </a:tr>
              <a:tr h="285027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min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130318505"/>
                  </a:ext>
                </a:extLst>
              </a:tr>
              <a:tr h="285027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mean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28.8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224.7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458.1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173.7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311.1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304.9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3019696753"/>
                  </a:ext>
                </a:extLst>
              </a:tr>
              <a:tr h="285027">
                <a:tc>
                  <a:txBody>
                    <a:bodyPr/>
                    <a:lstStyle/>
                    <a:p>
                      <a:pPr algn="l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max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79.0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14327.0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29813.0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23492.0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22408.0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24133.0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227777418"/>
                  </a:ext>
                </a:extLst>
              </a:tr>
              <a:tr h="285027"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75%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38.0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47.0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76.0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27.0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59.0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46.0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246185419"/>
                  </a:ext>
                </a:extLst>
              </a:tr>
              <a:tr h="285027"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50%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27.0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1564586229"/>
                  </a:ext>
                </a:extLst>
              </a:tr>
              <a:tr h="285027"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25%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19.0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0.0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tc>
                  <a:txBody>
                    <a:bodyPr/>
                    <a:lstStyle/>
                    <a:p>
                      <a:pPr algn="r" fontAlgn="t">
                        <a:lnSpc>
                          <a:spcPct val="150000"/>
                        </a:lnSpc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0.0 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/>
                </a:tc>
                <a:extLst>
                  <a:ext uri="{0D108BD9-81ED-4DB2-BD59-A6C34878D82A}">
                    <a16:rowId xmlns:a16="http://schemas.microsoft.com/office/drawing/2014/main" val="2914954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559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76B76-398B-1B90-52E5-A78B5C31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920" y="81282"/>
            <a:ext cx="10515600" cy="557074"/>
          </a:xfrm>
        </p:spPr>
        <p:txBody>
          <a:bodyPr>
            <a:normAutofit fontScale="90000"/>
          </a:bodyPr>
          <a:lstStyle/>
          <a:p>
            <a:r>
              <a:rPr lang="en-US" sz="4000" b="1"/>
              <a:t>Data Preprocessing &amp; Feature Engineering</a:t>
            </a:r>
            <a:endParaRPr lang="en-US" sz="4000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EC823E6-C6A1-0870-7E01-D6D446DF78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883453"/>
              </p:ext>
            </p:extLst>
          </p:nvPr>
        </p:nvGraphicFramePr>
        <p:xfrm>
          <a:off x="560717" y="1181820"/>
          <a:ext cx="11001363" cy="5523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87664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20BD4-4DB5-8B1F-F2BD-BE5A9733B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8551"/>
            <a:ext cx="5491480" cy="473451"/>
          </a:xfrm>
        </p:spPr>
        <p:txBody>
          <a:bodyPr>
            <a:noAutofit/>
          </a:bodyPr>
          <a:lstStyle/>
          <a:p>
            <a:r>
              <a:rPr lang="en-US" sz="3200" b="1" dirty="0"/>
              <a:t>Model Strategy &amp;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514004-40AD-2597-02B7-431431E9F3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875197"/>
            <a:ext cx="6477000" cy="185565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 b="1" dirty="0"/>
              <a:t>Train-Test Split Strategy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1600" dirty="0"/>
              <a:t>Dataset was split using </a:t>
            </a:r>
            <a:r>
              <a:rPr lang="en-US" sz="1600" dirty="0" err="1"/>
              <a:t>train_test_split</a:t>
            </a:r>
            <a:r>
              <a:rPr lang="en-US" sz="1600" dirty="0"/>
              <a:t>() from </a:t>
            </a:r>
            <a:r>
              <a:rPr lang="en-US" sz="1600" dirty="0" err="1"/>
              <a:t>sklearn</a:t>
            </a:r>
            <a:r>
              <a:rPr lang="en-US" sz="1600" dirty="0"/>
              <a:t> with: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80% for training and 20% for validation</a:t>
            </a:r>
          </a:p>
          <a:p>
            <a:pPr lvl="1">
              <a:lnSpc>
                <a:spcPct val="150000"/>
              </a:lnSpc>
            </a:pPr>
            <a:r>
              <a:rPr lang="en-US" sz="1600" dirty="0"/>
              <a:t>Stratified on the target to maintain class balance</a:t>
            </a:r>
          </a:p>
          <a:p>
            <a:pPr lvl="1">
              <a:lnSpc>
                <a:spcPct val="150000"/>
              </a:lnSpc>
            </a:pPr>
            <a:r>
              <a:rPr lang="en-US" sz="1600" dirty="0" err="1"/>
              <a:t>random_state</a:t>
            </a:r>
            <a:r>
              <a:rPr lang="en-US" sz="1600" dirty="0"/>
              <a:t>=42 for reproducibility (</a:t>
            </a:r>
            <a:r>
              <a:rPr lang="en-US" sz="1600" dirty="0" err="1"/>
              <a:t>Osisanwo</a:t>
            </a:r>
            <a:r>
              <a:rPr lang="en-US" sz="1600" dirty="0"/>
              <a:t>, et al., 2017))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99B0F6-F8A8-9880-8549-4DB002C4B894}"/>
              </a:ext>
            </a:extLst>
          </p:cNvPr>
          <p:cNvSpPr txBox="1"/>
          <p:nvPr/>
        </p:nvSpPr>
        <p:spPr>
          <a:xfrm>
            <a:off x="70928" y="2871279"/>
            <a:ext cx="5740400" cy="2483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500" b="1" dirty="0"/>
              <a:t>Model Selection Pipeline -</a:t>
            </a:r>
            <a:r>
              <a:rPr lang="en-US" sz="1500" dirty="0"/>
              <a:t>Five baseline classification models were trained to compare performance: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✅ Logistic Regression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✅ Decision Tree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✅ Random Forest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✅ Support Vector Machine (SVC)</a:t>
            </a:r>
          </a:p>
          <a:p>
            <a:pPr lvl="1">
              <a:lnSpc>
                <a:spcPct val="150000"/>
              </a:lnSpc>
            </a:pPr>
            <a:r>
              <a:rPr lang="en-US" sz="1500" dirty="0"/>
              <a:t>✅ </a:t>
            </a:r>
            <a:r>
              <a:rPr lang="en-US" sz="1500" dirty="0" err="1"/>
              <a:t>XGBoost</a:t>
            </a:r>
            <a:r>
              <a:rPr lang="en-US" sz="1500" dirty="0"/>
              <a:t> (Extreme Gradient Boosting)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3FB7D4-6E41-AE93-AADF-1FDDA98DF90D}"/>
              </a:ext>
            </a:extLst>
          </p:cNvPr>
          <p:cNvSpPr txBox="1"/>
          <p:nvPr/>
        </p:nvSpPr>
        <p:spPr>
          <a:xfrm>
            <a:off x="70928" y="5495211"/>
            <a:ext cx="7254240" cy="1095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500" b="1" dirty="0"/>
              <a:t>Selected Final Model: </a:t>
            </a:r>
            <a:r>
              <a:rPr lang="en-US" sz="1500" b="1" dirty="0" err="1"/>
              <a:t>XGBoost</a:t>
            </a:r>
            <a:endParaRPr lang="en-US" sz="1500" b="1" dirty="0"/>
          </a:p>
          <a:p>
            <a:pPr>
              <a:lnSpc>
                <a:spcPct val="150000"/>
              </a:lnSpc>
            </a:pPr>
            <a:r>
              <a:rPr lang="en-US" sz="1500" dirty="0"/>
              <a:t>Chosen for High accuracy ,Excellent generalization ,Robust handling of tabular data and Compatibility with tuning and feature importance extraction (</a:t>
            </a:r>
            <a:r>
              <a:rPr lang="en-US" sz="1500" dirty="0" err="1"/>
              <a:t>Osisanwo</a:t>
            </a:r>
            <a:r>
              <a:rPr lang="en-US" sz="1500" dirty="0"/>
              <a:t>, et al., 2017).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844F66D0-EE57-3ABC-CC53-1AFEC6909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802257"/>
            <a:ext cx="5781516" cy="471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51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9FC28-5C19-24BB-E936-D617EE06A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6552565" cy="422694"/>
          </a:xfrm>
        </p:spPr>
        <p:txBody>
          <a:bodyPr>
            <a:noAutofit/>
          </a:bodyPr>
          <a:lstStyle/>
          <a:p>
            <a:r>
              <a:rPr lang="en-US" sz="2400" b="1" dirty="0" err="1"/>
              <a:t>XGBoost</a:t>
            </a:r>
            <a:r>
              <a:rPr lang="en-US" sz="2400" b="1" dirty="0"/>
              <a:t> Model – Tuning &amp;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4333E-E3EE-5AFC-F111-67BB9C82D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569345"/>
            <a:ext cx="6859269" cy="3206909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400" b="1" dirty="0"/>
              <a:t>Model Training and Tuning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Model Used: </a:t>
            </a:r>
            <a:r>
              <a:rPr lang="en-US" sz="1400" dirty="0" err="1"/>
              <a:t>XGBClassifier</a:t>
            </a:r>
            <a:r>
              <a:rPr lang="en-US" sz="1400" dirty="0"/>
              <a:t> from </a:t>
            </a:r>
            <a:r>
              <a:rPr lang="en-US" sz="1400" dirty="0" err="1"/>
              <a:t>xgboostValidation</a:t>
            </a:r>
            <a:r>
              <a:rPr lang="en-US" sz="1400" dirty="0"/>
              <a:t> 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Strategy: Stratified train-test split (80/20)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Tuning Technique: </a:t>
            </a:r>
            <a:r>
              <a:rPr lang="en-US" sz="1400" dirty="0" err="1"/>
              <a:t>RandomizedSearchCV</a:t>
            </a:r>
            <a:r>
              <a:rPr lang="en-US" sz="1400" dirty="0"/>
              <a:t> with 3-fold cross-validation (</a:t>
            </a:r>
            <a:r>
              <a:rPr lang="en-US" sz="1400" dirty="0" err="1"/>
              <a:t>Hossin</a:t>
            </a:r>
            <a:r>
              <a:rPr lang="en-US" sz="1400" dirty="0"/>
              <a:t>, et al, 2015).</a:t>
            </a:r>
          </a:p>
          <a:p>
            <a:pPr lvl="1">
              <a:lnSpc>
                <a:spcPct val="100000"/>
              </a:lnSpc>
            </a:pPr>
            <a:r>
              <a:rPr lang="en-US" sz="1400" dirty="0"/>
              <a:t>Search Space:</a:t>
            </a:r>
          </a:p>
          <a:p>
            <a:pPr lvl="2">
              <a:lnSpc>
                <a:spcPct val="100000"/>
              </a:lnSpc>
            </a:pPr>
            <a:r>
              <a:rPr lang="en-US" sz="1400" dirty="0" err="1"/>
              <a:t>n_estimators</a:t>
            </a:r>
            <a:r>
              <a:rPr lang="en-US" sz="1400" dirty="0"/>
              <a:t>: [100, 150, 200, 250]</a:t>
            </a:r>
          </a:p>
          <a:p>
            <a:pPr lvl="2">
              <a:lnSpc>
                <a:spcPct val="100000"/>
              </a:lnSpc>
            </a:pPr>
            <a:r>
              <a:rPr lang="en-US" sz="1400" dirty="0" err="1"/>
              <a:t>max_depth</a:t>
            </a:r>
            <a:r>
              <a:rPr lang="en-US" sz="1400" dirty="0"/>
              <a:t>: [3, 4, 5, 6, 8]</a:t>
            </a:r>
          </a:p>
          <a:p>
            <a:pPr lvl="2">
              <a:lnSpc>
                <a:spcPct val="100000"/>
              </a:lnSpc>
            </a:pPr>
            <a:r>
              <a:rPr lang="en-US" sz="1400" dirty="0" err="1"/>
              <a:t>learning_rate</a:t>
            </a:r>
            <a:r>
              <a:rPr lang="en-US" sz="1400" dirty="0"/>
              <a:t>: [0.01, 0.05, 0.1, 0.2]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subsample, </a:t>
            </a:r>
            <a:r>
              <a:rPr lang="en-US" sz="1400" dirty="0" err="1"/>
              <a:t>colsample_bytree</a:t>
            </a:r>
            <a:r>
              <a:rPr lang="en-US" sz="1400" dirty="0"/>
              <a:t>: [0.6, 0.8, 1.0]</a:t>
            </a:r>
          </a:p>
          <a:p>
            <a:pPr lvl="2">
              <a:lnSpc>
                <a:spcPct val="100000"/>
              </a:lnSpc>
            </a:pPr>
            <a:r>
              <a:rPr lang="en-US" sz="1400" dirty="0"/>
              <a:t>gamma: [0, 0.1, 0.3, 0.5]</a:t>
            </a:r>
          </a:p>
          <a:p>
            <a:pPr lvl="2">
              <a:lnSpc>
                <a:spcPct val="100000"/>
              </a:lnSpc>
            </a:pPr>
            <a:r>
              <a:rPr lang="en-US" sz="1400" dirty="0" err="1"/>
              <a:t>min_child_weight</a:t>
            </a:r>
            <a:r>
              <a:rPr lang="en-US" sz="1400" dirty="0"/>
              <a:t>: [1, 3, 5, 7]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8509F9-6297-62E3-6659-3A505C35CF74}"/>
              </a:ext>
            </a:extLst>
          </p:cNvPr>
          <p:cNvSpPr txBox="1"/>
          <p:nvPr/>
        </p:nvSpPr>
        <p:spPr>
          <a:xfrm>
            <a:off x="0" y="4090009"/>
            <a:ext cx="6859270" cy="2321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/>
              <a:t>Best </a:t>
            </a:r>
            <a:r>
              <a:rPr lang="en-US" sz="1400" b="1" dirty="0" err="1"/>
              <a:t>Paramenters</a:t>
            </a:r>
            <a:r>
              <a:rPr lang="en-US" sz="1400" b="1" dirty="0"/>
              <a:t>- Accuracy: 81.31%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{'</a:t>
            </a:r>
            <a:r>
              <a:rPr lang="en-US" sz="1400" dirty="0" err="1"/>
              <a:t>n_estimators</a:t>
            </a:r>
            <a:r>
              <a:rPr lang="en-US" sz="1400" dirty="0"/>
              <a:t>': 200, '</a:t>
            </a:r>
            <a:r>
              <a:rPr lang="en-US" sz="1400" dirty="0" err="1"/>
              <a:t>max_depth</a:t>
            </a:r>
            <a:r>
              <a:rPr lang="en-US" sz="1400" dirty="0"/>
              <a:t>': 4, '</a:t>
            </a:r>
            <a:r>
              <a:rPr lang="en-US" sz="1400" dirty="0" err="1"/>
              <a:t>learning_rate</a:t>
            </a:r>
            <a:r>
              <a:rPr lang="en-US" sz="1400" dirty="0"/>
              <a:t>': 0.1,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'subsample': 1.0, '</a:t>
            </a:r>
            <a:r>
              <a:rPr lang="en-US" sz="1400" dirty="0" err="1"/>
              <a:t>colsample_bytree</a:t>
            </a:r>
            <a:r>
              <a:rPr lang="en-US" sz="1400" dirty="0"/>
              <a:t>': 1.0, 'gamma': 0.5,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'</a:t>
            </a:r>
            <a:r>
              <a:rPr lang="en-US" sz="1400" dirty="0" err="1"/>
              <a:t>min_child_weight</a:t>
            </a:r>
            <a:r>
              <a:rPr lang="en-US" sz="1400" dirty="0"/>
              <a:t>': 1}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Precision/Recall: </a:t>
            </a:r>
            <a:r>
              <a:rPr lang="en-US" sz="1400" dirty="0"/>
              <a:t>Balanced across both classes.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Confusion Matrix </a:t>
            </a:r>
            <a:r>
              <a:rPr lang="en-US" sz="1400" dirty="0"/>
              <a:t>:High true positives and true negatives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Moderate false positives, minimal false negatives(Lever, et al., 2016).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E78F0601-1829-88D2-74D8-7F531C682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2565" y="1051956"/>
            <a:ext cx="4857750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8598C26-21F6-EF0B-CE85-B38FF00D8B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606095"/>
              </p:ext>
            </p:extLst>
          </p:nvPr>
        </p:nvGraphicFramePr>
        <p:xfrm>
          <a:off x="7062470" y="4952293"/>
          <a:ext cx="3844291" cy="14587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6442">
                  <a:extLst>
                    <a:ext uri="{9D8B030D-6E8A-4147-A177-3AD203B41FA5}">
                      <a16:colId xmlns:a16="http://schemas.microsoft.com/office/drawing/2014/main" val="1673036521"/>
                    </a:ext>
                  </a:extLst>
                </a:gridCol>
                <a:gridCol w="1245636">
                  <a:extLst>
                    <a:ext uri="{9D8B030D-6E8A-4147-A177-3AD203B41FA5}">
                      <a16:colId xmlns:a16="http://schemas.microsoft.com/office/drawing/2014/main" val="763264085"/>
                    </a:ext>
                  </a:extLst>
                </a:gridCol>
                <a:gridCol w="1632213">
                  <a:extLst>
                    <a:ext uri="{9D8B030D-6E8A-4147-A177-3AD203B41FA5}">
                      <a16:colId xmlns:a16="http://schemas.microsoft.com/office/drawing/2014/main" val="2335429563"/>
                    </a:ext>
                  </a:extLst>
                </a:gridCol>
              </a:tblGrid>
              <a:tr h="353632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u="none" strike="noStrike">
                          <a:effectLst/>
                        </a:rPr>
                        <a:t>Metric</a:t>
                      </a:r>
                      <a:endParaRPr lang="en-US" sz="1600" b="1" i="0" u="none" strike="noStrike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Class 0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Class 1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3741948"/>
                  </a:ext>
                </a:extLst>
              </a:tr>
              <a:tr h="3683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Precision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0.81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60068679"/>
                  </a:ext>
                </a:extLst>
              </a:tr>
              <a:tr h="3683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u="none" strike="noStrike">
                          <a:effectLst/>
                        </a:rPr>
                        <a:t>Recall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0.8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0.82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5169768"/>
                  </a:ext>
                </a:extLst>
              </a:tr>
              <a:tr h="36836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1" u="none" strike="noStrike" dirty="0">
                          <a:effectLst/>
                        </a:rPr>
                        <a:t>F1-Score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>
                          <a:effectLst/>
                        </a:rPr>
                        <a:t>0.81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u="none" strike="noStrike" dirty="0">
                          <a:effectLst/>
                        </a:rPr>
                        <a:t>0.82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4952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929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CD152-577F-F104-FD60-937387833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72085"/>
            <a:ext cx="4833380" cy="69055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Model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D45E6-9382-6EFA-30A4-992E5596C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971" y="751113"/>
            <a:ext cx="6406594" cy="593480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Insights: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b="1" dirty="0"/>
              <a:t>AUC Score</a:t>
            </a:r>
            <a:r>
              <a:rPr lang="en-US" sz="1400" dirty="0"/>
              <a:t>: </a:t>
            </a:r>
            <a:r>
              <a:rPr lang="en-US" sz="1400" b="1" dirty="0"/>
              <a:t>0.910</a:t>
            </a:r>
            <a:r>
              <a:rPr lang="en-US" sz="1400" dirty="0"/>
              <a:t> (Excellent discriminatory ability)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model </a:t>
            </a:r>
            <a:r>
              <a:rPr lang="en-US" sz="1400" dirty="0" err="1"/>
              <a:t>generalises</a:t>
            </a:r>
            <a:r>
              <a:rPr lang="en-US" sz="1400" dirty="0"/>
              <a:t> well on unseen data (Soofi, et al., 2017).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Very low overfitting thanks to robust cross-validation and tuning.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Feature Importance Analysis -</a:t>
            </a:r>
            <a:r>
              <a:rPr lang="en-US" sz="1400" dirty="0"/>
              <a:t> Top 10 Most Influential Features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(</a:t>
            </a:r>
            <a:r>
              <a:rPr lang="en-US" sz="1400" dirty="0" err="1"/>
              <a:t>XGBoost</a:t>
            </a:r>
            <a:r>
              <a:rPr lang="en-US" sz="1400" dirty="0"/>
              <a:t>): </a:t>
            </a:r>
            <a:r>
              <a:rPr lang="en-US" sz="1400" dirty="0" err="1"/>
              <a:t>CryoSleep</a:t>
            </a:r>
            <a:r>
              <a:rPr lang="en-US" sz="1400" dirty="0"/>
              <a:t> – Strongest predictor of transport</a:t>
            </a:r>
          </a:p>
          <a:p>
            <a:pPr>
              <a:lnSpc>
                <a:spcPct val="150000"/>
              </a:lnSpc>
            </a:pPr>
            <a:r>
              <a:rPr lang="en-US" sz="1400" dirty="0" err="1"/>
              <a:t>HomePlanet</a:t>
            </a:r>
            <a:r>
              <a:rPr lang="en-US" sz="1400" dirty="0"/>
              <a:t>, Spa, </a:t>
            </a:r>
            <a:r>
              <a:rPr lang="en-US" sz="1400" dirty="0" err="1"/>
              <a:t>VRDeck</a:t>
            </a:r>
            <a:r>
              <a:rPr lang="en-US" sz="1400" dirty="0"/>
              <a:t> – Reflect lifestyle/luxury factors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Cabin features – deck, side, and num also contributed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Spending categories – </a:t>
            </a:r>
            <a:r>
              <a:rPr lang="en-US" sz="1400" dirty="0" err="1"/>
              <a:t>RoomService</a:t>
            </a:r>
            <a:r>
              <a:rPr lang="en-US" sz="1400" dirty="0"/>
              <a:t>, ShoppingMall, etc.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Interpretation: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Passengers in </a:t>
            </a:r>
            <a:r>
              <a:rPr lang="en-US" sz="1400" b="1" dirty="0" err="1"/>
              <a:t>CryoSleep</a:t>
            </a:r>
            <a:r>
              <a:rPr lang="en-US" sz="1400" dirty="0"/>
              <a:t> were much more likely to be transported.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Higher spenders or those with specific cabin placements showed differing outcomes (Sen, et al., 2019).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model captured meaningful </a:t>
            </a:r>
            <a:r>
              <a:rPr lang="en-US" sz="1400" dirty="0" err="1"/>
              <a:t>behaviour</a:t>
            </a:r>
            <a:r>
              <a:rPr lang="en-US" sz="1400" dirty="0"/>
              <a:t> patterns aboard the ship.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9CB22E5D-1E4D-29A0-5F35-335AC9C9E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05" y="341471"/>
            <a:ext cx="5184515" cy="29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9" name="Picture 5">
            <a:extLst>
              <a:ext uri="{FF2B5EF4-FFF2-40B4-BE49-F238E27FC236}">
                <a16:creationId xmlns:a16="http://schemas.microsoft.com/office/drawing/2014/main" id="{E627BEA4-9FFB-EA99-8AFB-9C763093B6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4565" y="3337560"/>
            <a:ext cx="5184515" cy="3202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0958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3C9C8-7B0B-1766-30AF-68200A9C9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>
                <a:solidFill>
                  <a:srgbClr val="FFFFFF"/>
                </a:solidFill>
              </a:rPr>
              <a:t>Final Test Predictions &amp;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E2068-7D41-5D9F-6474-B7EF3A343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823" y="163902"/>
            <a:ext cx="7936129" cy="6547449"/>
          </a:xfrm>
        </p:spPr>
        <p:txBody>
          <a:bodyPr anchor="ctr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Prediction Strategy: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Best-performing model (</a:t>
            </a:r>
            <a:r>
              <a:rPr lang="en-US" sz="1800" b="1" dirty="0" err="1"/>
              <a:t>XGBoost</a:t>
            </a:r>
            <a:r>
              <a:rPr lang="en-US" sz="1800" dirty="0"/>
              <a:t>) used to generate predictions on the test dataset.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Test data underwent the same preprocessing pipeline (scaling, encoding, imputation).</a:t>
            </a:r>
            <a:endParaRPr lang="en-US" sz="18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Submission Steps: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Preprocess test dataset (handle missing values, scale features).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Use trained </a:t>
            </a:r>
            <a:r>
              <a:rPr lang="en-US" sz="1800" dirty="0" err="1"/>
              <a:t>XGBoost</a:t>
            </a:r>
            <a:r>
              <a:rPr lang="en-US" sz="1800" dirty="0"/>
              <a:t> model to predict Transported values.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Export results to .csv in the required format.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Submit to the competition platform (e.g., Kaggle).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800" b="1" dirty="0"/>
              <a:t>Output Format: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Final predictions contain two </a:t>
            </a:r>
            <a:r>
              <a:rPr lang="en-US" sz="1800" dirty="0" err="1"/>
              <a:t>columns:PassengerIdTransported</a:t>
            </a:r>
            <a:r>
              <a:rPr lang="en-US" sz="1800" dirty="0"/>
              <a:t> (True/False)</a:t>
            </a:r>
          </a:p>
          <a:p>
            <a:pPr>
              <a:lnSpc>
                <a:spcPct val="150000"/>
              </a:lnSpc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256495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2631</Words>
  <Application>Microsoft Macintosh PowerPoint</Application>
  <PresentationFormat>Widescreen</PresentationFormat>
  <Paragraphs>253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 Unicode MS</vt:lpstr>
      <vt:lpstr>Arial</vt:lpstr>
      <vt:lpstr>Calibri</vt:lpstr>
      <vt:lpstr>Calibri Light</vt:lpstr>
      <vt:lpstr>Times New Roman</vt:lpstr>
      <vt:lpstr>Office Theme</vt:lpstr>
      <vt:lpstr>Assignment 3 Group project  Kaggle Challenge</vt:lpstr>
      <vt:lpstr>Problem Statement</vt:lpstr>
      <vt:lpstr>Dataset Overview– Structure and Composition</vt:lpstr>
      <vt:lpstr>Descriptive Statistics &amp; Missing Values</vt:lpstr>
      <vt:lpstr>Data Preprocessing &amp; Feature Engineering</vt:lpstr>
      <vt:lpstr>Model Strategy &amp; Selection</vt:lpstr>
      <vt:lpstr>XGBoost Model – Tuning &amp; Evaluation</vt:lpstr>
      <vt:lpstr>Model Evaluation</vt:lpstr>
      <vt:lpstr>Final Test Predictions &amp; Submission</vt:lpstr>
      <vt:lpstr>Challenges &amp; Lessons Learned</vt:lpstr>
      <vt:lpstr>Conclusion &amp; Future Work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2025-07-18T17:48:15Z</dcterms:created>
  <dcterms:modified xsi:type="dcterms:W3CDTF">2025-07-18T18:24:53Z</dcterms:modified>
</cp:coreProperties>
</file>