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8" r:id="rId3"/>
    <p:sldId id="273" r:id="rId4"/>
    <p:sldId id="314" r:id="rId5"/>
    <p:sldId id="320" r:id="rId6"/>
    <p:sldId id="321" r:id="rId7"/>
    <p:sldId id="322" r:id="rId8"/>
    <p:sldId id="323" r:id="rId9"/>
    <p:sldId id="324" r:id="rId10"/>
    <p:sldId id="325" r:id="rId11"/>
    <p:sldId id="326" r:id="rId12"/>
    <p:sldId id="327" r:id="rId13"/>
    <p:sldId id="328" r:id="rId14"/>
    <p:sldId id="329" r:id="rId15"/>
    <p:sldId id="330" r:id="rId16"/>
    <p:sldId id="331" r:id="rId17"/>
    <p:sldId id="315" r:id="rId18"/>
  </p:sldIdLst>
  <p:sldSz cx="13004800" cy="7302500"/>
  <p:notesSz cx="6858000" cy="9144000"/>
  <p:defaultTextStyle>
    <a:lvl1pPr defTabSz="1308100">
      <a:buClr>
        <a:srgbClr val="FFFFFF"/>
      </a:buClr>
      <a:defRPr sz="2400">
        <a:solidFill>
          <a:srgbClr val="FFFFFF"/>
        </a:solidFill>
        <a:uFill>
          <a:solidFill>
            <a:srgbClr val="FFFFFF"/>
          </a:solidFill>
        </a:uFill>
        <a:latin typeface="+mn-lt"/>
        <a:ea typeface="+mn-ea"/>
        <a:cs typeface="+mn-cs"/>
        <a:sym typeface="News706BT-RomanC"/>
      </a:defRPr>
    </a:lvl1pPr>
    <a:lvl2pPr indent="342900" defTabSz="1308100">
      <a:buClr>
        <a:srgbClr val="FFFFFF"/>
      </a:buClr>
      <a:defRPr sz="2400">
        <a:solidFill>
          <a:srgbClr val="FFFFFF"/>
        </a:solidFill>
        <a:uFill>
          <a:solidFill>
            <a:srgbClr val="FFFFFF"/>
          </a:solidFill>
        </a:uFill>
        <a:latin typeface="+mn-lt"/>
        <a:ea typeface="+mn-ea"/>
        <a:cs typeface="+mn-cs"/>
        <a:sym typeface="News706BT-RomanC"/>
      </a:defRPr>
    </a:lvl2pPr>
    <a:lvl3pPr indent="685800" defTabSz="1308100">
      <a:buClr>
        <a:srgbClr val="FFFFFF"/>
      </a:buClr>
      <a:defRPr sz="2400">
        <a:solidFill>
          <a:srgbClr val="FFFFFF"/>
        </a:solidFill>
        <a:uFill>
          <a:solidFill>
            <a:srgbClr val="FFFFFF"/>
          </a:solidFill>
        </a:uFill>
        <a:latin typeface="+mn-lt"/>
        <a:ea typeface="+mn-ea"/>
        <a:cs typeface="+mn-cs"/>
        <a:sym typeface="News706BT-RomanC"/>
      </a:defRPr>
    </a:lvl3pPr>
    <a:lvl4pPr indent="1028700" defTabSz="1308100">
      <a:buClr>
        <a:srgbClr val="FFFFFF"/>
      </a:buClr>
      <a:defRPr sz="2400">
        <a:solidFill>
          <a:srgbClr val="FFFFFF"/>
        </a:solidFill>
        <a:uFill>
          <a:solidFill>
            <a:srgbClr val="FFFFFF"/>
          </a:solidFill>
        </a:uFill>
        <a:latin typeface="+mn-lt"/>
        <a:ea typeface="+mn-ea"/>
        <a:cs typeface="+mn-cs"/>
        <a:sym typeface="News706BT-RomanC"/>
      </a:defRPr>
    </a:lvl4pPr>
    <a:lvl5pPr indent="1371600" defTabSz="1308100">
      <a:buClr>
        <a:srgbClr val="FFFFFF"/>
      </a:buClr>
      <a:defRPr sz="2400">
        <a:solidFill>
          <a:srgbClr val="FFFFFF"/>
        </a:solidFill>
        <a:uFill>
          <a:solidFill>
            <a:srgbClr val="FFFFFF"/>
          </a:solidFill>
        </a:uFill>
        <a:latin typeface="+mn-lt"/>
        <a:ea typeface="+mn-ea"/>
        <a:cs typeface="+mn-cs"/>
        <a:sym typeface="News706BT-RomanC"/>
      </a:defRPr>
    </a:lvl5pPr>
    <a:lvl6pPr indent="1714500" defTabSz="1308100">
      <a:buClr>
        <a:srgbClr val="FFFFFF"/>
      </a:buClr>
      <a:defRPr sz="2400">
        <a:solidFill>
          <a:srgbClr val="FFFFFF"/>
        </a:solidFill>
        <a:uFill>
          <a:solidFill>
            <a:srgbClr val="FFFFFF"/>
          </a:solidFill>
        </a:uFill>
        <a:latin typeface="+mn-lt"/>
        <a:ea typeface="+mn-ea"/>
        <a:cs typeface="+mn-cs"/>
        <a:sym typeface="News706BT-RomanC"/>
      </a:defRPr>
    </a:lvl6pPr>
    <a:lvl7pPr indent="2057400" defTabSz="1308100">
      <a:buClr>
        <a:srgbClr val="FFFFFF"/>
      </a:buClr>
      <a:defRPr sz="2400">
        <a:solidFill>
          <a:srgbClr val="FFFFFF"/>
        </a:solidFill>
        <a:uFill>
          <a:solidFill>
            <a:srgbClr val="FFFFFF"/>
          </a:solidFill>
        </a:uFill>
        <a:latin typeface="+mn-lt"/>
        <a:ea typeface="+mn-ea"/>
        <a:cs typeface="+mn-cs"/>
        <a:sym typeface="News706BT-RomanC"/>
      </a:defRPr>
    </a:lvl7pPr>
    <a:lvl8pPr indent="2400300" defTabSz="1308100">
      <a:buClr>
        <a:srgbClr val="FFFFFF"/>
      </a:buClr>
      <a:defRPr sz="2400">
        <a:solidFill>
          <a:srgbClr val="FFFFFF"/>
        </a:solidFill>
        <a:uFill>
          <a:solidFill>
            <a:srgbClr val="FFFFFF"/>
          </a:solidFill>
        </a:uFill>
        <a:latin typeface="+mn-lt"/>
        <a:ea typeface="+mn-ea"/>
        <a:cs typeface="+mn-cs"/>
        <a:sym typeface="News706BT-RomanC"/>
      </a:defRPr>
    </a:lvl8pPr>
    <a:lvl9pPr indent="2743200" defTabSz="1308100">
      <a:buClr>
        <a:srgbClr val="FFFFFF"/>
      </a:buClr>
      <a:defRPr sz="2400">
        <a:solidFill>
          <a:srgbClr val="FFFFFF"/>
        </a:solidFill>
        <a:uFill>
          <a:solidFill>
            <a:srgbClr val="FFFFFF"/>
          </a:solidFill>
        </a:uFill>
        <a:latin typeface="+mn-lt"/>
        <a:ea typeface="+mn-ea"/>
        <a:cs typeface="+mn-cs"/>
        <a:sym typeface="News706BT-RomanC"/>
      </a:defRPr>
    </a:lvl9pPr>
  </p:defaultTextStyle>
  <p:extLst>
    <p:ext uri="{EFAFB233-063F-42B5-8137-9DF3F51BA10A}">
      <p15:sldGuideLst xmlns:p15="http://schemas.microsoft.com/office/powerpoint/2012/main">
        <p15:guide id="1" orient="horz" pos="2300">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8F44A2F1-9E1F-4B54-A3A2-5F16C0AD49E2}"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1EAF4"/>
          </a:solidFill>
        </a:fill>
      </a:tcStyle>
    </a:wholeTbl>
    <a:band2H>
      <a:tcTxStyle/>
      <a:tcStyle>
        <a:tcBdr/>
        <a:fill>
          <a:solidFill>
            <a:srgbClr val="F1F5FA"/>
          </a:solidFill>
        </a:fill>
      </a:tcStyle>
    </a:band2H>
    <a:firstCol>
      <a:tcTxStyle b="on" i="off">
        <a:fontRef idx="minor">
          <a:srgbClr val="FFFFFF"/>
        </a:fontRef>
        <a:srgbClr val="FFFFFF"/>
      </a:tcTxStyle>
      <a:tcStyle>
        <a:tcBdr>
          <a:left>
            <a:ln w="12700" cap="flat">
              <a:solidFill>
                <a:srgbClr val="FFFFFF"/>
              </a:solidFill>
              <a:prstDash val="solid"/>
              <a:round/>
            </a:ln>
          </a:left>
          <a:right>
            <a:ln w="381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6095C9"/>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6095C9"/>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6095C9"/>
          </a:solidFill>
        </a:fill>
      </a:tcStyle>
    </a:firstRow>
  </a:tblStyle>
  <a:tblStyle styleId="{C7B018BB-80A7-4F77-B60F-C8B233D01FF8}" styleName="">
    <a:tblBg/>
    <a:wholeTbl>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a:font>
          <a:latin typeface="Helvetica Light"/>
          <a:ea typeface="Helvetica Light"/>
          <a:cs typeface="Helvetica Light"/>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a:font>
          <a:latin typeface="Helvetica Light"/>
          <a:ea typeface="Helvetica Light"/>
          <a:cs typeface="Helvetica Light"/>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4C3C2611-4C71-4FC5-86AE-919BDF0F9419}" styleName="">
    <a:tblBg/>
    <a:wholeTbl>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07"/>
    <p:restoredTop sz="94679"/>
  </p:normalViewPr>
  <p:slideViewPr>
    <p:cSldViewPr snapToGrid="0" snapToObjects="1">
      <p:cViewPr>
        <p:scale>
          <a:sx n="63" d="100"/>
          <a:sy n="63" d="100"/>
        </p:scale>
        <p:origin x="992" y="632"/>
      </p:cViewPr>
      <p:guideLst>
        <p:guide orient="horz" pos="2300"/>
        <p:guide pos="4096"/>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3" name="Shape 43"/>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44" name="Shape 44"/>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1432786285"/>
      </p:ext>
    </p:extLst>
  </p:cSld>
  <p:clrMap bg1="lt1" tx1="dk1" bg2="lt2" tx2="dk2" accent1="accent1" accent2="accent2" accent3="accent3" accent4="accent4" accent5="accent5" accent6="accent6" hlink="hlink" folHlink="folHlink"/>
  <p:notesStyle>
    <a:lvl1pPr defTabSz="457200">
      <a:defRPr sz="1200">
        <a:uFill>
          <a:solidFill/>
        </a:uFill>
        <a:latin typeface="+mn-lt"/>
        <a:ea typeface="+mn-ea"/>
        <a:cs typeface="+mn-cs"/>
        <a:sym typeface="News706BT-RomanC"/>
      </a:defRPr>
    </a:lvl1pPr>
    <a:lvl2pPr indent="228600" defTabSz="457200">
      <a:defRPr sz="1200">
        <a:uFill>
          <a:solidFill/>
        </a:uFill>
        <a:latin typeface="+mn-lt"/>
        <a:ea typeface="+mn-ea"/>
        <a:cs typeface="+mn-cs"/>
        <a:sym typeface="News706BT-RomanC"/>
      </a:defRPr>
    </a:lvl2pPr>
    <a:lvl3pPr indent="457200" defTabSz="457200">
      <a:defRPr sz="1200">
        <a:uFill>
          <a:solidFill/>
        </a:uFill>
        <a:latin typeface="+mn-lt"/>
        <a:ea typeface="+mn-ea"/>
        <a:cs typeface="+mn-cs"/>
        <a:sym typeface="News706BT-RomanC"/>
      </a:defRPr>
    </a:lvl3pPr>
    <a:lvl4pPr indent="685800" defTabSz="457200">
      <a:defRPr sz="1200">
        <a:uFill>
          <a:solidFill/>
        </a:uFill>
        <a:latin typeface="+mn-lt"/>
        <a:ea typeface="+mn-ea"/>
        <a:cs typeface="+mn-cs"/>
        <a:sym typeface="News706BT-RomanC"/>
      </a:defRPr>
    </a:lvl4pPr>
    <a:lvl5pPr indent="914400" defTabSz="457200">
      <a:defRPr sz="1200">
        <a:uFill>
          <a:solidFill/>
        </a:uFill>
        <a:latin typeface="+mn-lt"/>
        <a:ea typeface="+mn-ea"/>
        <a:cs typeface="+mn-cs"/>
        <a:sym typeface="News706BT-RomanC"/>
      </a:defRPr>
    </a:lvl5pPr>
    <a:lvl6pPr indent="1143000" defTabSz="457200">
      <a:defRPr sz="1200">
        <a:uFill>
          <a:solidFill/>
        </a:uFill>
        <a:latin typeface="+mn-lt"/>
        <a:ea typeface="+mn-ea"/>
        <a:cs typeface="+mn-cs"/>
        <a:sym typeface="News706BT-RomanC"/>
      </a:defRPr>
    </a:lvl6pPr>
    <a:lvl7pPr indent="1371600" defTabSz="457200">
      <a:defRPr sz="1200">
        <a:uFill>
          <a:solidFill/>
        </a:uFill>
        <a:latin typeface="+mn-lt"/>
        <a:ea typeface="+mn-ea"/>
        <a:cs typeface="+mn-cs"/>
        <a:sym typeface="News706BT-RomanC"/>
      </a:defRPr>
    </a:lvl7pPr>
    <a:lvl8pPr indent="1600200" defTabSz="457200">
      <a:defRPr sz="1200">
        <a:uFill>
          <a:solidFill/>
        </a:uFill>
        <a:latin typeface="+mn-lt"/>
        <a:ea typeface="+mn-ea"/>
        <a:cs typeface="+mn-cs"/>
        <a:sym typeface="News706BT-RomanC"/>
      </a:defRPr>
    </a:lvl8pPr>
    <a:lvl9pPr indent="1828800" defTabSz="457200">
      <a:defRPr sz="1200">
        <a:uFill>
          <a:solidFill/>
        </a:uFill>
        <a:latin typeface="+mn-lt"/>
        <a:ea typeface="+mn-ea"/>
        <a:cs typeface="+mn-cs"/>
        <a:sym typeface="News706BT-RomanC"/>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685800"/>
            <a:ext cx="6105525"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331539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685800"/>
            <a:ext cx="6105525" cy="3429000"/>
          </a:xfrm>
        </p:spPr>
      </p:sp>
      <p:sp>
        <p:nvSpPr>
          <p:cNvPr id="3" name="Notes Placeholder 2"/>
          <p:cNvSpPr>
            <a:spLocks noGrp="1"/>
          </p:cNvSpPr>
          <p:nvPr>
            <p:ph type="body" idx="1"/>
          </p:nvPr>
        </p:nvSpPr>
        <p:spPr/>
        <p:txBody>
          <a:bodyPr/>
          <a:lstStyle/>
          <a:p>
            <a:r>
              <a:rPr lang="en-US" dirty="0" smtClean="0"/>
              <a:t>Sensitivity = TP/Actual Yes = 100/105</a:t>
            </a:r>
            <a:r>
              <a:rPr lang="en-US" baseline="0" dirty="0" smtClean="0"/>
              <a:t> = 0.95</a:t>
            </a:r>
          </a:p>
          <a:p>
            <a:r>
              <a:rPr lang="en-US" dirty="0" smtClean="0"/>
              <a:t>Specificity = TN/Actual</a:t>
            </a:r>
            <a:r>
              <a:rPr lang="en-US" baseline="0" dirty="0" smtClean="0"/>
              <a:t> No = 50/60 = 0.83</a:t>
            </a:r>
          </a:p>
          <a:p>
            <a:r>
              <a:rPr lang="en-US" baseline="0" dirty="0" smtClean="0"/>
              <a:t>False </a:t>
            </a:r>
            <a:r>
              <a:rPr lang="en-US" baseline="0" dirty="0" err="1" smtClean="0"/>
              <a:t>Pos</a:t>
            </a:r>
            <a:r>
              <a:rPr lang="en-US" baseline="0" dirty="0" smtClean="0"/>
              <a:t> Rate = FP/Actual No = 10/60 = 0.17</a:t>
            </a:r>
          </a:p>
          <a:p>
            <a:endParaRPr lang="en-US" baseline="0" dirty="0" smtClean="0"/>
          </a:p>
          <a:p>
            <a:pPr marL="0" marR="0" indent="0" defTabSz="457200" eaLnBrk="1" fontAlgn="auto" latinLnBrk="0" hangingPunct="1">
              <a:lnSpc>
                <a:spcPct val="100000"/>
              </a:lnSpc>
              <a:spcBef>
                <a:spcPts val="0"/>
              </a:spcBef>
              <a:spcAft>
                <a:spcPts val="0"/>
              </a:spcAft>
              <a:buClrTx/>
              <a:buSzTx/>
              <a:buFontTx/>
              <a:buNone/>
              <a:tabLst/>
              <a:defRPr/>
            </a:pPr>
            <a:r>
              <a:rPr lang="en-US" baseline="0" dirty="0" smtClean="0"/>
              <a:t>Recall – I am correct for the current class – TP: (TP/(TP+FN))</a:t>
            </a:r>
          </a:p>
          <a:p>
            <a:pPr marL="0" marR="0" indent="0" defTabSz="457200" eaLnBrk="1" fontAlgn="auto" latinLnBrk="0" hangingPunct="1">
              <a:lnSpc>
                <a:spcPct val="100000"/>
              </a:lnSpc>
              <a:spcBef>
                <a:spcPts val="0"/>
              </a:spcBef>
              <a:spcAft>
                <a:spcPts val="0"/>
              </a:spcAft>
              <a:buClrTx/>
              <a:buSzTx/>
              <a:buFontTx/>
              <a:buNone/>
              <a:tabLst/>
              <a:defRPr/>
            </a:pPr>
            <a:r>
              <a:rPr lang="en-US" baseline="0" dirty="0" smtClean="0"/>
              <a:t>Precision – Ability to avoid mislabeling current class – True Positives / (True Positives + False Positives)</a:t>
            </a:r>
          </a:p>
          <a:p>
            <a:pPr marL="0" marR="0" indent="0" defTabSz="457200" eaLnBrk="1" fontAlgn="auto" latinLnBrk="0" hangingPunct="1">
              <a:lnSpc>
                <a:spcPct val="100000"/>
              </a:lnSpc>
              <a:spcBef>
                <a:spcPts val="0"/>
              </a:spcBef>
              <a:spcAft>
                <a:spcPts val="0"/>
              </a:spcAft>
              <a:buClrTx/>
              <a:buSzTx/>
              <a:buFontTx/>
              <a:buNone/>
              <a:tabLst/>
              <a:defRPr/>
            </a:pPr>
            <a:endParaRPr lang="en-US" baseline="0" dirty="0" smtClean="0"/>
          </a:p>
          <a:p>
            <a:pPr marL="0" marR="0" indent="0" defTabSz="457200" eaLnBrk="1" fontAlgn="auto" latinLnBrk="0" hangingPunct="1">
              <a:lnSpc>
                <a:spcPct val="100000"/>
              </a:lnSpc>
              <a:spcBef>
                <a:spcPts val="0"/>
              </a:spcBef>
              <a:spcAft>
                <a:spcPts val="0"/>
              </a:spcAft>
              <a:buClrTx/>
              <a:buSzTx/>
              <a:buFontTx/>
              <a:buNone/>
              <a:tabLst/>
              <a:defRPr/>
            </a:pPr>
            <a:endParaRPr lang="en-US" dirty="0" smtClean="0"/>
          </a:p>
        </p:txBody>
      </p:sp>
    </p:spTree>
    <p:extLst>
      <p:ext uri="{BB962C8B-B14F-4D97-AF65-F5344CB8AC3E}">
        <p14:creationId xmlns:p14="http://schemas.microsoft.com/office/powerpoint/2010/main" val="5331539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685800"/>
            <a:ext cx="6105525" cy="3429000"/>
          </a:xfrm>
        </p:spPr>
      </p:sp>
      <p:sp>
        <p:nvSpPr>
          <p:cNvPr id="3" name="Notes Placeholder 2"/>
          <p:cNvSpPr>
            <a:spLocks noGrp="1"/>
          </p:cNvSpPr>
          <p:nvPr>
            <p:ph type="body" idx="1"/>
          </p:nvPr>
        </p:nvSpPr>
        <p:spPr/>
        <p:txBody>
          <a:bodyPr/>
          <a:lstStyle/>
          <a:p>
            <a:r>
              <a:rPr lang="en-US" dirty="0" smtClean="0"/>
              <a:t>Sensitivity = TP/Actual Yes = 100/105</a:t>
            </a:r>
            <a:r>
              <a:rPr lang="en-US" baseline="0" dirty="0" smtClean="0"/>
              <a:t> = 0.95</a:t>
            </a:r>
          </a:p>
          <a:p>
            <a:r>
              <a:rPr lang="en-US" dirty="0" smtClean="0"/>
              <a:t>Specificity = TN/Actual</a:t>
            </a:r>
            <a:r>
              <a:rPr lang="en-US" baseline="0" dirty="0" smtClean="0"/>
              <a:t> No = 50/60 = 0.83</a:t>
            </a:r>
          </a:p>
          <a:p>
            <a:r>
              <a:rPr lang="en-US" baseline="0" dirty="0" smtClean="0"/>
              <a:t>False </a:t>
            </a:r>
            <a:r>
              <a:rPr lang="en-US" baseline="0" dirty="0" err="1" smtClean="0"/>
              <a:t>Pos</a:t>
            </a:r>
            <a:r>
              <a:rPr lang="en-US" baseline="0" dirty="0" smtClean="0"/>
              <a:t> Rate = FP/Actual No = 10/60 = 0.17</a:t>
            </a:r>
          </a:p>
          <a:p>
            <a:endParaRPr lang="en-US" baseline="0" dirty="0" smtClean="0"/>
          </a:p>
          <a:p>
            <a:pPr marL="0" marR="0" indent="0" defTabSz="457200" eaLnBrk="1" fontAlgn="auto" latinLnBrk="0" hangingPunct="1">
              <a:lnSpc>
                <a:spcPct val="100000"/>
              </a:lnSpc>
              <a:spcBef>
                <a:spcPts val="0"/>
              </a:spcBef>
              <a:spcAft>
                <a:spcPts val="0"/>
              </a:spcAft>
              <a:buClrTx/>
              <a:buSzTx/>
              <a:buFontTx/>
              <a:buNone/>
              <a:tabLst/>
              <a:defRPr/>
            </a:pPr>
            <a:r>
              <a:rPr lang="en-US" baseline="0" dirty="0" smtClean="0"/>
              <a:t>Recall – I am correct for the current class – TP: (TP/(TP+FN))</a:t>
            </a:r>
          </a:p>
          <a:p>
            <a:pPr marL="0" marR="0" indent="0" defTabSz="457200" eaLnBrk="1" fontAlgn="auto" latinLnBrk="0" hangingPunct="1">
              <a:lnSpc>
                <a:spcPct val="100000"/>
              </a:lnSpc>
              <a:spcBef>
                <a:spcPts val="0"/>
              </a:spcBef>
              <a:spcAft>
                <a:spcPts val="0"/>
              </a:spcAft>
              <a:buClrTx/>
              <a:buSzTx/>
              <a:buFontTx/>
              <a:buNone/>
              <a:tabLst/>
              <a:defRPr/>
            </a:pPr>
            <a:r>
              <a:rPr lang="en-US" baseline="0" dirty="0" smtClean="0"/>
              <a:t>Precision – Ability to avoid mislabeling current class – True Positives / (True Positives + False Positives)</a:t>
            </a:r>
          </a:p>
          <a:p>
            <a:pPr marL="0" marR="0" indent="0" defTabSz="457200" eaLnBrk="1" fontAlgn="auto" latinLnBrk="0" hangingPunct="1">
              <a:lnSpc>
                <a:spcPct val="100000"/>
              </a:lnSpc>
              <a:spcBef>
                <a:spcPts val="0"/>
              </a:spcBef>
              <a:spcAft>
                <a:spcPts val="0"/>
              </a:spcAft>
              <a:buClrTx/>
              <a:buSzTx/>
              <a:buFontTx/>
              <a:buNone/>
              <a:tabLst/>
              <a:defRPr/>
            </a:pPr>
            <a:endParaRPr lang="en-US" baseline="0" dirty="0" smtClean="0"/>
          </a:p>
          <a:p>
            <a:pPr marL="0" marR="0" indent="0" defTabSz="457200" eaLnBrk="1" fontAlgn="auto" latinLnBrk="0" hangingPunct="1">
              <a:lnSpc>
                <a:spcPct val="100000"/>
              </a:lnSpc>
              <a:spcBef>
                <a:spcPts val="0"/>
              </a:spcBef>
              <a:spcAft>
                <a:spcPts val="0"/>
              </a:spcAft>
              <a:buClrTx/>
              <a:buSzTx/>
              <a:buFontTx/>
              <a:buNone/>
              <a:tabLst/>
              <a:defRPr/>
            </a:pPr>
            <a:endParaRPr lang="en-US" dirty="0" smtClean="0"/>
          </a:p>
        </p:txBody>
      </p:sp>
    </p:spTree>
    <p:extLst>
      <p:ext uri="{BB962C8B-B14F-4D97-AF65-F5344CB8AC3E}">
        <p14:creationId xmlns:p14="http://schemas.microsoft.com/office/powerpoint/2010/main" val="5331539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685800"/>
            <a:ext cx="6105525" cy="3429000"/>
          </a:xfrm>
        </p:spPr>
      </p:sp>
      <p:sp>
        <p:nvSpPr>
          <p:cNvPr id="3" name="Notes Placeholder 2"/>
          <p:cNvSpPr>
            <a:spLocks noGrp="1"/>
          </p:cNvSpPr>
          <p:nvPr>
            <p:ph type="body" idx="1"/>
          </p:nvPr>
        </p:nvSpPr>
        <p:spPr/>
        <p:txBody>
          <a:bodyPr/>
          <a:lstStyle/>
          <a:p>
            <a:r>
              <a:rPr lang="en-US" dirty="0" smtClean="0"/>
              <a:t>100% sensitivity</a:t>
            </a:r>
            <a:r>
              <a:rPr lang="en-US" baseline="0" dirty="0" smtClean="0"/>
              <a:t> – everyone has the disease!</a:t>
            </a:r>
            <a:endParaRPr lang="en-US" dirty="0" smtClean="0"/>
          </a:p>
        </p:txBody>
      </p:sp>
    </p:spTree>
    <p:extLst>
      <p:ext uri="{BB962C8B-B14F-4D97-AF65-F5344CB8AC3E}">
        <p14:creationId xmlns:p14="http://schemas.microsoft.com/office/powerpoint/2010/main" val="5331539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685800"/>
            <a:ext cx="6105525" cy="3429000"/>
          </a:xfrm>
        </p:spPr>
      </p:sp>
      <p:sp>
        <p:nvSpPr>
          <p:cNvPr id="3" name="Notes Placeholder 2"/>
          <p:cNvSpPr>
            <a:spLocks noGrp="1"/>
          </p:cNvSpPr>
          <p:nvPr>
            <p:ph type="body" idx="1"/>
          </p:nvPr>
        </p:nvSpPr>
        <p:spPr/>
        <p:txBody>
          <a:bodyPr/>
          <a:lstStyle/>
          <a:p>
            <a:r>
              <a:rPr lang="en-US" dirty="0" smtClean="0"/>
              <a:t>100% sensitivity</a:t>
            </a:r>
            <a:r>
              <a:rPr lang="en-US" baseline="0" dirty="0" smtClean="0"/>
              <a:t> – everyone has the disease!</a:t>
            </a:r>
            <a:endParaRPr lang="en-US" dirty="0" smtClean="0"/>
          </a:p>
        </p:txBody>
      </p:sp>
    </p:spTree>
    <p:extLst>
      <p:ext uri="{BB962C8B-B14F-4D97-AF65-F5344CB8AC3E}">
        <p14:creationId xmlns:p14="http://schemas.microsoft.com/office/powerpoint/2010/main" val="5331539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685800"/>
            <a:ext cx="6105525" cy="3429000"/>
          </a:xfrm>
        </p:spPr>
      </p:sp>
      <p:sp>
        <p:nvSpPr>
          <p:cNvPr id="3" name="Notes Placeholder 2"/>
          <p:cNvSpPr>
            <a:spLocks noGrp="1"/>
          </p:cNvSpPr>
          <p:nvPr>
            <p:ph type="body" idx="1"/>
          </p:nvPr>
        </p:nvSpPr>
        <p:spPr/>
        <p:txBody>
          <a:bodyPr/>
          <a:lstStyle/>
          <a:p>
            <a:r>
              <a:rPr lang="en-US" dirty="0" smtClean="0"/>
              <a:t>100% sensitivity</a:t>
            </a:r>
            <a:r>
              <a:rPr lang="en-US" baseline="0" dirty="0" smtClean="0"/>
              <a:t> – everyone has the disease!</a:t>
            </a:r>
            <a:endParaRPr lang="en-US" dirty="0" smtClean="0"/>
          </a:p>
        </p:txBody>
      </p:sp>
    </p:spTree>
    <p:extLst>
      <p:ext uri="{BB962C8B-B14F-4D97-AF65-F5344CB8AC3E}">
        <p14:creationId xmlns:p14="http://schemas.microsoft.com/office/powerpoint/2010/main" val="5331539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685800"/>
            <a:ext cx="6105525"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33153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685800"/>
            <a:ext cx="6105525"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331539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685800"/>
            <a:ext cx="6105525" cy="3429000"/>
          </a:xfrm>
        </p:spPr>
      </p:sp>
      <p:sp>
        <p:nvSpPr>
          <p:cNvPr id="3" name="Notes Placeholder 2"/>
          <p:cNvSpPr>
            <a:spLocks noGrp="1"/>
          </p:cNvSpPr>
          <p:nvPr>
            <p:ph type="body" idx="1"/>
          </p:nvPr>
        </p:nvSpPr>
        <p:spPr/>
        <p:txBody>
          <a:bodyPr/>
          <a:lstStyle/>
          <a:p>
            <a:r>
              <a:rPr lang="en-US" dirty="0" smtClean="0"/>
              <a:t>Accuracy</a:t>
            </a:r>
            <a:r>
              <a:rPr lang="en-US" baseline="0" dirty="0" smtClean="0"/>
              <a:t> = (TP+TN)/Total = (150/165) = 0.91</a:t>
            </a:r>
          </a:p>
          <a:p>
            <a:r>
              <a:rPr lang="en-US" baseline="0" dirty="0" smtClean="0"/>
              <a:t>Misclassification = (FP + FN)/Total = 15/165 = 0.09</a:t>
            </a:r>
          </a:p>
          <a:p>
            <a:endParaRPr lang="en-US" baseline="0" dirty="0" smtClean="0"/>
          </a:p>
        </p:txBody>
      </p:sp>
    </p:spTree>
    <p:extLst>
      <p:ext uri="{BB962C8B-B14F-4D97-AF65-F5344CB8AC3E}">
        <p14:creationId xmlns:p14="http://schemas.microsoft.com/office/powerpoint/2010/main" val="5331539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685800"/>
            <a:ext cx="6105525"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331539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685800"/>
            <a:ext cx="6105525" cy="3429000"/>
          </a:xfrm>
        </p:spPr>
      </p:sp>
      <p:sp>
        <p:nvSpPr>
          <p:cNvPr id="3" name="Notes Placeholder 2"/>
          <p:cNvSpPr>
            <a:spLocks noGrp="1"/>
          </p:cNvSpPr>
          <p:nvPr>
            <p:ph type="body" idx="1"/>
          </p:nvPr>
        </p:nvSpPr>
        <p:spPr/>
        <p:txBody>
          <a:bodyPr/>
          <a:lstStyle/>
          <a:p>
            <a:r>
              <a:rPr lang="en-US" dirty="0" smtClean="0"/>
              <a:t>Sensitivity = TP/Actual Yes = 100/105</a:t>
            </a:r>
            <a:r>
              <a:rPr lang="en-US" baseline="0" dirty="0" smtClean="0"/>
              <a:t> = 0.95</a:t>
            </a:r>
          </a:p>
          <a:p>
            <a:r>
              <a:rPr lang="en-US" dirty="0" smtClean="0"/>
              <a:t>Specificity = TN/Actual</a:t>
            </a:r>
            <a:r>
              <a:rPr lang="en-US" baseline="0" dirty="0" smtClean="0"/>
              <a:t> No = 50/60 = 0.83</a:t>
            </a:r>
          </a:p>
          <a:p>
            <a:r>
              <a:rPr lang="en-US" baseline="0" dirty="0" smtClean="0"/>
              <a:t>False </a:t>
            </a:r>
            <a:r>
              <a:rPr lang="en-US" baseline="0" dirty="0" err="1" smtClean="0"/>
              <a:t>Pos</a:t>
            </a:r>
            <a:r>
              <a:rPr lang="en-US" baseline="0" dirty="0" smtClean="0"/>
              <a:t> Rate = FP/Actual No = 10/60 = 0.17</a:t>
            </a:r>
          </a:p>
          <a:p>
            <a:endParaRPr lang="en-US" baseline="0" dirty="0" smtClean="0"/>
          </a:p>
          <a:p>
            <a:pPr marL="0" marR="0" indent="0" defTabSz="457200" eaLnBrk="1" fontAlgn="auto" latinLnBrk="0" hangingPunct="1">
              <a:lnSpc>
                <a:spcPct val="100000"/>
              </a:lnSpc>
              <a:spcBef>
                <a:spcPts val="0"/>
              </a:spcBef>
              <a:spcAft>
                <a:spcPts val="0"/>
              </a:spcAft>
              <a:buClrTx/>
              <a:buSzTx/>
              <a:buFontTx/>
              <a:buNone/>
              <a:tabLst/>
              <a:defRPr/>
            </a:pPr>
            <a:r>
              <a:rPr lang="en-US" baseline="0" dirty="0" smtClean="0"/>
              <a:t>Recall – I am correct for the current class – TP: (TP/(TP+FN))</a:t>
            </a:r>
          </a:p>
          <a:p>
            <a:pPr marL="0" marR="0" indent="0" defTabSz="457200" eaLnBrk="1" fontAlgn="auto" latinLnBrk="0" hangingPunct="1">
              <a:lnSpc>
                <a:spcPct val="100000"/>
              </a:lnSpc>
              <a:spcBef>
                <a:spcPts val="0"/>
              </a:spcBef>
              <a:spcAft>
                <a:spcPts val="0"/>
              </a:spcAft>
              <a:buClrTx/>
              <a:buSzTx/>
              <a:buFontTx/>
              <a:buNone/>
              <a:tabLst/>
              <a:defRPr/>
            </a:pPr>
            <a:r>
              <a:rPr lang="en-US" baseline="0" dirty="0" smtClean="0"/>
              <a:t>Precision – Ability to avoid mislabeling current class – True Positives / (True Positives + False Positives)</a:t>
            </a:r>
          </a:p>
          <a:p>
            <a:pPr marL="0" marR="0" indent="0" defTabSz="457200" eaLnBrk="1" fontAlgn="auto" latinLnBrk="0" hangingPunct="1">
              <a:lnSpc>
                <a:spcPct val="100000"/>
              </a:lnSpc>
              <a:spcBef>
                <a:spcPts val="0"/>
              </a:spcBef>
              <a:spcAft>
                <a:spcPts val="0"/>
              </a:spcAft>
              <a:buClrTx/>
              <a:buSzTx/>
              <a:buFontTx/>
              <a:buNone/>
              <a:tabLst/>
              <a:defRPr/>
            </a:pPr>
            <a:endParaRPr lang="en-US" baseline="0" dirty="0" smtClean="0"/>
          </a:p>
          <a:p>
            <a:pPr marL="0" marR="0" indent="0" defTabSz="457200" eaLnBrk="1" fontAlgn="auto" latinLnBrk="0" hangingPunct="1">
              <a:lnSpc>
                <a:spcPct val="100000"/>
              </a:lnSpc>
              <a:spcBef>
                <a:spcPts val="0"/>
              </a:spcBef>
              <a:spcAft>
                <a:spcPts val="0"/>
              </a:spcAft>
              <a:buClrTx/>
              <a:buSzTx/>
              <a:buFontTx/>
              <a:buNone/>
              <a:tabLst/>
              <a:defRPr/>
            </a:pPr>
            <a:endParaRPr lang="en-US" dirty="0" smtClean="0"/>
          </a:p>
        </p:txBody>
      </p:sp>
    </p:spTree>
    <p:extLst>
      <p:ext uri="{BB962C8B-B14F-4D97-AF65-F5344CB8AC3E}">
        <p14:creationId xmlns:p14="http://schemas.microsoft.com/office/powerpoint/2010/main" val="5331539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685800"/>
            <a:ext cx="6105525" cy="3429000"/>
          </a:xfrm>
        </p:spPr>
      </p:sp>
      <p:sp>
        <p:nvSpPr>
          <p:cNvPr id="3" name="Notes Placeholder 2"/>
          <p:cNvSpPr>
            <a:spLocks noGrp="1"/>
          </p:cNvSpPr>
          <p:nvPr>
            <p:ph type="body" idx="1"/>
          </p:nvPr>
        </p:nvSpPr>
        <p:spPr/>
        <p:txBody>
          <a:bodyPr/>
          <a:lstStyle/>
          <a:p>
            <a:r>
              <a:rPr lang="en-US" dirty="0" smtClean="0"/>
              <a:t>Sensitivity = TP/Actual Yes = 100/105</a:t>
            </a:r>
            <a:r>
              <a:rPr lang="en-US" baseline="0" dirty="0" smtClean="0"/>
              <a:t> = 0.95</a:t>
            </a:r>
          </a:p>
          <a:p>
            <a:r>
              <a:rPr lang="en-US" dirty="0" smtClean="0"/>
              <a:t>Specificity = TN/Actual</a:t>
            </a:r>
            <a:r>
              <a:rPr lang="en-US" baseline="0" dirty="0" smtClean="0"/>
              <a:t> No = 50/60 = 0.83</a:t>
            </a:r>
          </a:p>
          <a:p>
            <a:r>
              <a:rPr lang="en-US" baseline="0" dirty="0" smtClean="0"/>
              <a:t>False </a:t>
            </a:r>
            <a:r>
              <a:rPr lang="en-US" baseline="0" dirty="0" err="1" smtClean="0"/>
              <a:t>Pos</a:t>
            </a:r>
            <a:r>
              <a:rPr lang="en-US" baseline="0" dirty="0" smtClean="0"/>
              <a:t> Rate = FP/Actual No = 10/60 = 0.17</a:t>
            </a:r>
          </a:p>
          <a:p>
            <a:endParaRPr lang="en-US" baseline="0" dirty="0" smtClean="0"/>
          </a:p>
          <a:p>
            <a:pPr marL="0" marR="0" indent="0" defTabSz="457200" eaLnBrk="1" fontAlgn="auto" latinLnBrk="0" hangingPunct="1">
              <a:lnSpc>
                <a:spcPct val="100000"/>
              </a:lnSpc>
              <a:spcBef>
                <a:spcPts val="0"/>
              </a:spcBef>
              <a:spcAft>
                <a:spcPts val="0"/>
              </a:spcAft>
              <a:buClrTx/>
              <a:buSzTx/>
              <a:buFontTx/>
              <a:buNone/>
              <a:tabLst/>
              <a:defRPr/>
            </a:pPr>
            <a:r>
              <a:rPr lang="en-US" baseline="0" dirty="0" smtClean="0"/>
              <a:t>Recall – I am correct for the current class – TP: (TP/(TP+FN))</a:t>
            </a:r>
          </a:p>
          <a:p>
            <a:pPr marL="0" marR="0" indent="0" defTabSz="457200" eaLnBrk="1" fontAlgn="auto" latinLnBrk="0" hangingPunct="1">
              <a:lnSpc>
                <a:spcPct val="100000"/>
              </a:lnSpc>
              <a:spcBef>
                <a:spcPts val="0"/>
              </a:spcBef>
              <a:spcAft>
                <a:spcPts val="0"/>
              </a:spcAft>
              <a:buClrTx/>
              <a:buSzTx/>
              <a:buFontTx/>
              <a:buNone/>
              <a:tabLst/>
              <a:defRPr/>
            </a:pPr>
            <a:r>
              <a:rPr lang="en-US" baseline="0" dirty="0" smtClean="0"/>
              <a:t>Precision – Ability to avoid mislabeling current class – True Positives / (True Positives + False Positives)</a:t>
            </a:r>
          </a:p>
          <a:p>
            <a:pPr marL="0" marR="0" indent="0" defTabSz="457200" eaLnBrk="1" fontAlgn="auto" latinLnBrk="0" hangingPunct="1">
              <a:lnSpc>
                <a:spcPct val="100000"/>
              </a:lnSpc>
              <a:spcBef>
                <a:spcPts val="0"/>
              </a:spcBef>
              <a:spcAft>
                <a:spcPts val="0"/>
              </a:spcAft>
              <a:buClrTx/>
              <a:buSzTx/>
              <a:buFontTx/>
              <a:buNone/>
              <a:tabLst/>
              <a:defRPr/>
            </a:pPr>
            <a:endParaRPr lang="en-US" baseline="0" dirty="0" smtClean="0"/>
          </a:p>
          <a:p>
            <a:pPr marL="0" marR="0" indent="0" defTabSz="457200" eaLnBrk="1" fontAlgn="auto" latinLnBrk="0" hangingPunct="1">
              <a:lnSpc>
                <a:spcPct val="100000"/>
              </a:lnSpc>
              <a:spcBef>
                <a:spcPts val="0"/>
              </a:spcBef>
              <a:spcAft>
                <a:spcPts val="0"/>
              </a:spcAft>
              <a:buClrTx/>
              <a:buSzTx/>
              <a:buFontTx/>
              <a:buNone/>
              <a:tabLst/>
              <a:defRPr/>
            </a:pPr>
            <a:endParaRPr lang="en-US" dirty="0" smtClean="0"/>
          </a:p>
        </p:txBody>
      </p:sp>
    </p:spTree>
    <p:extLst>
      <p:ext uri="{BB962C8B-B14F-4D97-AF65-F5344CB8AC3E}">
        <p14:creationId xmlns:p14="http://schemas.microsoft.com/office/powerpoint/2010/main" val="5331539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685800"/>
            <a:ext cx="6105525" cy="3429000"/>
          </a:xfrm>
        </p:spPr>
      </p:sp>
      <p:sp>
        <p:nvSpPr>
          <p:cNvPr id="3" name="Notes Placeholder 2"/>
          <p:cNvSpPr>
            <a:spLocks noGrp="1"/>
          </p:cNvSpPr>
          <p:nvPr>
            <p:ph type="body" idx="1"/>
          </p:nvPr>
        </p:nvSpPr>
        <p:spPr/>
        <p:txBody>
          <a:bodyPr/>
          <a:lstStyle/>
          <a:p>
            <a:r>
              <a:rPr lang="en-US" dirty="0" smtClean="0"/>
              <a:t>Sensitivity = TP/Actual Yes = 100/105</a:t>
            </a:r>
            <a:r>
              <a:rPr lang="en-US" baseline="0" dirty="0" smtClean="0"/>
              <a:t> = 0.95</a:t>
            </a:r>
          </a:p>
          <a:p>
            <a:r>
              <a:rPr lang="en-US" dirty="0" smtClean="0"/>
              <a:t>Specificity = TN/Actual</a:t>
            </a:r>
            <a:r>
              <a:rPr lang="en-US" baseline="0" dirty="0" smtClean="0"/>
              <a:t> No = 50/60 = 0.83</a:t>
            </a:r>
          </a:p>
          <a:p>
            <a:r>
              <a:rPr lang="en-US" baseline="0" dirty="0" smtClean="0"/>
              <a:t>False </a:t>
            </a:r>
            <a:r>
              <a:rPr lang="en-US" baseline="0" dirty="0" err="1" smtClean="0"/>
              <a:t>Pos</a:t>
            </a:r>
            <a:r>
              <a:rPr lang="en-US" baseline="0" dirty="0" smtClean="0"/>
              <a:t> Rate = FP/Actual No = 10/60 = 0.17</a:t>
            </a:r>
          </a:p>
          <a:p>
            <a:endParaRPr lang="en-US" baseline="0" dirty="0" smtClean="0"/>
          </a:p>
          <a:p>
            <a:pPr marL="0" marR="0" indent="0" defTabSz="457200" eaLnBrk="1" fontAlgn="auto" latinLnBrk="0" hangingPunct="1">
              <a:lnSpc>
                <a:spcPct val="100000"/>
              </a:lnSpc>
              <a:spcBef>
                <a:spcPts val="0"/>
              </a:spcBef>
              <a:spcAft>
                <a:spcPts val="0"/>
              </a:spcAft>
              <a:buClrTx/>
              <a:buSzTx/>
              <a:buFontTx/>
              <a:buNone/>
              <a:tabLst/>
              <a:defRPr/>
            </a:pPr>
            <a:r>
              <a:rPr lang="en-US" baseline="0" dirty="0" smtClean="0"/>
              <a:t>Recall – I am correct for the current class – TP: (TP/(TP+FN))</a:t>
            </a:r>
          </a:p>
          <a:p>
            <a:pPr marL="0" marR="0" indent="0" defTabSz="457200" eaLnBrk="1" fontAlgn="auto" latinLnBrk="0" hangingPunct="1">
              <a:lnSpc>
                <a:spcPct val="100000"/>
              </a:lnSpc>
              <a:spcBef>
                <a:spcPts val="0"/>
              </a:spcBef>
              <a:spcAft>
                <a:spcPts val="0"/>
              </a:spcAft>
              <a:buClrTx/>
              <a:buSzTx/>
              <a:buFontTx/>
              <a:buNone/>
              <a:tabLst/>
              <a:defRPr/>
            </a:pPr>
            <a:r>
              <a:rPr lang="en-US" baseline="0" dirty="0" smtClean="0"/>
              <a:t>Precision – Ability to avoid mislabeling current class – True Positives / (True Positives + False Positives)</a:t>
            </a:r>
          </a:p>
          <a:p>
            <a:pPr marL="0" marR="0" indent="0" defTabSz="457200" eaLnBrk="1" fontAlgn="auto" latinLnBrk="0" hangingPunct="1">
              <a:lnSpc>
                <a:spcPct val="100000"/>
              </a:lnSpc>
              <a:spcBef>
                <a:spcPts val="0"/>
              </a:spcBef>
              <a:spcAft>
                <a:spcPts val="0"/>
              </a:spcAft>
              <a:buClrTx/>
              <a:buSzTx/>
              <a:buFontTx/>
              <a:buNone/>
              <a:tabLst/>
              <a:defRPr/>
            </a:pPr>
            <a:endParaRPr lang="en-US" baseline="0" dirty="0" smtClean="0"/>
          </a:p>
          <a:p>
            <a:pPr marL="0" marR="0" indent="0" defTabSz="457200" eaLnBrk="1" fontAlgn="auto" latinLnBrk="0" hangingPunct="1">
              <a:lnSpc>
                <a:spcPct val="100000"/>
              </a:lnSpc>
              <a:spcBef>
                <a:spcPts val="0"/>
              </a:spcBef>
              <a:spcAft>
                <a:spcPts val="0"/>
              </a:spcAft>
              <a:buClrTx/>
              <a:buSzTx/>
              <a:buFontTx/>
              <a:buNone/>
              <a:tabLst/>
              <a:defRPr/>
            </a:pPr>
            <a:endParaRPr lang="en-US" dirty="0" smtClean="0"/>
          </a:p>
        </p:txBody>
      </p:sp>
    </p:spTree>
    <p:extLst>
      <p:ext uri="{BB962C8B-B14F-4D97-AF65-F5344CB8AC3E}">
        <p14:creationId xmlns:p14="http://schemas.microsoft.com/office/powerpoint/2010/main" val="5331539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685800"/>
            <a:ext cx="6105525" cy="3429000"/>
          </a:xfrm>
        </p:spPr>
      </p:sp>
      <p:sp>
        <p:nvSpPr>
          <p:cNvPr id="3" name="Notes Placeholder 2"/>
          <p:cNvSpPr>
            <a:spLocks noGrp="1"/>
          </p:cNvSpPr>
          <p:nvPr>
            <p:ph type="body" idx="1"/>
          </p:nvPr>
        </p:nvSpPr>
        <p:spPr/>
        <p:txBody>
          <a:bodyPr/>
          <a:lstStyle/>
          <a:p>
            <a:r>
              <a:rPr lang="en-US" dirty="0" smtClean="0"/>
              <a:t>Sensitivity = TP/Actual Yes = 100/105</a:t>
            </a:r>
            <a:r>
              <a:rPr lang="en-US" baseline="0" dirty="0" smtClean="0"/>
              <a:t> = 0.95</a:t>
            </a:r>
          </a:p>
          <a:p>
            <a:r>
              <a:rPr lang="en-US" dirty="0" smtClean="0"/>
              <a:t>Specificity = TN/Actual</a:t>
            </a:r>
            <a:r>
              <a:rPr lang="en-US" baseline="0" dirty="0" smtClean="0"/>
              <a:t> No = 50/60 = 0.83</a:t>
            </a:r>
          </a:p>
          <a:p>
            <a:r>
              <a:rPr lang="en-US" baseline="0" dirty="0" smtClean="0"/>
              <a:t>False </a:t>
            </a:r>
            <a:r>
              <a:rPr lang="en-US" baseline="0" dirty="0" err="1" smtClean="0"/>
              <a:t>Pos</a:t>
            </a:r>
            <a:r>
              <a:rPr lang="en-US" baseline="0" dirty="0" smtClean="0"/>
              <a:t> Rate = FP/Actual No = 10/60 = 0.17</a:t>
            </a:r>
          </a:p>
          <a:p>
            <a:endParaRPr lang="en-US" baseline="0" dirty="0" smtClean="0"/>
          </a:p>
          <a:p>
            <a:pPr marL="0" marR="0" indent="0" defTabSz="457200" eaLnBrk="1" fontAlgn="auto" latinLnBrk="0" hangingPunct="1">
              <a:lnSpc>
                <a:spcPct val="100000"/>
              </a:lnSpc>
              <a:spcBef>
                <a:spcPts val="0"/>
              </a:spcBef>
              <a:spcAft>
                <a:spcPts val="0"/>
              </a:spcAft>
              <a:buClrTx/>
              <a:buSzTx/>
              <a:buFontTx/>
              <a:buNone/>
              <a:tabLst/>
              <a:defRPr/>
            </a:pPr>
            <a:r>
              <a:rPr lang="en-US" baseline="0" dirty="0" smtClean="0"/>
              <a:t>Recall – I am correct for the current class – TP: (TP/(TP+FN))</a:t>
            </a:r>
          </a:p>
          <a:p>
            <a:pPr marL="0" marR="0" indent="0" defTabSz="457200" eaLnBrk="1" fontAlgn="auto" latinLnBrk="0" hangingPunct="1">
              <a:lnSpc>
                <a:spcPct val="100000"/>
              </a:lnSpc>
              <a:spcBef>
                <a:spcPts val="0"/>
              </a:spcBef>
              <a:spcAft>
                <a:spcPts val="0"/>
              </a:spcAft>
              <a:buClrTx/>
              <a:buSzTx/>
              <a:buFontTx/>
              <a:buNone/>
              <a:tabLst/>
              <a:defRPr/>
            </a:pPr>
            <a:r>
              <a:rPr lang="en-US" baseline="0" dirty="0" smtClean="0"/>
              <a:t>Precision – Ability to avoid mislabeling current class – True Positives / (True Positives + False Positives)</a:t>
            </a:r>
          </a:p>
          <a:p>
            <a:pPr marL="0" marR="0" indent="0" defTabSz="457200" eaLnBrk="1" fontAlgn="auto" latinLnBrk="0" hangingPunct="1">
              <a:lnSpc>
                <a:spcPct val="100000"/>
              </a:lnSpc>
              <a:spcBef>
                <a:spcPts val="0"/>
              </a:spcBef>
              <a:spcAft>
                <a:spcPts val="0"/>
              </a:spcAft>
              <a:buClrTx/>
              <a:buSzTx/>
              <a:buFontTx/>
              <a:buNone/>
              <a:tabLst/>
              <a:defRPr/>
            </a:pPr>
            <a:endParaRPr lang="en-US" baseline="0" dirty="0" smtClean="0"/>
          </a:p>
          <a:p>
            <a:pPr marL="0" marR="0" indent="0" defTabSz="457200" eaLnBrk="1" fontAlgn="auto" latinLnBrk="0" hangingPunct="1">
              <a:lnSpc>
                <a:spcPct val="100000"/>
              </a:lnSpc>
              <a:spcBef>
                <a:spcPts val="0"/>
              </a:spcBef>
              <a:spcAft>
                <a:spcPts val="0"/>
              </a:spcAft>
              <a:buClrTx/>
              <a:buSzTx/>
              <a:buFontTx/>
              <a:buNone/>
              <a:tabLst/>
              <a:defRPr/>
            </a:pPr>
            <a:endParaRPr lang="en-US" dirty="0" smtClean="0"/>
          </a:p>
        </p:txBody>
      </p:sp>
    </p:spTree>
    <p:extLst>
      <p:ext uri="{BB962C8B-B14F-4D97-AF65-F5344CB8AC3E}">
        <p14:creationId xmlns:p14="http://schemas.microsoft.com/office/powerpoint/2010/main" val="5331539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685800"/>
            <a:ext cx="6105525" cy="3429000"/>
          </a:xfrm>
        </p:spPr>
      </p:sp>
      <p:sp>
        <p:nvSpPr>
          <p:cNvPr id="3" name="Notes Placeholder 2"/>
          <p:cNvSpPr>
            <a:spLocks noGrp="1"/>
          </p:cNvSpPr>
          <p:nvPr>
            <p:ph type="body" idx="1"/>
          </p:nvPr>
        </p:nvSpPr>
        <p:spPr/>
        <p:txBody>
          <a:bodyPr/>
          <a:lstStyle/>
          <a:p>
            <a:r>
              <a:rPr lang="en-US" dirty="0" smtClean="0"/>
              <a:t>Sensitivity = TP/Actual Yes = 100/105</a:t>
            </a:r>
            <a:r>
              <a:rPr lang="en-US" baseline="0" dirty="0" smtClean="0"/>
              <a:t> = 0.95</a:t>
            </a:r>
          </a:p>
          <a:p>
            <a:r>
              <a:rPr lang="en-US" dirty="0" smtClean="0"/>
              <a:t>Specificity = TN/Actual</a:t>
            </a:r>
            <a:r>
              <a:rPr lang="en-US" baseline="0" dirty="0" smtClean="0"/>
              <a:t> No = 50/60 = 0.83</a:t>
            </a:r>
          </a:p>
          <a:p>
            <a:r>
              <a:rPr lang="en-US" baseline="0" dirty="0" smtClean="0"/>
              <a:t>False </a:t>
            </a:r>
            <a:r>
              <a:rPr lang="en-US" baseline="0" dirty="0" err="1" smtClean="0"/>
              <a:t>Pos</a:t>
            </a:r>
            <a:r>
              <a:rPr lang="en-US" baseline="0" dirty="0" smtClean="0"/>
              <a:t> Rate = FP/Actual No = 10/60 = 0.17</a:t>
            </a:r>
          </a:p>
          <a:p>
            <a:endParaRPr lang="en-US" baseline="0" dirty="0" smtClean="0"/>
          </a:p>
          <a:p>
            <a:pPr marL="0" marR="0" indent="0" defTabSz="457200" eaLnBrk="1" fontAlgn="auto" latinLnBrk="0" hangingPunct="1">
              <a:lnSpc>
                <a:spcPct val="100000"/>
              </a:lnSpc>
              <a:spcBef>
                <a:spcPts val="0"/>
              </a:spcBef>
              <a:spcAft>
                <a:spcPts val="0"/>
              </a:spcAft>
              <a:buClrTx/>
              <a:buSzTx/>
              <a:buFontTx/>
              <a:buNone/>
              <a:tabLst/>
              <a:defRPr/>
            </a:pPr>
            <a:r>
              <a:rPr lang="en-US" baseline="0" dirty="0" smtClean="0"/>
              <a:t>Recall – I am correct for the current class – TP: (TP/(TP+FN))</a:t>
            </a:r>
          </a:p>
          <a:p>
            <a:pPr marL="0" marR="0" indent="0" defTabSz="457200" eaLnBrk="1" fontAlgn="auto" latinLnBrk="0" hangingPunct="1">
              <a:lnSpc>
                <a:spcPct val="100000"/>
              </a:lnSpc>
              <a:spcBef>
                <a:spcPts val="0"/>
              </a:spcBef>
              <a:spcAft>
                <a:spcPts val="0"/>
              </a:spcAft>
              <a:buClrTx/>
              <a:buSzTx/>
              <a:buFontTx/>
              <a:buNone/>
              <a:tabLst/>
              <a:defRPr/>
            </a:pPr>
            <a:r>
              <a:rPr lang="en-US" baseline="0" dirty="0" smtClean="0"/>
              <a:t>Precision – Ability to avoid mislabeling current class – True Positives / (True Positives + False Positives)</a:t>
            </a:r>
          </a:p>
          <a:p>
            <a:pPr marL="0" marR="0" indent="0" defTabSz="457200" eaLnBrk="1" fontAlgn="auto" latinLnBrk="0" hangingPunct="1">
              <a:lnSpc>
                <a:spcPct val="100000"/>
              </a:lnSpc>
              <a:spcBef>
                <a:spcPts val="0"/>
              </a:spcBef>
              <a:spcAft>
                <a:spcPts val="0"/>
              </a:spcAft>
              <a:buClrTx/>
              <a:buSzTx/>
              <a:buFontTx/>
              <a:buNone/>
              <a:tabLst/>
              <a:defRPr/>
            </a:pPr>
            <a:endParaRPr lang="en-US" baseline="0" dirty="0" smtClean="0"/>
          </a:p>
          <a:p>
            <a:pPr marL="0" marR="0" indent="0" defTabSz="457200" eaLnBrk="1" fontAlgn="auto" latinLnBrk="0" hangingPunct="1">
              <a:lnSpc>
                <a:spcPct val="100000"/>
              </a:lnSpc>
              <a:spcBef>
                <a:spcPts val="0"/>
              </a:spcBef>
              <a:spcAft>
                <a:spcPts val="0"/>
              </a:spcAft>
              <a:buClrTx/>
              <a:buSzTx/>
              <a:buFontTx/>
              <a:buNone/>
              <a:tabLst/>
              <a:defRPr/>
            </a:pPr>
            <a:endParaRPr lang="en-US" dirty="0" smtClean="0"/>
          </a:p>
        </p:txBody>
      </p:sp>
    </p:spTree>
    <p:extLst>
      <p:ext uri="{BB962C8B-B14F-4D97-AF65-F5344CB8AC3E}">
        <p14:creationId xmlns:p14="http://schemas.microsoft.com/office/powerpoint/2010/main" val="5331539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Title">
    <p:bg>
      <p:bgPr>
        <a:solidFill>
          <a:srgbClr val="000000"/>
        </a:solidFill>
        <a:effectLst/>
      </p:bgPr>
    </p:bg>
    <p:spTree>
      <p:nvGrpSpPr>
        <p:cNvPr id="1" name=""/>
        <p:cNvGrpSpPr/>
        <p:nvPr/>
      </p:nvGrpSpPr>
      <p:grpSpPr>
        <a:xfrm>
          <a:off x="0" y="0"/>
          <a:ext cx="0" cy="0"/>
          <a:chOff x="0" y="0"/>
          <a:chExt cx="0" cy="0"/>
        </a:xfrm>
      </p:grpSpPr>
      <p:sp>
        <p:nvSpPr>
          <p:cNvPr id="7" name="Shape 7"/>
          <p:cNvSpPr/>
          <p:nvPr/>
        </p:nvSpPr>
        <p:spPr>
          <a:xfrm>
            <a:off x="635000" y="635000"/>
            <a:ext cx="11734800" cy="11"/>
          </a:xfrm>
          <a:prstGeom prst="line">
            <a:avLst/>
          </a:prstGeom>
          <a:ln w="12700">
            <a:solidFill>
              <a:srgbClr val="FFFFFF"/>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8" name="Shape 8"/>
          <p:cNvSpPr/>
          <p:nvPr/>
        </p:nvSpPr>
        <p:spPr>
          <a:xfrm>
            <a:off x="635000" y="1219200"/>
            <a:ext cx="11734800" cy="11"/>
          </a:xfrm>
          <a:prstGeom prst="line">
            <a:avLst/>
          </a:prstGeom>
          <a:ln w="12700">
            <a:solidFill>
              <a:srgbClr val="FFFFFF"/>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pic>
        <p:nvPicPr>
          <p:cNvPr id="9" name="Picture 8" descr="GA_primary_horiz_rev.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1020" y="681475"/>
            <a:ext cx="2586633" cy="440697"/>
          </a:xfrm>
          <a:prstGeom prst="rect">
            <a:avLst/>
          </a:prstGeom>
        </p:spPr>
      </p:pic>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Bio w/o Pic">
    <p:spTree>
      <p:nvGrpSpPr>
        <p:cNvPr id="1" name=""/>
        <p:cNvGrpSpPr/>
        <p:nvPr/>
      </p:nvGrpSpPr>
      <p:grpSpPr>
        <a:xfrm>
          <a:off x="0" y="0"/>
          <a:ext cx="0" cy="0"/>
          <a:chOff x="0" y="0"/>
          <a:chExt cx="0" cy="0"/>
        </a:xfrm>
      </p:grpSpPr>
      <p:sp>
        <p:nvSpPr>
          <p:cNvPr id="11" name="Shape 11"/>
          <p:cNvSpPr/>
          <p:nvPr/>
        </p:nvSpPr>
        <p:spPr>
          <a:xfrm>
            <a:off x="635000" y="1587500"/>
            <a:ext cx="11734800" cy="5969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ct val="65000"/>
              </a:lnSpc>
              <a:defRPr sz="3600" b="1" cap="all" spc="-72">
                <a:solidFill>
                  <a:srgbClr val="000000"/>
                </a:solidFill>
                <a:uFill>
                  <a:solidFill>
                    <a:srgbClr val="000000"/>
                  </a:solidFill>
                </a:uFill>
                <a:latin typeface="+mj-lt"/>
                <a:ea typeface="+mj-ea"/>
                <a:cs typeface="+mj-cs"/>
                <a:sym typeface="PFDinTextCompPro-Regular"/>
              </a:defRPr>
            </a:lvl1pPr>
          </a:lstStyle>
          <a:p>
            <a:pPr lvl="0">
              <a:defRPr sz="1800" b="0" cap="none" spc="0">
                <a:uFillTx/>
              </a:defRPr>
            </a:pPr>
            <a:r>
              <a:rPr sz="3600" b="1" cap="all" spc="-72">
                <a:uFill>
                  <a:solidFill/>
                </a:uFill>
              </a:rPr>
              <a:t>name</a:t>
            </a: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Bio w/ Pic">
    <p:spTree>
      <p:nvGrpSpPr>
        <p:cNvPr id="1" name=""/>
        <p:cNvGrpSpPr/>
        <p:nvPr/>
      </p:nvGrpSpPr>
      <p:grpSpPr>
        <a:xfrm>
          <a:off x="0" y="0"/>
          <a:ext cx="0" cy="0"/>
          <a:chOff x="0" y="0"/>
          <a:chExt cx="0" cy="0"/>
        </a:xfrm>
      </p:grpSpPr>
      <p:sp>
        <p:nvSpPr>
          <p:cNvPr id="13" name="Shape 13"/>
          <p:cNvSpPr/>
          <p:nvPr/>
        </p:nvSpPr>
        <p:spPr>
          <a:xfrm>
            <a:off x="635000" y="6350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4" name="Shape 14"/>
          <p:cNvSpPr/>
          <p:nvPr/>
        </p:nvSpPr>
        <p:spPr>
          <a:xfrm>
            <a:off x="635000" y="12192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5" name="Shape 15"/>
          <p:cNvSpPr/>
          <p:nvPr/>
        </p:nvSpPr>
        <p:spPr>
          <a:xfrm>
            <a:off x="635000" y="736600"/>
            <a:ext cx="7721600" cy="431800"/>
          </a:xfrm>
          <a:prstGeom prst="rect">
            <a:avLst/>
          </a:prstGeom>
          <a:ln w="12700">
            <a:round/>
          </a:ln>
          <a:extLst>
            <a:ext uri="{C572A759-6A51-4108-AA02-DFA0A04FC94B}">
              <ma14:wrappingTextBoxFlag xmlns:ma14="http://schemas.microsoft.com/office/mac/drawingml/2011/main" val="1"/>
            </a:ext>
          </a:extLst>
        </p:spPr>
        <p:txBody>
          <a:bodyPr lIns="0" tIns="0" rIns="0" bIns="0"/>
          <a:lstStyle>
            <a:lvl1pPr defTabSz="647700">
              <a:lnSpc>
                <a:spcPts val="3200"/>
              </a:lnSpc>
              <a:buClr>
                <a:srgbClr val="000000"/>
              </a:buClr>
              <a:buFont typeface="PFDinTextCompPro-Regular"/>
              <a:defRPr sz="2800" b="1" cap="all" spc="-56">
                <a:solidFill>
                  <a:srgbClr val="000000"/>
                </a:solidFill>
                <a:uFill>
                  <a:solidFill>
                    <a:srgbClr val="000000"/>
                  </a:solidFill>
                </a:uFill>
                <a:latin typeface="+mj-lt"/>
                <a:ea typeface="+mj-ea"/>
                <a:cs typeface="+mj-cs"/>
                <a:sym typeface="PFDinTextCompPro-Regular"/>
              </a:defRPr>
            </a:lvl1pPr>
          </a:lstStyle>
          <a:p>
            <a:pPr lvl="0">
              <a:defRPr sz="1800" b="0" cap="none" spc="0">
                <a:uFillTx/>
              </a:defRPr>
            </a:pPr>
            <a:r>
              <a:rPr sz="2800" b="1" cap="all" spc="-56">
                <a:uFill>
                  <a:solidFill/>
                </a:uFill>
              </a:rPr>
              <a:t>hello!</a:t>
            </a: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Full Image">
    <p:spTree>
      <p:nvGrpSpPr>
        <p:cNvPr id="1" name=""/>
        <p:cNvGrpSpPr/>
        <p:nvPr/>
      </p:nvGrpSpPr>
      <p:grpSpPr>
        <a:xfrm>
          <a:off x="0" y="0"/>
          <a:ext cx="0" cy="0"/>
          <a:chOff x="0" y="0"/>
          <a:chExt cx="0" cy="0"/>
        </a:xfrm>
      </p:grpSpPr>
      <p:sp>
        <p:nvSpPr>
          <p:cNvPr id="32" name="Shape 32"/>
          <p:cNvSpPr/>
          <p:nvPr/>
        </p:nvSpPr>
        <p:spPr>
          <a:xfrm>
            <a:off x="635000" y="6350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33" name="Shape 33"/>
          <p:cNvSpPr/>
          <p:nvPr/>
        </p:nvSpPr>
        <p:spPr>
          <a:xfrm>
            <a:off x="635000" y="12192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nvSpPr>
        <p:spPr>
          <a:xfrm>
            <a:off x="635000" y="6350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3" name="Shape 3"/>
          <p:cNvSpPr/>
          <p:nvPr/>
        </p:nvSpPr>
        <p:spPr>
          <a:xfrm>
            <a:off x="635000" y="12192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4" name="Shape 4"/>
          <p:cNvSpPr/>
          <p:nvPr/>
        </p:nvSpPr>
        <p:spPr>
          <a:xfrm>
            <a:off x="635000" y="736600"/>
            <a:ext cx="7721600" cy="431800"/>
          </a:xfrm>
          <a:prstGeom prst="rect">
            <a:avLst/>
          </a:prstGeom>
          <a:ln w="12700">
            <a:round/>
          </a:ln>
          <a:extLst>
            <a:ext uri="{C572A759-6A51-4108-AA02-DFA0A04FC94B}">
              <ma14:wrappingTextBoxFlag xmlns:ma14="http://schemas.microsoft.com/office/mac/drawingml/2011/main" val="1"/>
            </a:ext>
          </a:extLst>
        </p:spPr>
        <p:txBody>
          <a:bodyPr lIns="0" tIns="0" rIns="0" bIns="0"/>
          <a:lstStyle>
            <a:lvl1pPr defTabSz="647700">
              <a:lnSpc>
                <a:spcPts val="3200"/>
              </a:lnSpc>
              <a:buClr>
                <a:srgbClr val="000000"/>
              </a:buClr>
              <a:buFont typeface="PFDinTextCompPro-Regular"/>
              <a:defRPr sz="2800" b="1" cap="all" spc="-56">
                <a:solidFill>
                  <a:srgbClr val="000000"/>
                </a:solidFill>
                <a:uFill>
                  <a:solidFill>
                    <a:srgbClr val="000000"/>
                  </a:solidFill>
                </a:uFill>
                <a:latin typeface="+mj-lt"/>
                <a:ea typeface="+mj-ea"/>
                <a:cs typeface="+mj-cs"/>
                <a:sym typeface="PFDinTextCompPro-Regular"/>
              </a:defRPr>
            </a:lvl1pPr>
          </a:lstStyle>
          <a:p>
            <a:pPr lvl="0">
              <a:defRPr sz="1800" b="0" cap="none" spc="0">
                <a:uFillTx/>
              </a:defRPr>
            </a:pPr>
            <a:r>
              <a:rPr sz="2800" b="1" cap="all" spc="-56">
                <a:uFill>
                  <a:solidFill/>
                </a:uFill>
              </a:rPr>
              <a:t>Agenda</a:t>
            </a: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0" r:id="rId5"/>
  </p:sldLayoutIdLst>
  <p:transition spd="med"/>
  <p:txStyles>
    <p:titleStyle>
      <a:lvl1pPr defTabSz="647700">
        <a:lnSpc>
          <a:spcPts val="3200"/>
        </a:lnSpc>
        <a:defRPr sz="3200" b="1" cap="all" spc="-64">
          <a:uFill>
            <a:solidFill/>
          </a:uFill>
          <a:latin typeface="+mj-lt"/>
          <a:ea typeface="+mj-ea"/>
          <a:cs typeface="+mj-cs"/>
          <a:sym typeface="PFDinTextCompPro-Regular"/>
        </a:defRPr>
      </a:lvl1pPr>
      <a:lvl2pPr indent="228600" defTabSz="647700">
        <a:lnSpc>
          <a:spcPts val="3200"/>
        </a:lnSpc>
        <a:defRPr sz="3200" b="1" cap="all" spc="-64">
          <a:uFill>
            <a:solidFill/>
          </a:uFill>
          <a:latin typeface="+mj-lt"/>
          <a:ea typeface="+mj-ea"/>
          <a:cs typeface="+mj-cs"/>
          <a:sym typeface="PFDinTextCompPro-Regular"/>
        </a:defRPr>
      </a:lvl2pPr>
      <a:lvl3pPr indent="457200" defTabSz="647700">
        <a:lnSpc>
          <a:spcPts val="3200"/>
        </a:lnSpc>
        <a:defRPr sz="3200" b="1" cap="all" spc="-64">
          <a:uFill>
            <a:solidFill/>
          </a:uFill>
          <a:latin typeface="+mj-lt"/>
          <a:ea typeface="+mj-ea"/>
          <a:cs typeface="+mj-cs"/>
          <a:sym typeface="PFDinTextCompPro-Regular"/>
        </a:defRPr>
      </a:lvl3pPr>
      <a:lvl4pPr indent="685800" defTabSz="647700">
        <a:lnSpc>
          <a:spcPts val="3200"/>
        </a:lnSpc>
        <a:defRPr sz="3200" b="1" cap="all" spc="-64">
          <a:uFill>
            <a:solidFill/>
          </a:uFill>
          <a:latin typeface="+mj-lt"/>
          <a:ea typeface="+mj-ea"/>
          <a:cs typeface="+mj-cs"/>
          <a:sym typeface="PFDinTextCompPro-Regular"/>
        </a:defRPr>
      </a:lvl4pPr>
      <a:lvl5pPr indent="914400" defTabSz="647700">
        <a:lnSpc>
          <a:spcPts val="3200"/>
        </a:lnSpc>
        <a:defRPr sz="3200" b="1" cap="all" spc="-64">
          <a:uFill>
            <a:solidFill/>
          </a:uFill>
          <a:latin typeface="+mj-lt"/>
          <a:ea typeface="+mj-ea"/>
          <a:cs typeface="+mj-cs"/>
          <a:sym typeface="PFDinTextCompPro-Regular"/>
        </a:defRPr>
      </a:lvl5pPr>
      <a:lvl6pPr indent="1143000" defTabSz="647700">
        <a:lnSpc>
          <a:spcPts val="3200"/>
        </a:lnSpc>
        <a:defRPr sz="3200" b="1" cap="all" spc="-64">
          <a:uFill>
            <a:solidFill/>
          </a:uFill>
          <a:latin typeface="+mj-lt"/>
          <a:ea typeface="+mj-ea"/>
          <a:cs typeface="+mj-cs"/>
          <a:sym typeface="PFDinTextCompPro-Regular"/>
        </a:defRPr>
      </a:lvl6pPr>
      <a:lvl7pPr indent="1371600" defTabSz="647700">
        <a:lnSpc>
          <a:spcPts val="3200"/>
        </a:lnSpc>
        <a:defRPr sz="3200" b="1" cap="all" spc="-64">
          <a:uFill>
            <a:solidFill/>
          </a:uFill>
          <a:latin typeface="+mj-lt"/>
          <a:ea typeface="+mj-ea"/>
          <a:cs typeface="+mj-cs"/>
          <a:sym typeface="PFDinTextCompPro-Regular"/>
        </a:defRPr>
      </a:lvl7pPr>
      <a:lvl8pPr indent="1600200" defTabSz="647700">
        <a:lnSpc>
          <a:spcPts val="3200"/>
        </a:lnSpc>
        <a:defRPr sz="3200" b="1" cap="all" spc="-64">
          <a:uFill>
            <a:solidFill/>
          </a:uFill>
          <a:latin typeface="+mj-lt"/>
          <a:ea typeface="+mj-ea"/>
          <a:cs typeface="+mj-cs"/>
          <a:sym typeface="PFDinTextCompPro-Regular"/>
        </a:defRPr>
      </a:lvl8pPr>
      <a:lvl9pPr indent="1828800" defTabSz="647700">
        <a:lnSpc>
          <a:spcPts val="3200"/>
        </a:lnSpc>
        <a:defRPr sz="3200" b="1" cap="all" spc="-64">
          <a:uFill>
            <a:solidFill/>
          </a:uFill>
          <a:latin typeface="+mj-lt"/>
          <a:ea typeface="+mj-ea"/>
          <a:cs typeface="+mj-cs"/>
          <a:sym typeface="PFDinTextCompPro-Regular"/>
        </a:defRPr>
      </a:lvl9pPr>
    </p:titleStyle>
    <p:bodyStyle>
      <a:lvl1pPr marL="203200" indent="-203200" defTabSz="647700">
        <a:lnSpc>
          <a:spcPts val="3400"/>
        </a:lnSpc>
        <a:buSzPct val="70000"/>
        <a:buFont typeface="Lucida Grande"/>
        <a:buChar char="‣"/>
        <a:defRPr sz="2800">
          <a:uFill>
            <a:solidFill/>
          </a:uFill>
          <a:latin typeface="+mn-lt"/>
          <a:ea typeface="+mn-ea"/>
          <a:cs typeface="+mn-cs"/>
          <a:sym typeface="News706BT-RomanC"/>
        </a:defRPr>
      </a:lvl1pPr>
      <a:lvl2pPr marL="406400" indent="-203200" defTabSz="647700">
        <a:lnSpc>
          <a:spcPts val="3400"/>
        </a:lnSpc>
        <a:buSzPct val="70000"/>
        <a:buFont typeface="Lucida Grande"/>
        <a:buChar char="‣"/>
        <a:defRPr sz="2800">
          <a:uFill>
            <a:solidFill/>
          </a:uFill>
          <a:latin typeface="+mn-lt"/>
          <a:ea typeface="+mn-ea"/>
          <a:cs typeface="+mn-cs"/>
          <a:sym typeface="News706BT-RomanC"/>
        </a:defRPr>
      </a:lvl2pPr>
      <a:lvl3pPr marL="609600" indent="-203200" defTabSz="647700">
        <a:lnSpc>
          <a:spcPts val="3400"/>
        </a:lnSpc>
        <a:buSzPct val="70000"/>
        <a:buFont typeface="Lucida Grande"/>
        <a:buChar char="‣"/>
        <a:defRPr sz="2800">
          <a:uFill>
            <a:solidFill/>
          </a:uFill>
          <a:latin typeface="+mn-lt"/>
          <a:ea typeface="+mn-ea"/>
          <a:cs typeface="+mn-cs"/>
          <a:sym typeface="News706BT-RomanC"/>
        </a:defRPr>
      </a:lvl3pPr>
      <a:lvl4pPr marL="812800" indent="-203200" defTabSz="647700">
        <a:lnSpc>
          <a:spcPts val="3400"/>
        </a:lnSpc>
        <a:buSzPct val="70000"/>
        <a:buFont typeface="Lucida Grande"/>
        <a:buChar char="‣"/>
        <a:defRPr sz="2800">
          <a:uFill>
            <a:solidFill/>
          </a:uFill>
          <a:latin typeface="+mn-lt"/>
          <a:ea typeface="+mn-ea"/>
          <a:cs typeface="+mn-cs"/>
          <a:sym typeface="News706BT-RomanC"/>
        </a:defRPr>
      </a:lvl4pPr>
      <a:lvl5pPr marL="1016000" indent="-203200" defTabSz="647700">
        <a:lnSpc>
          <a:spcPts val="3400"/>
        </a:lnSpc>
        <a:buSzPct val="70000"/>
        <a:buFont typeface="Lucida Grande"/>
        <a:buChar char="‣"/>
        <a:defRPr sz="2800">
          <a:uFill>
            <a:solidFill/>
          </a:uFill>
          <a:latin typeface="+mn-lt"/>
          <a:ea typeface="+mn-ea"/>
          <a:cs typeface="+mn-cs"/>
          <a:sym typeface="News706BT-RomanC"/>
        </a:defRPr>
      </a:lvl5pPr>
      <a:lvl6pPr marL="1219200" indent="-203200" defTabSz="647700">
        <a:lnSpc>
          <a:spcPts val="3400"/>
        </a:lnSpc>
        <a:buSzPct val="70000"/>
        <a:buFont typeface="Lucida Grande"/>
        <a:buChar char="‣"/>
        <a:defRPr sz="2800">
          <a:uFill>
            <a:solidFill/>
          </a:uFill>
          <a:latin typeface="+mn-lt"/>
          <a:ea typeface="+mn-ea"/>
          <a:cs typeface="+mn-cs"/>
          <a:sym typeface="News706BT-RomanC"/>
        </a:defRPr>
      </a:lvl6pPr>
      <a:lvl7pPr marL="1422400" indent="-203200" defTabSz="647700">
        <a:lnSpc>
          <a:spcPts val="3400"/>
        </a:lnSpc>
        <a:buSzPct val="70000"/>
        <a:buFont typeface="Lucida Grande"/>
        <a:buChar char="‣"/>
        <a:defRPr sz="2800">
          <a:uFill>
            <a:solidFill/>
          </a:uFill>
          <a:latin typeface="+mn-lt"/>
          <a:ea typeface="+mn-ea"/>
          <a:cs typeface="+mn-cs"/>
          <a:sym typeface="News706BT-RomanC"/>
        </a:defRPr>
      </a:lvl7pPr>
      <a:lvl8pPr marL="1625600" indent="-203200" defTabSz="647700">
        <a:lnSpc>
          <a:spcPts val="3400"/>
        </a:lnSpc>
        <a:buSzPct val="70000"/>
        <a:buFont typeface="Lucida Grande"/>
        <a:buChar char="‣"/>
        <a:defRPr sz="2800">
          <a:uFill>
            <a:solidFill/>
          </a:uFill>
          <a:latin typeface="+mn-lt"/>
          <a:ea typeface="+mn-ea"/>
          <a:cs typeface="+mn-cs"/>
          <a:sym typeface="News706BT-RomanC"/>
        </a:defRPr>
      </a:lvl8pPr>
      <a:lvl9pPr marL="1828800" indent="-203200" defTabSz="647700">
        <a:lnSpc>
          <a:spcPts val="3400"/>
        </a:lnSpc>
        <a:buSzPct val="70000"/>
        <a:buFont typeface="Lucida Grande"/>
        <a:buChar char="‣"/>
        <a:defRPr sz="2800">
          <a:uFill>
            <a:solidFill/>
          </a:uFill>
          <a:latin typeface="+mn-lt"/>
          <a:ea typeface="+mn-ea"/>
          <a:cs typeface="+mn-cs"/>
          <a:sym typeface="News706BT-RomanC"/>
        </a:defRPr>
      </a:lvl9pPr>
    </p:bodyStyle>
    <p:otherStyle>
      <a:lvl1pPr algn="r" defTabSz="1308100">
        <a:lnSpc>
          <a:spcPts val="3200"/>
        </a:lnSpc>
        <a:defRPr sz="3200" b="1" spc="-64">
          <a:solidFill>
            <a:schemeClr val="tx1"/>
          </a:solidFill>
          <a:uFill>
            <a:solidFill/>
          </a:uFill>
          <a:latin typeface="+mn-lt"/>
          <a:ea typeface="+mn-ea"/>
          <a:cs typeface="+mn-cs"/>
          <a:sym typeface="PFDinTextCompPro-Regular"/>
        </a:defRPr>
      </a:lvl1pPr>
      <a:lvl2pPr algn="r" defTabSz="1308100">
        <a:lnSpc>
          <a:spcPts val="3200"/>
        </a:lnSpc>
        <a:defRPr sz="3200" b="1" spc="-64">
          <a:solidFill>
            <a:schemeClr val="tx1"/>
          </a:solidFill>
          <a:uFill>
            <a:solidFill/>
          </a:uFill>
          <a:latin typeface="+mn-lt"/>
          <a:ea typeface="+mn-ea"/>
          <a:cs typeface="+mn-cs"/>
          <a:sym typeface="PFDinTextCompPro-Regular"/>
        </a:defRPr>
      </a:lvl2pPr>
      <a:lvl3pPr algn="r" defTabSz="1308100">
        <a:lnSpc>
          <a:spcPts val="3200"/>
        </a:lnSpc>
        <a:defRPr sz="3200" b="1" spc="-64">
          <a:solidFill>
            <a:schemeClr val="tx1"/>
          </a:solidFill>
          <a:uFill>
            <a:solidFill/>
          </a:uFill>
          <a:latin typeface="+mn-lt"/>
          <a:ea typeface="+mn-ea"/>
          <a:cs typeface="+mn-cs"/>
          <a:sym typeface="PFDinTextCompPro-Regular"/>
        </a:defRPr>
      </a:lvl3pPr>
      <a:lvl4pPr algn="r" defTabSz="1308100">
        <a:lnSpc>
          <a:spcPts val="3200"/>
        </a:lnSpc>
        <a:defRPr sz="3200" b="1" spc="-64">
          <a:solidFill>
            <a:schemeClr val="tx1"/>
          </a:solidFill>
          <a:uFill>
            <a:solidFill/>
          </a:uFill>
          <a:latin typeface="+mn-lt"/>
          <a:ea typeface="+mn-ea"/>
          <a:cs typeface="+mn-cs"/>
          <a:sym typeface="PFDinTextCompPro-Regular"/>
        </a:defRPr>
      </a:lvl4pPr>
      <a:lvl5pPr algn="r" defTabSz="1308100">
        <a:lnSpc>
          <a:spcPts val="3200"/>
        </a:lnSpc>
        <a:defRPr sz="3200" b="1" spc="-64">
          <a:solidFill>
            <a:schemeClr val="tx1"/>
          </a:solidFill>
          <a:uFill>
            <a:solidFill/>
          </a:uFill>
          <a:latin typeface="+mn-lt"/>
          <a:ea typeface="+mn-ea"/>
          <a:cs typeface="+mn-cs"/>
          <a:sym typeface="PFDinTextCompPro-Regular"/>
        </a:defRPr>
      </a:lvl5pPr>
      <a:lvl6pPr algn="r" defTabSz="1308100">
        <a:lnSpc>
          <a:spcPts val="3200"/>
        </a:lnSpc>
        <a:defRPr sz="3200" b="1" spc="-64">
          <a:solidFill>
            <a:schemeClr val="tx1"/>
          </a:solidFill>
          <a:uFill>
            <a:solidFill/>
          </a:uFill>
          <a:latin typeface="+mn-lt"/>
          <a:ea typeface="+mn-ea"/>
          <a:cs typeface="+mn-cs"/>
          <a:sym typeface="PFDinTextCompPro-Regular"/>
        </a:defRPr>
      </a:lvl6pPr>
      <a:lvl7pPr algn="r" defTabSz="1308100">
        <a:lnSpc>
          <a:spcPts val="3200"/>
        </a:lnSpc>
        <a:defRPr sz="3200" b="1" spc="-64">
          <a:solidFill>
            <a:schemeClr val="tx1"/>
          </a:solidFill>
          <a:uFill>
            <a:solidFill/>
          </a:uFill>
          <a:latin typeface="+mn-lt"/>
          <a:ea typeface="+mn-ea"/>
          <a:cs typeface="+mn-cs"/>
          <a:sym typeface="PFDinTextCompPro-Regular"/>
        </a:defRPr>
      </a:lvl7pPr>
      <a:lvl8pPr algn="r" defTabSz="1308100">
        <a:lnSpc>
          <a:spcPts val="3200"/>
        </a:lnSpc>
        <a:defRPr sz="3200" b="1" spc="-64">
          <a:solidFill>
            <a:schemeClr val="tx1"/>
          </a:solidFill>
          <a:uFill>
            <a:solidFill/>
          </a:uFill>
          <a:latin typeface="+mn-lt"/>
          <a:ea typeface="+mn-ea"/>
          <a:cs typeface="+mn-cs"/>
          <a:sym typeface="PFDinTextCompPro-Regular"/>
        </a:defRPr>
      </a:lvl8pPr>
      <a:lvl9pPr algn="r" defTabSz="1308100">
        <a:lnSpc>
          <a:spcPts val="3200"/>
        </a:lnSpc>
        <a:defRPr sz="3200" b="1" spc="-64">
          <a:solidFill>
            <a:schemeClr val="tx1"/>
          </a:solidFill>
          <a:uFill>
            <a:solidFill/>
          </a:uFill>
          <a:latin typeface="+mn-lt"/>
          <a:ea typeface="+mn-ea"/>
          <a:cs typeface="+mn-cs"/>
          <a:sym typeface="PFDinTextCompPro-Regular"/>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Shape 47"/>
          <p:cNvSpPr/>
          <p:nvPr/>
        </p:nvSpPr>
        <p:spPr>
          <a:xfrm>
            <a:off x="635000" y="635000"/>
            <a:ext cx="11734800" cy="11"/>
          </a:xfrm>
          <a:prstGeom prst="line">
            <a:avLst/>
          </a:prstGeom>
          <a:ln w="12700">
            <a:solidFill>
              <a:srgbClr val="FFFFFF"/>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48" name="Shape 48"/>
          <p:cNvSpPr/>
          <p:nvPr/>
        </p:nvSpPr>
        <p:spPr>
          <a:xfrm>
            <a:off x="635000" y="1219200"/>
            <a:ext cx="11734800" cy="11"/>
          </a:xfrm>
          <a:prstGeom prst="line">
            <a:avLst/>
          </a:prstGeom>
          <a:ln w="12700">
            <a:solidFill>
              <a:srgbClr val="FFFFFF"/>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49" name="Shape 49"/>
          <p:cNvSpPr/>
          <p:nvPr/>
        </p:nvSpPr>
        <p:spPr>
          <a:xfrm>
            <a:off x="635000" y="1824761"/>
            <a:ext cx="11734800" cy="288078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ct val="65000"/>
              </a:lnSpc>
              <a:defRPr sz="12700" b="1" cap="all" spc="-254">
                <a:latin typeface="+mj-lt"/>
                <a:ea typeface="+mj-ea"/>
                <a:cs typeface="+mj-cs"/>
                <a:sym typeface="PFDinTextCompPro-Regular"/>
              </a:defRPr>
            </a:lvl1pPr>
          </a:lstStyle>
          <a:p>
            <a:pPr lvl="0">
              <a:defRPr sz="1800" b="0" cap="none" spc="0">
                <a:solidFill>
                  <a:srgbClr val="000000"/>
                </a:solidFill>
                <a:uFillTx/>
              </a:defRPr>
            </a:pPr>
            <a:r>
              <a:rPr lang="en-US" sz="9600" b="1" cap="all" spc="-254" dirty="0" smtClean="0">
                <a:solidFill>
                  <a:srgbClr val="FFFFFF"/>
                </a:solidFill>
                <a:uFill>
                  <a:solidFill>
                    <a:srgbClr val="FFFFFF"/>
                  </a:solidFill>
                </a:uFill>
              </a:rPr>
              <a:t>Evaluating model </a:t>
            </a:r>
            <a:r>
              <a:rPr lang="en-US" sz="9600" b="1" cap="all" spc="-254" dirty="0" smtClean="0">
                <a:solidFill>
                  <a:srgbClr val="FFFFFF"/>
                </a:solidFill>
                <a:uFill>
                  <a:solidFill>
                    <a:srgbClr val="FFFFFF"/>
                  </a:solidFill>
                </a:uFill>
              </a:rPr>
              <a:t>fit: ROC-AUC</a:t>
            </a:r>
            <a:endParaRPr sz="9600" b="1" cap="all" spc="-254" dirty="0">
              <a:solidFill>
                <a:srgbClr val="FFFFFF"/>
              </a:solidFill>
              <a:uFill>
                <a:solidFill>
                  <a:srgbClr val="FFFFFF"/>
                </a:solidFill>
              </a:uFill>
            </a:endParaRPr>
          </a:p>
        </p:txBody>
      </p:sp>
      <p:sp>
        <p:nvSpPr>
          <p:cNvPr id="50" name="Shape 50"/>
          <p:cNvSpPr/>
          <p:nvPr/>
        </p:nvSpPr>
        <p:spPr>
          <a:xfrm>
            <a:off x="635000" y="6172200"/>
            <a:ext cx="11734800" cy="40011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ct val="110000"/>
              </a:lnSpc>
            </a:lvl1pPr>
          </a:lstStyle>
          <a:p>
            <a:pPr lvl="0">
              <a:defRPr sz="1800">
                <a:solidFill>
                  <a:srgbClr val="000000"/>
                </a:solidFill>
                <a:uFillTx/>
              </a:defRPr>
            </a:pPr>
            <a:r>
              <a:rPr lang="en-US" sz="2400" dirty="0" smtClean="0">
                <a:solidFill>
                  <a:srgbClr val="FFFFFF"/>
                </a:solidFill>
                <a:uFill>
                  <a:solidFill>
                    <a:srgbClr val="FFFFFF"/>
                  </a:solidFill>
                </a:uFill>
              </a:rPr>
              <a:t>Joseph Nelson, Data Science Immersive</a:t>
            </a:r>
            <a:endParaRPr sz="2400" dirty="0">
              <a:solidFill>
                <a:srgbClr val="FFFFFF"/>
              </a:solidFill>
              <a:uFill>
                <a:solidFill>
                  <a:srgbClr val="FFFFFF"/>
                </a:solidFill>
              </a:uFill>
            </a:endParaRP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p:nvPr/>
        </p:nvSpPr>
        <p:spPr>
          <a:xfrm>
            <a:off x="635000" y="6350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2" name="Shape 132"/>
          <p:cNvSpPr/>
          <p:nvPr/>
        </p:nvSpPr>
        <p:spPr>
          <a:xfrm>
            <a:off x="635000" y="12192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3" name="Shape 133"/>
          <p:cNvSpPr/>
          <p:nvPr/>
        </p:nvSpPr>
        <p:spPr>
          <a:xfrm>
            <a:off x="634999" y="736599"/>
            <a:ext cx="9562958" cy="482611"/>
          </a:xfrm>
          <a:prstGeom prst="rect">
            <a:avLst/>
          </a:prstGeom>
          <a:ln w="12700">
            <a:round/>
          </a:ln>
          <a:extLst>
            <a:ext uri="{C572A759-6A51-4108-AA02-DFA0A04FC94B}">
              <ma14:wrappingTextBoxFlag xmlns:ma14="http://schemas.microsoft.com/office/mac/drawingml/2011/main" val="1"/>
            </a:ext>
          </a:extLst>
        </p:spPr>
        <p:txBody>
          <a:bodyPr lIns="0" tIns="0" rIns="0" bIns="0"/>
          <a:lstStyle>
            <a:lvl1pPr defTabSz="647700">
              <a:lnSpc>
                <a:spcPts val="3200"/>
              </a:lnSpc>
              <a:buClr>
                <a:srgbClr val="000000"/>
              </a:buClr>
              <a:buFont typeface="PFDinTextCompPro-Regular"/>
              <a:defRPr sz="2800" b="1" cap="all" spc="-56">
                <a:solidFill>
                  <a:srgbClr val="000000"/>
                </a:solidFill>
                <a:uFill>
                  <a:solidFill>
                    <a:srgbClr val="000000"/>
                  </a:solidFill>
                </a:uFill>
                <a:latin typeface="+mj-lt"/>
                <a:ea typeface="+mj-ea"/>
                <a:cs typeface="+mj-cs"/>
                <a:sym typeface="PFDinTextCompPro-Regular"/>
              </a:defRPr>
            </a:lvl1pPr>
          </a:lstStyle>
          <a:p>
            <a:pPr lvl="0">
              <a:defRPr sz="1800" b="0" cap="none" spc="0">
                <a:uFillTx/>
              </a:defRPr>
            </a:pPr>
            <a:r>
              <a:rPr lang="en-US" sz="2800" b="1" cap="all" spc="-56" dirty="0" smtClean="0">
                <a:uFill>
                  <a:solidFill/>
                </a:uFill>
              </a:rPr>
              <a:t>Sensitivity/specificity trade off</a:t>
            </a:r>
            <a:endParaRPr sz="2800" b="1" cap="all" spc="-56" dirty="0">
              <a:uFill>
                <a:solidFill/>
              </a:uFill>
            </a:endParaRPr>
          </a:p>
        </p:txBody>
      </p:sp>
      <p:sp>
        <p:nvSpPr>
          <p:cNvPr id="10" name="Shape 86"/>
          <p:cNvSpPr/>
          <p:nvPr/>
        </p:nvSpPr>
        <p:spPr>
          <a:xfrm>
            <a:off x="851903" y="1648903"/>
            <a:ext cx="9346054" cy="5124430"/>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5" indent="-177800" defTabSz="647700">
              <a:lnSpc>
                <a:spcPct val="110000"/>
              </a:lnSpc>
              <a:spcBef>
                <a:spcPts val="400"/>
              </a:spcBef>
              <a:buClrTx/>
              <a:buSzPct val="85000"/>
              <a:buFont typeface="Lucida Grande"/>
              <a:buChar char="‣"/>
              <a:defRPr sz="1800">
                <a:solidFill>
                  <a:srgbClr val="000000"/>
                </a:solidFill>
                <a:uFillTx/>
              </a:defRPr>
            </a:pPr>
            <a:endParaRPr lang="en-US" sz="3200" dirty="0" smtClean="0">
              <a:uFill>
                <a:solidFill/>
              </a:uFill>
            </a:endParaRPr>
          </a:p>
          <a:p>
            <a:pPr lvl="1" indent="0" defTabSz="647700">
              <a:lnSpc>
                <a:spcPct val="110000"/>
              </a:lnSpc>
              <a:spcBef>
                <a:spcPts val="400"/>
              </a:spcBef>
              <a:buClrTx/>
              <a:buSzPct val="85000"/>
              <a:defRPr sz="1800">
                <a:solidFill>
                  <a:srgbClr val="000000"/>
                </a:solidFill>
                <a:uFillTx/>
              </a:defRPr>
            </a:pPr>
            <a:endParaRPr sz="2500" dirty="0">
              <a:uFill>
                <a:solidFill/>
              </a:uFill>
            </a:endParaRPr>
          </a:p>
        </p:txBody>
      </p:sp>
      <p:pic>
        <p:nvPicPr>
          <p:cNvPr id="2" name="Picture 1"/>
          <p:cNvPicPr>
            <a:picLocks noChangeAspect="1"/>
          </p:cNvPicPr>
          <p:nvPr/>
        </p:nvPicPr>
        <p:blipFill>
          <a:blip r:embed="rId3"/>
          <a:stretch>
            <a:fillRect/>
          </a:stretch>
        </p:blipFill>
        <p:spPr>
          <a:xfrm>
            <a:off x="1574800" y="1401233"/>
            <a:ext cx="9842500" cy="5372100"/>
          </a:xfrm>
          <a:prstGeom prst="rect">
            <a:avLst/>
          </a:prstGeom>
        </p:spPr>
      </p:pic>
    </p:spTree>
    <p:extLst>
      <p:ext uri="{BB962C8B-B14F-4D97-AF65-F5344CB8AC3E}">
        <p14:creationId xmlns:p14="http://schemas.microsoft.com/office/powerpoint/2010/main" val="4168762933"/>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p:nvPr/>
        </p:nvSpPr>
        <p:spPr>
          <a:xfrm>
            <a:off x="635000" y="6350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2" name="Shape 132"/>
          <p:cNvSpPr/>
          <p:nvPr/>
        </p:nvSpPr>
        <p:spPr>
          <a:xfrm>
            <a:off x="635000" y="12192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3" name="Shape 133"/>
          <p:cNvSpPr/>
          <p:nvPr/>
        </p:nvSpPr>
        <p:spPr>
          <a:xfrm>
            <a:off x="634999" y="736599"/>
            <a:ext cx="9562958" cy="482611"/>
          </a:xfrm>
          <a:prstGeom prst="rect">
            <a:avLst/>
          </a:prstGeom>
          <a:ln w="12700">
            <a:round/>
          </a:ln>
          <a:extLst>
            <a:ext uri="{C572A759-6A51-4108-AA02-DFA0A04FC94B}">
              <ma14:wrappingTextBoxFlag xmlns:ma14="http://schemas.microsoft.com/office/mac/drawingml/2011/main" val="1"/>
            </a:ext>
          </a:extLst>
        </p:spPr>
        <p:txBody>
          <a:bodyPr lIns="0" tIns="0" rIns="0" bIns="0"/>
          <a:lstStyle>
            <a:lvl1pPr defTabSz="647700">
              <a:lnSpc>
                <a:spcPts val="3200"/>
              </a:lnSpc>
              <a:buClr>
                <a:srgbClr val="000000"/>
              </a:buClr>
              <a:buFont typeface="PFDinTextCompPro-Regular"/>
              <a:defRPr sz="2800" b="1" cap="all" spc="-56">
                <a:solidFill>
                  <a:srgbClr val="000000"/>
                </a:solidFill>
                <a:uFill>
                  <a:solidFill>
                    <a:srgbClr val="000000"/>
                  </a:solidFill>
                </a:uFill>
                <a:latin typeface="+mj-lt"/>
                <a:ea typeface="+mj-ea"/>
                <a:cs typeface="+mj-cs"/>
                <a:sym typeface="PFDinTextCompPro-Regular"/>
              </a:defRPr>
            </a:lvl1pPr>
          </a:lstStyle>
          <a:p>
            <a:pPr lvl="0">
              <a:defRPr sz="1800" b="0" cap="none" spc="0">
                <a:uFillTx/>
              </a:defRPr>
            </a:pPr>
            <a:r>
              <a:rPr lang="en-US" sz="2800" b="1" cap="all" spc="-56" dirty="0" smtClean="0">
                <a:uFill>
                  <a:solidFill/>
                </a:uFill>
              </a:rPr>
              <a:t>Sensitivity/specificity trade off</a:t>
            </a:r>
            <a:endParaRPr sz="2800" b="1" cap="all" spc="-56" dirty="0">
              <a:uFill>
                <a:solidFill/>
              </a:uFill>
            </a:endParaRPr>
          </a:p>
        </p:txBody>
      </p:sp>
      <p:sp>
        <p:nvSpPr>
          <p:cNvPr id="10" name="Shape 86"/>
          <p:cNvSpPr/>
          <p:nvPr/>
        </p:nvSpPr>
        <p:spPr>
          <a:xfrm>
            <a:off x="851903" y="1648903"/>
            <a:ext cx="9346054" cy="5124430"/>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5" indent="-177800" defTabSz="647700">
              <a:lnSpc>
                <a:spcPct val="110000"/>
              </a:lnSpc>
              <a:spcBef>
                <a:spcPts val="400"/>
              </a:spcBef>
              <a:buClrTx/>
              <a:buSzPct val="85000"/>
              <a:buFont typeface="Lucida Grande"/>
              <a:buChar char="‣"/>
              <a:defRPr sz="1800">
                <a:solidFill>
                  <a:srgbClr val="000000"/>
                </a:solidFill>
                <a:uFillTx/>
              </a:defRPr>
            </a:pPr>
            <a:endParaRPr lang="en-US" sz="3200" dirty="0" smtClean="0">
              <a:uFill>
                <a:solidFill/>
              </a:uFill>
            </a:endParaRPr>
          </a:p>
          <a:p>
            <a:pPr lvl="1" indent="0" defTabSz="647700">
              <a:lnSpc>
                <a:spcPct val="110000"/>
              </a:lnSpc>
              <a:spcBef>
                <a:spcPts val="400"/>
              </a:spcBef>
              <a:buClrTx/>
              <a:buSzPct val="85000"/>
              <a:defRPr sz="1800">
                <a:solidFill>
                  <a:srgbClr val="000000"/>
                </a:solidFill>
                <a:uFillTx/>
              </a:defRPr>
            </a:pPr>
            <a:endParaRPr sz="2500" dirty="0">
              <a:uFill>
                <a:solidFill/>
              </a:uFill>
            </a:endParaRPr>
          </a:p>
        </p:txBody>
      </p:sp>
      <p:pic>
        <p:nvPicPr>
          <p:cNvPr id="3" name="Picture 2"/>
          <p:cNvPicPr>
            <a:picLocks noChangeAspect="1"/>
          </p:cNvPicPr>
          <p:nvPr/>
        </p:nvPicPr>
        <p:blipFill>
          <a:blip r:embed="rId3"/>
          <a:stretch>
            <a:fillRect/>
          </a:stretch>
        </p:blipFill>
        <p:spPr>
          <a:xfrm>
            <a:off x="1709862" y="1345747"/>
            <a:ext cx="9578940" cy="5956753"/>
          </a:xfrm>
          <a:prstGeom prst="rect">
            <a:avLst/>
          </a:prstGeom>
        </p:spPr>
      </p:pic>
    </p:spTree>
    <p:extLst>
      <p:ext uri="{BB962C8B-B14F-4D97-AF65-F5344CB8AC3E}">
        <p14:creationId xmlns:p14="http://schemas.microsoft.com/office/powerpoint/2010/main" val="1038201097"/>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p:nvPr/>
        </p:nvSpPr>
        <p:spPr>
          <a:xfrm>
            <a:off x="635000" y="6350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2" name="Shape 132"/>
          <p:cNvSpPr/>
          <p:nvPr/>
        </p:nvSpPr>
        <p:spPr>
          <a:xfrm>
            <a:off x="635000" y="12192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3" name="Shape 133"/>
          <p:cNvSpPr/>
          <p:nvPr/>
        </p:nvSpPr>
        <p:spPr>
          <a:xfrm>
            <a:off x="634999" y="736599"/>
            <a:ext cx="9562958" cy="482611"/>
          </a:xfrm>
          <a:prstGeom prst="rect">
            <a:avLst/>
          </a:prstGeom>
          <a:ln w="12700">
            <a:round/>
          </a:ln>
          <a:extLst>
            <a:ext uri="{C572A759-6A51-4108-AA02-DFA0A04FC94B}">
              <ma14:wrappingTextBoxFlag xmlns:ma14="http://schemas.microsoft.com/office/mac/drawingml/2011/main" val="1"/>
            </a:ext>
          </a:extLst>
        </p:spPr>
        <p:txBody>
          <a:bodyPr lIns="0" tIns="0" rIns="0" bIns="0"/>
          <a:lstStyle>
            <a:lvl1pPr defTabSz="647700">
              <a:lnSpc>
                <a:spcPts val="3200"/>
              </a:lnSpc>
              <a:buClr>
                <a:srgbClr val="000000"/>
              </a:buClr>
              <a:buFont typeface="PFDinTextCompPro-Regular"/>
              <a:defRPr sz="2800" b="1" cap="all" spc="-56">
                <a:solidFill>
                  <a:srgbClr val="000000"/>
                </a:solidFill>
                <a:uFill>
                  <a:solidFill>
                    <a:srgbClr val="000000"/>
                  </a:solidFill>
                </a:uFill>
                <a:latin typeface="+mj-lt"/>
                <a:ea typeface="+mj-ea"/>
                <a:cs typeface="+mj-cs"/>
                <a:sym typeface="PFDinTextCompPro-Regular"/>
              </a:defRPr>
            </a:lvl1pPr>
          </a:lstStyle>
          <a:p>
            <a:pPr lvl="0">
              <a:defRPr sz="1800" b="0" cap="none" spc="0">
                <a:uFillTx/>
              </a:defRPr>
            </a:pPr>
            <a:r>
              <a:rPr lang="en-US" sz="2800" b="1" cap="all" spc="-56" dirty="0" smtClean="0">
                <a:uFill>
                  <a:solidFill/>
                </a:uFill>
              </a:rPr>
              <a:t>Sensitivity/specificity trade off</a:t>
            </a:r>
            <a:endParaRPr sz="2800" b="1" cap="all" spc="-56" dirty="0">
              <a:uFill>
                <a:solidFill/>
              </a:uFill>
            </a:endParaRPr>
          </a:p>
        </p:txBody>
      </p:sp>
      <p:sp>
        <p:nvSpPr>
          <p:cNvPr id="10" name="Shape 86"/>
          <p:cNvSpPr/>
          <p:nvPr/>
        </p:nvSpPr>
        <p:spPr>
          <a:xfrm>
            <a:off x="851903" y="1648903"/>
            <a:ext cx="9346054" cy="5124430"/>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5" indent="-177800" defTabSz="647700">
              <a:lnSpc>
                <a:spcPct val="110000"/>
              </a:lnSpc>
              <a:spcBef>
                <a:spcPts val="400"/>
              </a:spcBef>
              <a:buClrTx/>
              <a:buSzPct val="85000"/>
              <a:buFont typeface="Lucida Grande"/>
              <a:buChar char="‣"/>
              <a:defRPr sz="1800">
                <a:solidFill>
                  <a:srgbClr val="000000"/>
                </a:solidFill>
                <a:uFillTx/>
              </a:defRPr>
            </a:pPr>
            <a:endParaRPr lang="en-US" sz="3200" dirty="0" smtClean="0">
              <a:uFill>
                <a:solidFill/>
              </a:uFill>
            </a:endParaRPr>
          </a:p>
          <a:p>
            <a:pPr lvl="1" indent="0" defTabSz="647700">
              <a:lnSpc>
                <a:spcPct val="110000"/>
              </a:lnSpc>
              <a:spcBef>
                <a:spcPts val="400"/>
              </a:spcBef>
              <a:buClrTx/>
              <a:buSzPct val="85000"/>
              <a:defRPr sz="1800">
                <a:solidFill>
                  <a:srgbClr val="000000"/>
                </a:solidFill>
                <a:uFillTx/>
              </a:defRPr>
            </a:pPr>
            <a:endParaRPr sz="2500" dirty="0">
              <a:uFill>
                <a:solidFill/>
              </a:uFill>
            </a:endParaRPr>
          </a:p>
        </p:txBody>
      </p:sp>
      <p:pic>
        <p:nvPicPr>
          <p:cNvPr id="2" name="Picture 1"/>
          <p:cNvPicPr>
            <a:picLocks noChangeAspect="1"/>
          </p:cNvPicPr>
          <p:nvPr/>
        </p:nvPicPr>
        <p:blipFill>
          <a:blip r:embed="rId3"/>
          <a:stretch>
            <a:fillRect/>
          </a:stretch>
        </p:blipFill>
        <p:spPr>
          <a:xfrm>
            <a:off x="1320800" y="1219211"/>
            <a:ext cx="10363200" cy="5867400"/>
          </a:xfrm>
          <a:prstGeom prst="rect">
            <a:avLst/>
          </a:prstGeom>
        </p:spPr>
      </p:pic>
    </p:spTree>
    <p:extLst>
      <p:ext uri="{BB962C8B-B14F-4D97-AF65-F5344CB8AC3E}">
        <p14:creationId xmlns:p14="http://schemas.microsoft.com/office/powerpoint/2010/main" val="3099375479"/>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p:nvPr/>
        </p:nvSpPr>
        <p:spPr>
          <a:xfrm>
            <a:off x="635000" y="6350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2" name="Shape 132"/>
          <p:cNvSpPr/>
          <p:nvPr/>
        </p:nvSpPr>
        <p:spPr>
          <a:xfrm>
            <a:off x="635000" y="12192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3" name="Shape 133"/>
          <p:cNvSpPr/>
          <p:nvPr/>
        </p:nvSpPr>
        <p:spPr>
          <a:xfrm>
            <a:off x="634999" y="736599"/>
            <a:ext cx="9562958" cy="482611"/>
          </a:xfrm>
          <a:prstGeom prst="rect">
            <a:avLst/>
          </a:prstGeom>
          <a:ln w="12700">
            <a:round/>
          </a:ln>
          <a:extLst>
            <a:ext uri="{C572A759-6A51-4108-AA02-DFA0A04FC94B}">
              <ma14:wrappingTextBoxFlag xmlns:ma14="http://schemas.microsoft.com/office/mac/drawingml/2011/main" val="1"/>
            </a:ext>
          </a:extLst>
        </p:spPr>
        <p:txBody>
          <a:bodyPr lIns="0" tIns="0" rIns="0" bIns="0"/>
          <a:lstStyle>
            <a:lvl1pPr defTabSz="647700">
              <a:lnSpc>
                <a:spcPts val="3200"/>
              </a:lnSpc>
              <a:buClr>
                <a:srgbClr val="000000"/>
              </a:buClr>
              <a:buFont typeface="PFDinTextCompPro-Regular"/>
              <a:defRPr sz="2800" b="1" cap="all" spc="-56">
                <a:solidFill>
                  <a:srgbClr val="000000"/>
                </a:solidFill>
                <a:uFill>
                  <a:solidFill>
                    <a:srgbClr val="000000"/>
                  </a:solidFill>
                </a:uFill>
                <a:latin typeface="+mj-lt"/>
                <a:ea typeface="+mj-ea"/>
                <a:cs typeface="+mj-cs"/>
                <a:sym typeface="PFDinTextCompPro-Regular"/>
              </a:defRPr>
            </a:lvl1pPr>
          </a:lstStyle>
          <a:p>
            <a:pPr lvl="0">
              <a:defRPr sz="1800" b="0" cap="none" spc="0">
                <a:uFillTx/>
              </a:defRPr>
            </a:pPr>
            <a:r>
              <a:rPr lang="en-US" sz="2800" b="1" cap="all" spc="-56" dirty="0" smtClean="0">
                <a:uFill>
                  <a:solidFill/>
                </a:uFill>
              </a:rPr>
              <a:t>Sensitivity/specificity trade off</a:t>
            </a:r>
            <a:endParaRPr sz="2800" b="1" cap="all" spc="-56" dirty="0">
              <a:uFill>
                <a:solidFill/>
              </a:uFill>
            </a:endParaRPr>
          </a:p>
        </p:txBody>
      </p:sp>
      <p:sp>
        <p:nvSpPr>
          <p:cNvPr id="10" name="Shape 86"/>
          <p:cNvSpPr/>
          <p:nvPr/>
        </p:nvSpPr>
        <p:spPr>
          <a:xfrm>
            <a:off x="851903" y="1648903"/>
            <a:ext cx="9346054" cy="5124430"/>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5" indent="-177800" defTabSz="647700">
              <a:lnSpc>
                <a:spcPct val="110000"/>
              </a:lnSpc>
              <a:spcBef>
                <a:spcPts val="400"/>
              </a:spcBef>
              <a:buClrTx/>
              <a:buSzPct val="85000"/>
              <a:buFont typeface="Lucida Grande"/>
              <a:buChar char="‣"/>
              <a:defRPr sz="1800">
                <a:solidFill>
                  <a:srgbClr val="000000"/>
                </a:solidFill>
                <a:uFillTx/>
              </a:defRPr>
            </a:pPr>
            <a:endParaRPr lang="en-US" sz="3200" dirty="0" smtClean="0">
              <a:uFill>
                <a:solidFill/>
              </a:uFill>
            </a:endParaRPr>
          </a:p>
          <a:p>
            <a:pPr lvl="1" indent="0" defTabSz="647700">
              <a:lnSpc>
                <a:spcPct val="110000"/>
              </a:lnSpc>
              <a:spcBef>
                <a:spcPts val="400"/>
              </a:spcBef>
              <a:buClrTx/>
              <a:buSzPct val="85000"/>
              <a:defRPr sz="1800">
                <a:solidFill>
                  <a:srgbClr val="000000"/>
                </a:solidFill>
                <a:uFillTx/>
              </a:defRPr>
            </a:pPr>
            <a:endParaRPr sz="2500" dirty="0">
              <a:uFill>
                <a:solidFill/>
              </a:uFill>
            </a:endParaRPr>
          </a:p>
        </p:txBody>
      </p:sp>
      <p:pic>
        <p:nvPicPr>
          <p:cNvPr id="3" name="Picture 2"/>
          <p:cNvPicPr>
            <a:picLocks noChangeAspect="1"/>
          </p:cNvPicPr>
          <p:nvPr/>
        </p:nvPicPr>
        <p:blipFill>
          <a:blip r:embed="rId3"/>
          <a:stretch>
            <a:fillRect/>
          </a:stretch>
        </p:blipFill>
        <p:spPr>
          <a:xfrm>
            <a:off x="1295400" y="1358900"/>
            <a:ext cx="10401300" cy="5943600"/>
          </a:xfrm>
          <a:prstGeom prst="rect">
            <a:avLst/>
          </a:prstGeom>
        </p:spPr>
      </p:pic>
    </p:spTree>
    <p:extLst>
      <p:ext uri="{BB962C8B-B14F-4D97-AF65-F5344CB8AC3E}">
        <p14:creationId xmlns:p14="http://schemas.microsoft.com/office/powerpoint/2010/main" val="4165697752"/>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p:nvPr/>
        </p:nvSpPr>
        <p:spPr>
          <a:xfrm>
            <a:off x="635000" y="6350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2" name="Shape 132"/>
          <p:cNvSpPr/>
          <p:nvPr/>
        </p:nvSpPr>
        <p:spPr>
          <a:xfrm>
            <a:off x="635000" y="12192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3" name="Shape 133"/>
          <p:cNvSpPr/>
          <p:nvPr/>
        </p:nvSpPr>
        <p:spPr>
          <a:xfrm>
            <a:off x="634999" y="736599"/>
            <a:ext cx="9562958" cy="482611"/>
          </a:xfrm>
          <a:prstGeom prst="rect">
            <a:avLst/>
          </a:prstGeom>
          <a:ln w="12700">
            <a:round/>
          </a:ln>
          <a:extLst>
            <a:ext uri="{C572A759-6A51-4108-AA02-DFA0A04FC94B}">
              <ma14:wrappingTextBoxFlag xmlns:ma14="http://schemas.microsoft.com/office/mac/drawingml/2011/main" val="1"/>
            </a:ext>
          </a:extLst>
        </p:spPr>
        <p:txBody>
          <a:bodyPr lIns="0" tIns="0" rIns="0" bIns="0"/>
          <a:lstStyle>
            <a:lvl1pPr defTabSz="647700">
              <a:lnSpc>
                <a:spcPts val="3200"/>
              </a:lnSpc>
              <a:buClr>
                <a:srgbClr val="000000"/>
              </a:buClr>
              <a:buFont typeface="PFDinTextCompPro-Regular"/>
              <a:defRPr sz="2800" b="1" cap="all" spc="-56">
                <a:solidFill>
                  <a:srgbClr val="000000"/>
                </a:solidFill>
                <a:uFill>
                  <a:solidFill>
                    <a:srgbClr val="000000"/>
                  </a:solidFill>
                </a:uFill>
                <a:latin typeface="+mj-lt"/>
                <a:ea typeface="+mj-ea"/>
                <a:cs typeface="+mj-cs"/>
                <a:sym typeface="PFDinTextCompPro-Regular"/>
              </a:defRPr>
            </a:lvl1pPr>
          </a:lstStyle>
          <a:p>
            <a:pPr lvl="0">
              <a:defRPr sz="1800" b="0" cap="none" spc="0">
                <a:uFillTx/>
              </a:defRPr>
            </a:pPr>
            <a:r>
              <a:rPr lang="en-US" sz="2800" b="1" cap="all" spc="-56" dirty="0" smtClean="0">
                <a:uFill>
                  <a:solidFill/>
                </a:uFill>
              </a:rPr>
              <a:t>Sensitivity/specificity trade off</a:t>
            </a:r>
            <a:endParaRPr sz="2800" b="1" cap="all" spc="-56" dirty="0">
              <a:uFill>
                <a:solidFill/>
              </a:uFill>
            </a:endParaRPr>
          </a:p>
        </p:txBody>
      </p:sp>
      <p:sp>
        <p:nvSpPr>
          <p:cNvPr id="10" name="Shape 86"/>
          <p:cNvSpPr/>
          <p:nvPr/>
        </p:nvSpPr>
        <p:spPr>
          <a:xfrm>
            <a:off x="851903" y="1648903"/>
            <a:ext cx="9346054" cy="5124430"/>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5" indent="-177800" defTabSz="647700">
              <a:lnSpc>
                <a:spcPct val="110000"/>
              </a:lnSpc>
              <a:spcBef>
                <a:spcPts val="400"/>
              </a:spcBef>
              <a:buClrTx/>
              <a:buSzPct val="85000"/>
              <a:buFont typeface="Lucida Grande"/>
              <a:buChar char="‣"/>
              <a:defRPr sz="1800">
                <a:solidFill>
                  <a:srgbClr val="000000"/>
                </a:solidFill>
                <a:uFillTx/>
              </a:defRPr>
            </a:pPr>
            <a:endParaRPr lang="en-US" sz="3200" dirty="0" smtClean="0">
              <a:uFill>
                <a:solidFill/>
              </a:uFill>
            </a:endParaRPr>
          </a:p>
          <a:p>
            <a:pPr lvl="1" indent="0" defTabSz="647700">
              <a:lnSpc>
                <a:spcPct val="110000"/>
              </a:lnSpc>
              <a:spcBef>
                <a:spcPts val="400"/>
              </a:spcBef>
              <a:buClrTx/>
              <a:buSzPct val="85000"/>
              <a:defRPr sz="1800">
                <a:solidFill>
                  <a:srgbClr val="000000"/>
                </a:solidFill>
                <a:uFillTx/>
              </a:defRPr>
            </a:pPr>
            <a:endParaRPr sz="2500" dirty="0">
              <a:uFill>
                <a:solidFill/>
              </a:uFill>
            </a:endParaRPr>
          </a:p>
        </p:txBody>
      </p:sp>
      <p:pic>
        <p:nvPicPr>
          <p:cNvPr id="2" name="Picture 1"/>
          <p:cNvPicPr>
            <a:picLocks noChangeAspect="1"/>
          </p:cNvPicPr>
          <p:nvPr/>
        </p:nvPicPr>
        <p:blipFill>
          <a:blip r:embed="rId3"/>
          <a:stretch>
            <a:fillRect/>
          </a:stretch>
        </p:blipFill>
        <p:spPr>
          <a:xfrm>
            <a:off x="1606044" y="1279688"/>
            <a:ext cx="10236200" cy="5842000"/>
          </a:xfrm>
          <a:prstGeom prst="rect">
            <a:avLst/>
          </a:prstGeom>
        </p:spPr>
      </p:pic>
    </p:spTree>
    <p:extLst>
      <p:ext uri="{BB962C8B-B14F-4D97-AF65-F5344CB8AC3E}">
        <p14:creationId xmlns:p14="http://schemas.microsoft.com/office/powerpoint/2010/main" val="4108543120"/>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p:nvPr/>
        </p:nvSpPr>
        <p:spPr>
          <a:xfrm>
            <a:off x="635000" y="6350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2" name="Shape 132"/>
          <p:cNvSpPr/>
          <p:nvPr/>
        </p:nvSpPr>
        <p:spPr>
          <a:xfrm>
            <a:off x="635000" y="12192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3" name="Shape 133"/>
          <p:cNvSpPr/>
          <p:nvPr/>
        </p:nvSpPr>
        <p:spPr>
          <a:xfrm>
            <a:off x="634999" y="736599"/>
            <a:ext cx="9562958" cy="482611"/>
          </a:xfrm>
          <a:prstGeom prst="rect">
            <a:avLst/>
          </a:prstGeom>
          <a:ln w="12700">
            <a:round/>
          </a:ln>
          <a:extLst>
            <a:ext uri="{C572A759-6A51-4108-AA02-DFA0A04FC94B}">
              <ma14:wrappingTextBoxFlag xmlns:ma14="http://schemas.microsoft.com/office/mac/drawingml/2011/main" val="1"/>
            </a:ext>
          </a:extLst>
        </p:spPr>
        <p:txBody>
          <a:bodyPr lIns="0" tIns="0" rIns="0" bIns="0"/>
          <a:lstStyle>
            <a:lvl1pPr defTabSz="647700">
              <a:lnSpc>
                <a:spcPts val="3200"/>
              </a:lnSpc>
              <a:buClr>
                <a:srgbClr val="000000"/>
              </a:buClr>
              <a:buFont typeface="PFDinTextCompPro-Regular"/>
              <a:defRPr sz="2800" b="1" cap="all" spc="-56">
                <a:solidFill>
                  <a:srgbClr val="000000"/>
                </a:solidFill>
                <a:uFill>
                  <a:solidFill>
                    <a:srgbClr val="000000"/>
                  </a:solidFill>
                </a:uFill>
                <a:latin typeface="+mj-lt"/>
                <a:ea typeface="+mj-ea"/>
                <a:cs typeface="+mj-cs"/>
                <a:sym typeface="PFDinTextCompPro-Regular"/>
              </a:defRPr>
            </a:lvl1pPr>
          </a:lstStyle>
          <a:p>
            <a:pPr lvl="0">
              <a:defRPr sz="1800" b="0" cap="none" spc="0">
                <a:uFillTx/>
              </a:defRPr>
            </a:pPr>
            <a:r>
              <a:rPr lang="en-US" sz="2800" b="1" cap="all" spc="-56" dirty="0" smtClean="0">
                <a:uFill>
                  <a:solidFill/>
                </a:uFill>
              </a:rPr>
              <a:t>AUC and ROC Curves</a:t>
            </a:r>
            <a:endParaRPr sz="2800" b="1" cap="all" spc="-56" dirty="0">
              <a:uFill>
                <a:solidFill/>
              </a:uFill>
            </a:endParaRPr>
          </a:p>
        </p:txBody>
      </p:sp>
      <p:sp>
        <p:nvSpPr>
          <p:cNvPr id="10" name="Shape 86"/>
          <p:cNvSpPr/>
          <p:nvPr/>
        </p:nvSpPr>
        <p:spPr>
          <a:xfrm>
            <a:off x="851903" y="1648903"/>
            <a:ext cx="9346054" cy="5124430"/>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5" indent="-177800" defTabSz="647700">
              <a:lnSpc>
                <a:spcPct val="110000"/>
              </a:lnSpc>
              <a:spcBef>
                <a:spcPts val="400"/>
              </a:spcBef>
              <a:buClrTx/>
              <a:buSzPct val="85000"/>
              <a:buFont typeface="Lucida Grande"/>
              <a:buChar char="‣"/>
              <a:defRPr sz="1800">
                <a:solidFill>
                  <a:srgbClr val="000000"/>
                </a:solidFill>
                <a:uFillTx/>
              </a:defRPr>
            </a:pPr>
            <a:endParaRPr lang="en-US" sz="3200" dirty="0" smtClean="0">
              <a:uFill>
                <a:solidFill/>
              </a:uFill>
            </a:endParaRPr>
          </a:p>
          <a:p>
            <a:pPr lvl="1" indent="0" defTabSz="647700">
              <a:lnSpc>
                <a:spcPct val="110000"/>
              </a:lnSpc>
              <a:spcBef>
                <a:spcPts val="400"/>
              </a:spcBef>
              <a:buClrTx/>
              <a:buSzPct val="85000"/>
              <a:defRPr sz="1800">
                <a:solidFill>
                  <a:srgbClr val="000000"/>
                </a:solidFill>
                <a:uFillTx/>
              </a:defRPr>
            </a:pPr>
            <a:endParaRPr sz="2500" dirty="0">
              <a:uFill>
                <a:solidFill/>
              </a:uFill>
            </a:endParaRPr>
          </a:p>
        </p:txBody>
      </p:sp>
      <p:sp>
        <p:nvSpPr>
          <p:cNvPr id="7" name="Shape 68"/>
          <p:cNvSpPr/>
          <p:nvPr/>
        </p:nvSpPr>
        <p:spPr>
          <a:xfrm>
            <a:off x="635000" y="1501433"/>
            <a:ext cx="6097964" cy="3810000"/>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Sensitivity and Specificity move in opposite directions – but there is an optimum value to be found</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Area under the curve – plotting the sensitivity and specificity against one another yields the strength of our classifier (we want to bring this value to one)</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The most popular AUC is the Receiver Operating </a:t>
            </a:r>
            <a:r>
              <a:rPr lang="en-US" sz="2500" dirty="0" smtClean="0">
                <a:uFill>
                  <a:solidFill/>
                </a:uFill>
              </a:rPr>
              <a:t>Characteristic (ROC) Curve </a:t>
            </a:r>
            <a:endParaRPr lang="en-US" sz="2500" dirty="0">
              <a:uFill>
                <a:solidFill/>
              </a:uFill>
            </a:endParaRPr>
          </a:p>
        </p:txBody>
      </p:sp>
      <p:pic>
        <p:nvPicPr>
          <p:cNvPr id="3" name="Picture 2"/>
          <p:cNvPicPr>
            <a:picLocks noChangeAspect="1"/>
          </p:cNvPicPr>
          <p:nvPr/>
        </p:nvPicPr>
        <p:blipFill>
          <a:blip r:embed="rId3"/>
          <a:stretch>
            <a:fillRect/>
          </a:stretch>
        </p:blipFill>
        <p:spPr>
          <a:xfrm>
            <a:off x="7869740" y="1806636"/>
            <a:ext cx="4025900" cy="2819400"/>
          </a:xfrm>
          <a:prstGeom prst="rect">
            <a:avLst/>
          </a:prstGeom>
        </p:spPr>
      </p:pic>
    </p:spTree>
    <p:extLst>
      <p:ext uri="{BB962C8B-B14F-4D97-AF65-F5344CB8AC3E}">
        <p14:creationId xmlns:p14="http://schemas.microsoft.com/office/powerpoint/2010/main" val="97538677"/>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p:nvPr/>
        </p:nvSpPr>
        <p:spPr>
          <a:xfrm>
            <a:off x="635000" y="6350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2" name="Shape 132"/>
          <p:cNvSpPr/>
          <p:nvPr/>
        </p:nvSpPr>
        <p:spPr>
          <a:xfrm>
            <a:off x="635000" y="12192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3" name="Shape 133"/>
          <p:cNvSpPr/>
          <p:nvPr/>
        </p:nvSpPr>
        <p:spPr>
          <a:xfrm>
            <a:off x="634999" y="736599"/>
            <a:ext cx="9562958" cy="482611"/>
          </a:xfrm>
          <a:prstGeom prst="rect">
            <a:avLst/>
          </a:prstGeom>
          <a:ln w="12700">
            <a:round/>
          </a:ln>
          <a:extLst>
            <a:ext uri="{C572A759-6A51-4108-AA02-DFA0A04FC94B}">
              <ma14:wrappingTextBoxFlag xmlns:ma14="http://schemas.microsoft.com/office/mac/drawingml/2011/main" val="1"/>
            </a:ext>
          </a:extLst>
        </p:spPr>
        <p:txBody>
          <a:bodyPr lIns="0" tIns="0" rIns="0" bIns="0"/>
          <a:lstStyle>
            <a:lvl1pPr defTabSz="647700">
              <a:lnSpc>
                <a:spcPts val="3200"/>
              </a:lnSpc>
              <a:buClr>
                <a:srgbClr val="000000"/>
              </a:buClr>
              <a:buFont typeface="PFDinTextCompPro-Regular"/>
              <a:defRPr sz="2800" b="1" cap="all" spc="-56">
                <a:solidFill>
                  <a:srgbClr val="000000"/>
                </a:solidFill>
                <a:uFill>
                  <a:solidFill>
                    <a:srgbClr val="000000"/>
                  </a:solidFill>
                </a:uFill>
                <a:latin typeface="+mj-lt"/>
                <a:ea typeface="+mj-ea"/>
                <a:cs typeface="+mj-cs"/>
                <a:sym typeface="PFDinTextCompPro-Regular"/>
              </a:defRPr>
            </a:lvl1pPr>
          </a:lstStyle>
          <a:p>
            <a:pPr lvl="0">
              <a:defRPr sz="1800" b="0" cap="none" spc="0">
                <a:uFillTx/>
              </a:defRPr>
            </a:pPr>
            <a:r>
              <a:rPr lang="en-US" sz="2800" b="1" cap="all" spc="-56" dirty="0" smtClean="0">
                <a:uFill>
                  <a:solidFill/>
                </a:uFill>
              </a:rPr>
              <a:t>AUC and ROC Curves</a:t>
            </a:r>
            <a:endParaRPr sz="2800" b="1" cap="all" spc="-56" dirty="0">
              <a:uFill>
                <a:solidFill/>
              </a:uFill>
            </a:endParaRPr>
          </a:p>
        </p:txBody>
      </p:sp>
      <p:sp>
        <p:nvSpPr>
          <p:cNvPr id="10" name="Shape 86"/>
          <p:cNvSpPr/>
          <p:nvPr/>
        </p:nvSpPr>
        <p:spPr>
          <a:xfrm>
            <a:off x="851903" y="1648903"/>
            <a:ext cx="9346054" cy="5124430"/>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5" indent="-177800" defTabSz="647700">
              <a:lnSpc>
                <a:spcPct val="110000"/>
              </a:lnSpc>
              <a:spcBef>
                <a:spcPts val="400"/>
              </a:spcBef>
              <a:buClrTx/>
              <a:buSzPct val="85000"/>
              <a:buFont typeface="Lucida Grande"/>
              <a:buChar char="‣"/>
              <a:defRPr sz="1800">
                <a:solidFill>
                  <a:srgbClr val="000000"/>
                </a:solidFill>
                <a:uFillTx/>
              </a:defRPr>
            </a:pPr>
            <a:endParaRPr lang="en-US" sz="3200" dirty="0" smtClean="0">
              <a:uFill>
                <a:solidFill/>
              </a:uFill>
            </a:endParaRPr>
          </a:p>
          <a:p>
            <a:pPr lvl="1" indent="0" defTabSz="647700">
              <a:lnSpc>
                <a:spcPct val="110000"/>
              </a:lnSpc>
              <a:spcBef>
                <a:spcPts val="400"/>
              </a:spcBef>
              <a:buClrTx/>
              <a:buSzPct val="85000"/>
              <a:defRPr sz="1800">
                <a:solidFill>
                  <a:srgbClr val="000000"/>
                </a:solidFill>
                <a:uFillTx/>
              </a:defRPr>
            </a:pPr>
            <a:endParaRPr sz="2500" dirty="0">
              <a:uFill>
                <a:solidFill/>
              </a:uFill>
            </a:endParaRPr>
          </a:p>
        </p:txBody>
      </p:sp>
      <p:sp>
        <p:nvSpPr>
          <p:cNvPr id="7" name="Shape 68"/>
          <p:cNvSpPr/>
          <p:nvPr/>
        </p:nvSpPr>
        <p:spPr>
          <a:xfrm>
            <a:off x="635000" y="2116667"/>
            <a:ext cx="6097964" cy="2590004"/>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We plot Sensitivity </a:t>
            </a:r>
            <a:r>
              <a:rPr lang="en-US" sz="2500" dirty="0" err="1" smtClean="0">
                <a:uFill>
                  <a:solidFill/>
                </a:uFill>
              </a:rPr>
              <a:t>vs</a:t>
            </a:r>
            <a:r>
              <a:rPr lang="en-US" sz="2500" dirty="0" smtClean="0">
                <a:uFill>
                  <a:solidFill/>
                </a:uFill>
              </a:rPr>
              <a:t> 1-Specificity so that the two move in the same direction</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a:uFill>
                  <a:solidFill/>
                </a:uFill>
              </a:rPr>
              <a:t>The ROC curve compares the true positive rate against the false positive rate. It is unaffected by the distribution of class labels since it is only comparing the correct vs. incorrect label assignments for one class.</a:t>
            </a:r>
          </a:p>
        </p:txBody>
      </p:sp>
      <p:pic>
        <p:nvPicPr>
          <p:cNvPr id="2" name="Picture 1"/>
          <p:cNvPicPr>
            <a:picLocks noChangeAspect="1"/>
          </p:cNvPicPr>
          <p:nvPr/>
        </p:nvPicPr>
        <p:blipFill>
          <a:blip r:embed="rId3"/>
          <a:stretch>
            <a:fillRect/>
          </a:stretch>
        </p:blipFill>
        <p:spPr>
          <a:xfrm>
            <a:off x="7853239" y="2339633"/>
            <a:ext cx="4254500" cy="2971800"/>
          </a:xfrm>
          <a:prstGeom prst="rect">
            <a:avLst/>
          </a:prstGeom>
        </p:spPr>
      </p:pic>
    </p:spTree>
    <p:extLst>
      <p:ext uri="{BB962C8B-B14F-4D97-AF65-F5344CB8AC3E}">
        <p14:creationId xmlns:p14="http://schemas.microsoft.com/office/powerpoint/2010/main" val="3847676125"/>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p:nvPr/>
        </p:nvSpPr>
        <p:spPr>
          <a:xfrm>
            <a:off x="635000" y="6350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2" name="Shape 132"/>
          <p:cNvSpPr/>
          <p:nvPr/>
        </p:nvSpPr>
        <p:spPr>
          <a:xfrm>
            <a:off x="635000" y="12192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3" name="Shape 133"/>
          <p:cNvSpPr/>
          <p:nvPr/>
        </p:nvSpPr>
        <p:spPr>
          <a:xfrm>
            <a:off x="634999" y="736599"/>
            <a:ext cx="9562958" cy="482611"/>
          </a:xfrm>
          <a:prstGeom prst="rect">
            <a:avLst/>
          </a:prstGeom>
          <a:ln w="12700">
            <a:round/>
          </a:ln>
          <a:extLst>
            <a:ext uri="{C572A759-6A51-4108-AA02-DFA0A04FC94B}">
              <ma14:wrappingTextBoxFlag xmlns:ma14="http://schemas.microsoft.com/office/mac/drawingml/2011/main" val="1"/>
            </a:ext>
          </a:extLst>
        </p:spPr>
        <p:txBody>
          <a:bodyPr lIns="0" tIns="0" rIns="0" bIns="0"/>
          <a:lstStyle>
            <a:lvl1pPr defTabSz="647700">
              <a:lnSpc>
                <a:spcPts val="3200"/>
              </a:lnSpc>
              <a:buClr>
                <a:srgbClr val="000000"/>
              </a:buClr>
              <a:buFont typeface="PFDinTextCompPro-Regular"/>
              <a:defRPr sz="2800" b="1" cap="all" spc="-56">
                <a:solidFill>
                  <a:srgbClr val="000000"/>
                </a:solidFill>
                <a:uFill>
                  <a:solidFill>
                    <a:srgbClr val="000000"/>
                  </a:solidFill>
                </a:uFill>
                <a:latin typeface="+mj-lt"/>
                <a:ea typeface="+mj-ea"/>
                <a:cs typeface="+mj-cs"/>
                <a:sym typeface="PFDinTextCompPro-Regular"/>
              </a:defRPr>
            </a:lvl1pPr>
          </a:lstStyle>
          <a:p>
            <a:pPr lvl="0">
              <a:defRPr sz="1800" b="0" cap="none" spc="0">
                <a:uFillTx/>
              </a:defRPr>
            </a:pPr>
            <a:r>
              <a:rPr lang="en-US" sz="2800" b="1" cap="all" spc="-56" dirty="0" smtClean="0">
                <a:uFill>
                  <a:solidFill/>
                </a:uFill>
              </a:rPr>
              <a:t>AUC and ROC Curves</a:t>
            </a:r>
            <a:endParaRPr sz="2800" b="1" cap="all" spc="-56" dirty="0">
              <a:uFill>
                <a:solidFill/>
              </a:uFill>
            </a:endParaRPr>
          </a:p>
        </p:txBody>
      </p:sp>
      <p:sp>
        <p:nvSpPr>
          <p:cNvPr id="10" name="Shape 86"/>
          <p:cNvSpPr/>
          <p:nvPr/>
        </p:nvSpPr>
        <p:spPr>
          <a:xfrm>
            <a:off x="851903" y="1648903"/>
            <a:ext cx="9346054" cy="5124430"/>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5" indent="-177800" defTabSz="647700">
              <a:lnSpc>
                <a:spcPct val="110000"/>
              </a:lnSpc>
              <a:spcBef>
                <a:spcPts val="400"/>
              </a:spcBef>
              <a:buClrTx/>
              <a:buSzPct val="85000"/>
              <a:buFont typeface="Lucida Grande"/>
              <a:buChar char="‣"/>
              <a:defRPr sz="1800">
                <a:solidFill>
                  <a:srgbClr val="000000"/>
                </a:solidFill>
                <a:uFillTx/>
              </a:defRPr>
            </a:pPr>
            <a:endParaRPr lang="en-US" sz="3200" dirty="0" smtClean="0">
              <a:uFill>
                <a:solidFill/>
              </a:uFill>
            </a:endParaRPr>
          </a:p>
          <a:p>
            <a:pPr lvl="1" indent="0" defTabSz="647700">
              <a:lnSpc>
                <a:spcPct val="110000"/>
              </a:lnSpc>
              <a:spcBef>
                <a:spcPts val="400"/>
              </a:spcBef>
              <a:buClrTx/>
              <a:buSzPct val="85000"/>
              <a:defRPr sz="1800">
                <a:solidFill>
                  <a:srgbClr val="000000"/>
                </a:solidFill>
                <a:uFillTx/>
              </a:defRPr>
            </a:pPr>
            <a:endParaRPr sz="2500" dirty="0">
              <a:uFill>
                <a:solidFill/>
              </a:uFill>
            </a:endParaRPr>
          </a:p>
        </p:txBody>
      </p:sp>
      <p:pic>
        <p:nvPicPr>
          <p:cNvPr id="3" name="Picture 2"/>
          <p:cNvPicPr>
            <a:picLocks noChangeAspect="1"/>
          </p:cNvPicPr>
          <p:nvPr/>
        </p:nvPicPr>
        <p:blipFill>
          <a:blip r:embed="rId3"/>
          <a:stretch>
            <a:fillRect/>
          </a:stretch>
        </p:blipFill>
        <p:spPr>
          <a:xfrm>
            <a:off x="2852249" y="1219211"/>
            <a:ext cx="8013223" cy="5931976"/>
          </a:xfrm>
          <a:prstGeom prst="rect">
            <a:avLst/>
          </a:prstGeom>
        </p:spPr>
      </p:pic>
    </p:spTree>
    <p:extLst>
      <p:ext uri="{BB962C8B-B14F-4D97-AF65-F5344CB8AC3E}">
        <p14:creationId xmlns:p14="http://schemas.microsoft.com/office/powerpoint/2010/main" val="4232926311"/>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Shape 65"/>
          <p:cNvSpPr/>
          <p:nvPr/>
        </p:nvSpPr>
        <p:spPr>
          <a:xfrm>
            <a:off x="635000" y="6350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66" name="Shape 66"/>
          <p:cNvSpPr/>
          <p:nvPr/>
        </p:nvSpPr>
        <p:spPr>
          <a:xfrm>
            <a:off x="635000" y="12192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67" name="Shape 67"/>
          <p:cNvSpPr/>
          <p:nvPr/>
        </p:nvSpPr>
        <p:spPr>
          <a:xfrm>
            <a:off x="635000" y="736600"/>
            <a:ext cx="7721600" cy="431800"/>
          </a:xfrm>
          <a:prstGeom prst="rect">
            <a:avLst/>
          </a:prstGeom>
          <a:ln w="12700">
            <a:round/>
          </a:ln>
          <a:extLst>
            <a:ext uri="{C572A759-6A51-4108-AA02-DFA0A04FC94B}">
              <ma14:wrappingTextBoxFlag xmlns:ma14="http://schemas.microsoft.com/office/mac/drawingml/2011/main" val="1"/>
            </a:ext>
          </a:extLst>
        </p:spPr>
        <p:txBody>
          <a:bodyPr lIns="0" tIns="0" rIns="0" bIns="0"/>
          <a:lstStyle>
            <a:lvl1pPr defTabSz="647700">
              <a:lnSpc>
                <a:spcPts val="3200"/>
              </a:lnSpc>
              <a:buClr>
                <a:srgbClr val="000000"/>
              </a:buClr>
              <a:buFont typeface="PFDinTextCompPro-Regular"/>
              <a:defRPr sz="2800" b="1" cap="all" spc="-56">
                <a:solidFill>
                  <a:srgbClr val="000000"/>
                </a:solidFill>
                <a:uFill>
                  <a:solidFill>
                    <a:srgbClr val="000000"/>
                  </a:solidFill>
                </a:uFill>
                <a:latin typeface="+mj-lt"/>
                <a:ea typeface="+mj-ea"/>
                <a:cs typeface="+mj-cs"/>
                <a:sym typeface="PFDinTextCompPro-Regular"/>
              </a:defRPr>
            </a:lvl1pPr>
          </a:lstStyle>
          <a:p>
            <a:pPr lvl="0">
              <a:defRPr sz="1800" b="0" cap="none" spc="0">
                <a:uFillTx/>
              </a:defRPr>
            </a:pPr>
            <a:r>
              <a:rPr sz="2800" b="1" cap="all" spc="-56" dirty="0">
                <a:uFill>
                  <a:solidFill/>
                </a:uFill>
              </a:rPr>
              <a:t>Agenda</a:t>
            </a:r>
          </a:p>
        </p:txBody>
      </p:sp>
      <p:sp>
        <p:nvSpPr>
          <p:cNvPr id="68" name="Shape 68"/>
          <p:cNvSpPr/>
          <p:nvPr/>
        </p:nvSpPr>
        <p:spPr>
          <a:xfrm>
            <a:off x="635000" y="2273300"/>
            <a:ext cx="11734800" cy="3810000"/>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Logistic Regression Quick Review</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a:uFill>
                  <a:solidFill/>
                </a:uFill>
              </a:rPr>
              <a:t>Confusion </a:t>
            </a:r>
            <a:r>
              <a:rPr lang="en-US" sz="2500" dirty="0" smtClean="0">
                <a:uFill>
                  <a:solidFill/>
                </a:uFill>
              </a:rPr>
              <a:t>Matrix</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Sensitivity &amp; </a:t>
            </a:r>
            <a:r>
              <a:rPr lang="en-US" sz="2500" dirty="0">
                <a:uFill>
                  <a:solidFill/>
                </a:uFill>
              </a:rPr>
              <a:t>Specificity </a:t>
            </a:r>
            <a:r>
              <a:rPr lang="en-US" sz="2500" dirty="0" smtClean="0">
                <a:uFill>
                  <a:solidFill/>
                </a:uFill>
              </a:rPr>
              <a:t>Tradeoff</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AUC and ROC Graphs</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Coding Implementation</a:t>
            </a: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p:nvPr/>
        </p:nvSpPr>
        <p:spPr>
          <a:xfrm>
            <a:off x="635000" y="6350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2" name="Shape 132"/>
          <p:cNvSpPr/>
          <p:nvPr/>
        </p:nvSpPr>
        <p:spPr>
          <a:xfrm>
            <a:off x="635000" y="12192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3" name="Shape 133"/>
          <p:cNvSpPr/>
          <p:nvPr/>
        </p:nvSpPr>
        <p:spPr>
          <a:xfrm>
            <a:off x="634999" y="736599"/>
            <a:ext cx="9562958" cy="482611"/>
          </a:xfrm>
          <a:prstGeom prst="rect">
            <a:avLst/>
          </a:prstGeom>
          <a:ln w="12700">
            <a:round/>
          </a:ln>
          <a:extLst>
            <a:ext uri="{C572A759-6A51-4108-AA02-DFA0A04FC94B}">
              <ma14:wrappingTextBoxFlag xmlns:ma14="http://schemas.microsoft.com/office/mac/drawingml/2011/main" val="1"/>
            </a:ext>
          </a:extLst>
        </p:spPr>
        <p:txBody>
          <a:bodyPr lIns="0" tIns="0" rIns="0" bIns="0"/>
          <a:lstStyle>
            <a:lvl1pPr defTabSz="647700">
              <a:lnSpc>
                <a:spcPts val="3200"/>
              </a:lnSpc>
              <a:buClr>
                <a:srgbClr val="000000"/>
              </a:buClr>
              <a:buFont typeface="PFDinTextCompPro-Regular"/>
              <a:defRPr sz="2800" b="1" cap="all" spc="-56">
                <a:solidFill>
                  <a:srgbClr val="000000"/>
                </a:solidFill>
                <a:uFill>
                  <a:solidFill>
                    <a:srgbClr val="000000"/>
                  </a:solidFill>
                </a:uFill>
                <a:latin typeface="+mj-lt"/>
                <a:ea typeface="+mj-ea"/>
                <a:cs typeface="+mj-cs"/>
                <a:sym typeface="PFDinTextCompPro-Regular"/>
              </a:defRPr>
            </a:lvl1pPr>
          </a:lstStyle>
          <a:p>
            <a:pPr lvl="0">
              <a:defRPr sz="1800" b="0" cap="none" spc="0">
                <a:uFillTx/>
              </a:defRPr>
            </a:pPr>
            <a:r>
              <a:rPr lang="en-US" sz="2800" b="1" cap="all" spc="-56" dirty="0" smtClean="0">
                <a:uFill>
                  <a:solidFill/>
                </a:uFill>
              </a:rPr>
              <a:t>Quick review: logistic regression</a:t>
            </a:r>
            <a:endParaRPr sz="2800" b="1" cap="all" spc="-56" dirty="0">
              <a:uFill>
                <a:solidFill/>
              </a:uFill>
            </a:endParaRPr>
          </a:p>
        </p:txBody>
      </p:sp>
      <p:sp>
        <p:nvSpPr>
          <p:cNvPr id="10" name="Shape 86"/>
          <p:cNvSpPr/>
          <p:nvPr/>
        </p:nvSpPr>
        <p:spPr>
          <a:xfrm>
            <a:off x="851903" y="1648903"/>
            <a:ext cx="9346054" cy="5124430"/>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5" indent="-177800" defTabSz="647700">
              <a:lnSpc>
                <a:spcPct val="110000"/>
              </a:lnSpc>
              <a:spcBef>
                <a:spcPts val="400"/>
              </a:spcBef>
              <a:buClrTx/>
              <a:buSzPct val="85000"/>
              <a:buFont typeface="Lucida Grande"/>
              <a:buChar char="‣"/>
              <a:defRPr sz="1800">
                <a:solidFill>
                  <a:srgbClr val="000000"/>
                </a:solidFill>
                <a:uFillTx/>
              </a:defRPr>
            </a:pPr>
            <a:endParaRPr lang="en-US" sz="3200" dirty="0" smtClean="0">
              <a:uFill>
                <a:solidFill/>
              </a:uFill>
            </a:endParaRPr>
          </a:p>
          <a:p>
            <a:pPr lvl="1" indent="0" defTabSz="647700">
              <a:lnSpc>
                <a:spcPct val="110000"/>
              </a:lnSpc>
              <a:spcBef>
                <a:spcPts val="400"/>
              </a:spcBef>
              <a:buClrTx/>
              <a:buSzPct val="85000"/>
              <a:defRPr sz="1800">
                <a:solidFill>
                  <a:srgbClr val="000000"/>
                </a:solidFill>
                <a:uFillTx/>
              </a:defRPr>
            </a:pPr>
            <a:endParaRPr sz="2500" dirty="0">
              <a:uFill>
                <a:solidFill/>
              </a:uFill>
            </a:endParaRPr>
          </a:p>
        </p:txBody>
      </p:sp>
      <p:sp>
        <p:nvSpPr>
          <p:cNvPr id="7" name="Shape 68"/>
          <p:cNvSpPr/>
          <p:nvPr/>
        </p:nvSpPr>
        <p:spPr>
          <a:xfrm>
            <a:off x="635000" y="1501433"/>
            <a:ext cx="6097964" cy="3810000"/>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Logistic regression is a modeling tactic where our dependent variable is bound by [0,1] used for class predictions</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 If a value exceeds some threshold, we can say the outputted response is of class =1, or of class =0 if we’re below some threshold</a:t>
            </a:r>
            <a:endParaRPr lang="en-US" sz="2500" dirty="0">
              <a:uFill>
                <a:solidFill/>
              </a:uFill>
            </a:endParaRPr>
          </a:p>
        </p:txBody>
      </p:sp>
      <p:pic>
        <p:nvPicPr>
          <p:cNvPr id="6" name="Picture 5"/>
          <p:cNvPicPr>
            <a:picLocks noChangeAspect="1"/>
          </p:cNvPicPr>
          <p:nvPr/>
        </p:nvPicPr>
        <p:blipFill>
          <a:blip r:embed="rId3"/>
          <a:stretch>
            <a:fillRect/>
          </a:stretch>
        </p:blipFill>
        <p:spPr>
          <a:xfrm>
            <a:off x="6923289" y="1648903"/>
            <a:ext cx="5689600" cy="3860800"/>
          </a:xfrm>
          <a:prstGeom prst="rect">
            <a:avLst/>
          </a:prstGeom>
        </p:spPr>
      </p:pic>
      <p:pic>
        <p:nvPicPr>
          <p:cNvPr id="8" name="Picture 7"/>
          <p:cNvPicPr>
            <a:picLocks noChangeAspect="1"/>
          </p:cNvPicPr>
          <p:nvPr/>
        </p:nvPicPr>
        <p:blipFill>
          <a:blip r:embed="rId4"/>
          <a:stretch>
            <a:fillRect/>
          </a:stretch>
        </p:blipFill>
        <p:spPr>
          <a:xfrm>
            <a:off x="388255" y="4652962"/>
            <a:ext cx="6031069" cy="2120371"/>
          </a:xfrm>
          <a:prstGeom prst="rect">
            <a:avLst/>
          </a:prstGeom>
        </p:spPr>
      </p:pic>
    </p:spTree>
    <p:extLst>
      <p:ext uri="{BB962C8B-B14F-4D97-AF65-F5344CB8AC3E}">
        <p14:creationId xmlns:p14="http://schemas.microsoft.com/office/powerpoint/2010/main" val="3421609084"/>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p:nvPr/>
        </p:nvSpPr>
        <p:spPr>
          <a:xfrm>
            <a:off x="635000" y="6350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2" name="Shape 132"/>
          <p:cNvSpPr/>
          <p:nvPr/>
        </p:nvSpPr>
        <p:spPr>
          <a:xfrm>
            <a:off x="635000" y="12192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3" name="Shape 133"/>
          <p:cNvSpPr/>
          <p:nvPr/>
        </p:nvSpPr>
        <p:spPr>
          <a:xfrm>
            <a:off x="634999" y="736599"/>
            <a:ext cx="9562958" cy="482611"/>
          </a:xfrm>
          <a:prstGeom prst="rect">
            <a:avLst/>
          </a:prstGeom>
          <a:ln w="12700">
            <a:round/>
          </a:ln>
          <a:extLst>
            <a:ext uri="{C572A759-6A51-4108-AA02-DFA0A04FC94B}">
              <ma14:wrappingTextBoxFlag xmlns:ma14="http://schemas.microsoft.com/office/mac/drawingml/2011/main" val="1"/>
            </a:ext>
          </a:extLst>
        </p:spPr>
        <p:txBody>
          <a:bodyPr lIns="0" tIns="0" rIns="0" bIns="0"/>
          <a:lstStyle>
            <a:lvl1pPr defTabSz="647700">
              <a:lnSpc>
                <a:spcPts val="3200"/>
              </a:lnSpc>
              <a:buClr>
                <a:srgbClr val="000000"/>
              </a:buClr>
              <a:buFont typeface="PFDinTextCompPro-Regular"/>
              <a:defRPr sz="2800" b="1" cap="all" spc="-56">
                <a:solidFill>
                  <a:srgbClr val="000000"/>
                </a:solidFill>
                <a:uFill>
                  <a:solidFill>
                    <a:srgbClr val="000000"/>
                  </a:solidFill>
                </a:uFill>
                <a:latin typeface="+mj-lt"/>
                <a:ea typeface="+mj-ea"/>
                <a:cs typeface="+mj-cs"/>
                <a:sym typeface="PFDinTextCompPro-Regular"/>
              </a:defRPr>
            </a:lvl1pPr>
          </a:lstStyle>
          <a:p>
            <a:pPr lvl="0">
              <a:defRPr sz="1800" b="0" cap="none" spc="0">
                <a:uFillTx/>
              </a:defRPr>
            </a:pPr>
            <a:r>
              <a:rPr lang="en-US" sz="2800" b="1" cap="all" spc="-56" dirty="0" smtClean="0">
                <a:uFill>
                  <a:solidFill/>
                </a:uFill>
              </a:rPr>
              <a:t>Confusion matrix</a:t>
            </a:r>
            <a:endParaRPr sz="2800" b="1" cap="all" spc="-56" dirty="0">
              <a:uFill>
                <a:solidFill/>
              </a:uFill>
            </a:endParaRPr>
          </a:p>
        </p:txBody>
      </p:sp>
      <p:sp>
        <p:nvSpPr>
          <p:cNvPr id="10" name="Shape 86"/>
          <p:cNvSpPr/>
          <p:nvPr/>
        </p:nvSpPr>
        <p:spPr>
          <a:xfrm>
            <a:off x="851903" y="1648903"/>
            <a:ext cx="9346054" cy="5124430"/>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5" indent="-177800" defTabSz="647700">
              <a:lnSpc>
                <a:spcPct val="110000"/>
              </a:lnSpc>
              <a:spcBef>
                <a:spcPts val="400"/>
              </a:spcBef>
              <a:buClrTx/>
              <a:buSzPct val="85000"/>
              <a:buFont typeface="Lucida Grande"/>
              <a:buChar char="‣"/>
              <a:defRPr sz="1800">
                <a:solidFill>
                  <a:srgbClr val="000000"/>
                </a:solidFill>
                <a:uFillTx/>
              </a:defRPr>
            </a:pPr>
            <a:endParaRPr lang="en-US" sz="3200" dirty="0" smtClean="0">
              <a:uFill>
                <a:solidFill/>
              </a:uFill>
            </a:endParaRPr>
          </a:p>
          <a:p>
            <a:pPr lvl="1" indent="0" defTabSz="647700">
              <a:lnSpc>
                <a:spcPct val="110000"/>
              </a:lnSpc>
              <a:spcBef>
                <a:spcPts val="400"/>
              </a:spcBef>
              <a:buClrTx/>
              <a:buSzPct val="85000"/>
              <a:defRPr sz="1800">
                <a:solidFill>
                  <a:srgbClr val="000000"/>
                </a:solidFill>
                <a:uFillTx/>
              </a:defRPr>
            </a:pPr>
            <a:endParaRPr sz="2500" dirty="0">
              <a:uFill>
                <a:solidFill/>
              </a:uFill>
            </a:endParaRPr>
          </a:p>
        </p:txBody>
      </p:sp>
      <p:sp>
        <p:nvSpPr>
          <p:cNvPr id="7" name="Shape 68"/>
          <p:cNvSpPr/>
          <p:nvPr/>
        </p:nvSpPr>
        <p:spPr>
          <a:xfrm>
            <a:off x="635000" y="1648903"/>
            <a:ext cx="6319708" cy="4176092"/>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A confusion matrix is a table of how we plot the output of our classifier</a:t>
            </a:r>
          </a:p>
          <a:p>
            <a:pPr marL="177800" lvl="1" indent="-177800" defTabSz="647700">
              <a:lnSpc>
                <a:spcPct val="110000"/>
              </a:lnSpc>
              <a:spcBef>
                <a:spcPts val="400"/>
              </a:spcBef>
              <a:buClrTx/>
              <a:buSzPct val="85000"/>
              <a:buFont typeface="Lucida Grande"/>
              <a:buChar char="‣"/>
              <a:defRPr sz="1800">
                <a:solidFill>
                  <a:srgbClr val="000000"/>
                </a:solidFill>
                <a:uFillTx/>
              </a:defRPr>
            </a:pPr>
            <a:endParaRPr lang="en-US" sz="2500" dirty="0">
              <a:uFill>
                <a:solidFill/>
              </a:uFill>
            </a:endParaRP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How many classes are there?</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How many patients?</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How many times is a disease predicted?</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How many patients actually have the disease?</a:t>
            </a:r>
          </a:p>
        </p:txBody>
      </p:sp>
      <p:pic>
        <p:nvPicPr>
          <p:cNvPr id="2" name="Picture 1"/>
          <p:cNvPicPr>
            <a:picLocks noChangeAspect="1"/>
          </p:cNvPicPr>
          <p:nvPr/>
        </p:nvPicPr>
        <p:blipFill>
          <a:blip r:embed="rId3"/>
          <a:stretch>
            <a:fillRect/>
          </a:stretch>
        </p:blipFill>
        <p:spPr>
          <a:xfrm>
            <a:off x="6954708" y="2213347"/>
            <a:ext cx="4965700" cy="2794000"/>
          </a:xfrm>
          <a:prstGeom prst="rect">
            <a:avLst/>
          </a:prstGeom>
        </p:spPr>
      </p:pic>
    </p:spTree>
    <p:extLst>
      <p:ext uri="{BB962C8B-B14F-4D97-AF65-F5344CB8AC3E}">
        <p14:creationId xmlns:p14="http://schemas.microsoft.com/office/powerpoint/2010/main" val="1602548679"/>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p:nvPr/>
        </p:nvSpPr>
        <p:spPr>
          <a:xfrm>
            <a:off x="635000" y="6350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2" name="Shape 132"/>
          <p:cNvSpPr/>
          <p:nvPr/>
        </p:nvSpPr>
        <p:spPr>
          <a:xfrm>
            <a:off x="635000" y="12192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3" name="Shape 133"/>
          <p:cNvSpPr/>
          <p:nvPr/>
        </p:nvSpPr>
        <p:spPr>
          <a:xfrm>
            <a:off x="634999" y="736599"/>
            <a:ext cx="9562958" cy="482611"/>
          </a:xfrm>
          <a:prstGeom prst="rect">
            <a:avLst/>
          </a:prstGeom>
          <a:ln w="12700">
            <a:round/>
          </a:ln>
          <a:extLst>
            <a:ext uri="{C572A759-6A51-4108-AA02-DFA0A04FC94B}">
              <ma14:wrappingTextBoxFlag xmlns:ma14="http://schemas.microsoft.com/office/mac/drawingml/2011/main" val="1"/>
            </a:ext>
          </a:extLst>
        </p:spPr>
        <p:txBody>
          <a:bodyPr lIns="0" tIns="0" rIns="0" bIns="0"/>
          <a:lstStyle>
            <a:lvl1pPr defTabSz="647700">
              <a:lnSpc>
                <a:spcPts val="3200"/>
              </a:lnSpc>
              <a:buClr>
                <a:srgbClr val="000000"/>
              </a:buClr>
              <a:buFont typeface="PFDinTextCompPro-Regular"/>
              <a:defRPr sz="2800" b="1" cap="all" spc="-56">
                <a:solidFill>
                  <a:srgbClr val="000000"/>
                </a:solidFill>
                <a:uFill>
                  <a:solidFill>
                    <a:srgbClr val="000000"/>
                  </a:solidFill>
                </a:uFill>
                <a:latin typeface="+mj-lt"/>
                <a:ea typeface="+mj-ea"/>
                <a:cs typeface="+mj-cs"/>
                <a:sym typeface="PFDinTextCompPro-Regular"/>
              </a:defRPr>
            </a:lvl1pPr>
          </a:lstStyle>
          <a:p>
            <a:pPr lvl="0">
              <a:defRPr sz="1800" b="0" cap="none" spc="0">
                <a:uFillTx/>
              </a:defRPr>
            </a:pPr>
            <a:r>
              <a:rPr lang="en-US" sz="2800" b="1" cap="all" spc="-56" dirty="0" smtClean="0">
                <a:uFill>
                  <a:solidFill/>
                </a:uFill>
              </a:rPr>
              <a:t>Confusion matrix</a:t>
            </a:r>
            <a:endParaRPr sz="2800" b="1" cap="all" spc="-56" dirty="0">
              <a:uFill>
                <a:solidFill/>
              </a:uFill>
            </a:endParaRPr>
          </a:p>
        </p:txBody>
      </p:sp>
      <p:sp>
        <p:nvSpPr>
          <p:cNvPr id="10" name="Shape 86"/>
          <p:cNvSpPr/>
          <p:nvPr/>
        </p:nvSpPr>
        <p:spPr>
          <a:xfrm>
            <a:off x="851903" y="1648903"/>
            <a:ext cx="9346054" cy="5124430"/>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5" indent="-177800" defTabSz="647700">
              <a:lnSpc>
                <a:spcPct val="110000"/>
              </a:lnSpc>
              <a:spcBef>
                <a:spcPts val="400"/>
              </a:spcBef>
              <a:buClrTx/>
              <a:buSzPct val="85000"/>
              <a:buFont typeface="Lucida Grande"/>
              <a:buChar char="‣"/>
              <a:defRPr sz="1800">
                <a:solidFill>
                  <a:srgbClr val="000000"/>
                </a:solidFill>
                <a:uFillTx/>
              </a:defRPr>
            </a:pPr>
            <a:endParaRPr lang="en-US" sz="3200" dirty="0" smtClean="0">
              <a:uFill>
                <a:solidFill/>
              </a:uFill>
            </a:endParaRPr>
          </a:p>
          <a:p>
            <a:pPr lvl="1" indent="0" defTabSz="647700">
              <a:lnSpc>
                <a:spcPct val="110000"/>
              </a:lnSpc>
              <a:spcBef>
                <a:spcPts val="400"/>
              </a:spcBef>
              <a:buClrTx/>
              <a:buSzPct val="85000"/>
              <a:defRPr sz="1800">
                <a:solidFill>
                  <a:srgbClr val="000000"/>
                </a:solidFill>
                <a:uFillTx/>
              </a:defRPr>
            </a:pPr>
            <a:endParaRPr sz="2500" dirty="0">
              <a:uFill>
                <a:solidFill/>
              </a:uFill>
            </a:endParaRPr>
          </a:p>
        </p:txBody>
      </p:sp>
      <p:sp>
        <p:nvSpPr>
          <p:cNvPr id="7" name="Shape 68"/>
          <p:cNvSpPr/>
          <p:nvPr/>
        </p:nvSpPr>
        <p:spPr>
          <a:xfrm>
            <a:off x="635000" y="1648903"/>
            <a:ext cx="6319708" cy="4176092"/>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A confusion matrix is a table of how we plot the output of our classifier</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True Positives </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True Negatives</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False Positives</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False Negatives</a:t>
            </a:r>
          </a:p>
          <a:p>
            <a:pPr marL="177800" lvl="1" indent="-177800" defTabSz="647700">
              <a:lnSpc>
                <a:spcPct val="110000"/>
              </a:lnSpc>
              <a:spcBef>
                <a:spcPts val="400"/>
              </a:spcBef>
              <a:buClrTx/>
              <a:buSzPct val="85000"/>
              <a:buFont typeface="Lucida Grande"/>
              <a:buChar char="‣"/>
              <a:defRPr sz="1800">
                <a:solidFill>
                  <a:srgbClr val="000000"/>
                </a:solidFill>
                <a:uFillTx/>
              </a:defRPr>
            </a:pPr>
            <a:endParaRPr lang="en-US" sz="2500" dirty="0">
              <a:uFill>
                <a:solidFill/>
              </a:uFill>
            </a:endParaRP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Accuracy: Overall, how often is this correct?</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Misclassification: Overall, how often is this wrong?</a:t>
            </a:r>
          </a:p>
          <a:p>
            <a:pPr lvl="1" indent="0" defTabSz="647700">
              <a:lnSpc>
                <a:spcPct val="110000"/>
              </a:lnSpc>
              <a:spcBef>
                <a:spcPts val="400"/>
              </a:spcBef>
              <a:buClrTx/>
              <a:buSzPct val="85000"/>
              <a:defRPr sz="1800">
                <a:solidFill>
                  <a:srgbClr val="000000"/>
                </a:solidFill>
                <a:uFillTx/>
              </a:defRPr>
            </a:pPr>
            <a:endParaRPr lang="en-US" sz="2500" dirty="0">
              <a:uFill>
                <a:solidFill/>
              </a:uFill>
            </a:endParaRPr>
          </a:p>
        </p:txBody>
      </p:sp>
      <p:pic>
        <p:nvPicPr>
          <p:cNvPr id="3" name="Picture 2"/>
          <p:cNvPicPr>
            <a:picLocks noChangeAspect="1"/>
          </p:cNvPicPr>
          <p:nvPr/>
        </p:nvPicPr>
        <p:blipFill>
          <a:blip r:embed="rId3"/>
          <a:stretch>
            <a:fillRect/>
          </a:stretch>
        </p:blipFill>
        <p:spPr>
          <a:xfrm>
            <a:off x="6682353" y="2268664"/>
            <a:ext cx="5765800" cy="3289300"/>
          </a:xfrm>
          <a:prstGeom prst="rect">
            <a:avLst/>
          </a:prstGeom>
        </p:spPr>
      </p:pic>
    </p:spTree>
    <p:extLst>
      <p:ext uri="{BB962C8B-B14F-4D97-AF65-F5344CB8AC3E}">
        <p14:creationId xmlns:p14="http://schemas.microsoft.com/office/powerpoint/2010/main" val="2400544072"/>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p:nvPr/>
        </p:nvSpPr>
        <p:spPr>
          <a:xfrm>
            <a:off x="635000" y="6350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2" name="Shape 132"/>
          <p:cNvSpPr/>
          <p:nvPr/>
        </p:nvSpPr>
        <p:spPr>
          <a:xfrm>
            <a:off x="635000" y="12192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3" name="Shape 133"/>
          <p:cNvSpPr/>
          <p:nvPr/>
        </p:nvSpPr>
        <p:spPr>
          <a:xfrm>
            <a:off x="634999" y="736599"/>
            <a:ext cx="9562958" cy="482611"/>
          </a:xfrm>
          <a:prstGeom prst="rect">
            <a:avLst/>
          </a:prstGeom>
          <a:ln w="12700">
            <a:round/>
          </a:ln>
          <a:extLst>
            <a:ext uri="{C572A759-6A51-4108-AA02-DFA0A04FC94B}">
              <ma14:wrappingTextBoxFlag xmlns:ma14="http://schemas.microsoft.com/office/mac/drawingml/2011/main" val="1"/>
            </a:ext>
          </a:extLst>
        </p:spPr>
        <p:txBody>
          <a:bodyPr lIns="0" tIns="0" rIns="0" bIns="0"/>
          <a:lstStyle>
            <a:lvl1pPr defTabSz="647700">
              <a:lnSpc>
                <a:spcPts val="3200"/>
              </a:lnSpc>
              <a:buClr>
                <a:srgbClr val="000000"/>
              </a:buClr>
              <a:buFont typeface="PFDinTextCompPro-Regular"/>
              <a:defRPr sz="2800" b="1" cap="all" spc="-56">
                <a:solidFill>
                  <a:srgbClr val="000000"/>
                </a:solidFill>
                <a:uFill>
                  <a:solidFill>
                    <a:srgbClr val="000000"/>
                  </a:solidFill>
                </a:uFill>
                <a:latin typeface="+mj-lt"/>
                <a:ea typeface="+mj-ea"/>
                <a:cs typeface="+mj-cs"/>
                <a:sym typeface="PFDinTextCompPro-Regular"/>
              </a:defRPr>
            </a:lvl1pPr>
          </a:lstStyle>
          <a:p>
            <a:pPr lvl="0">
              <a:defRPr sz="1800" b="0" cap="none" spc="0">
                <a:uFillTx/>
              </a:defRPr>
            </a:pPr>
            <a:r>
              <a:rPr lang="en-US" sz="2800" b="1" cap="all" spc="-56" dirty="0" smtClean="0">
                <a:uFill>
                  <a:solidFill/>
                </a:uFill>
              </a:rPr>
              <a:t>Confusion matrix</a:t>
            </a:r>
            <a:endParaRPr sz="2800" b="1" cap="all" spc="-56" dirty="0">
              <a:uFill>
                <a:solidFill/>
              </a:uFill>
            </a:endParaRPr>
          </a:p>
        </p:txBody>
      </p:sp>
      <p:sp>
        <p:nvSpPr>
          <p:cNvPr id="10" name="Shape 86"/>
          <p:cNvSpPr/>
          <p:nvPr/>
        </p:nvSpPr>
        <p:spPr>
          <a:xfrm>
            <a:off x="851903" y="1648903"/>
            <a:ext cx="9346054" cy="5124430"/>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5" indent="-177800" defTabSz="647700">
              <a:lnSpc>
                <a:spcPct val="110000"/>
              </a:lnSpc>
              <a:spcBef>
                <a:spcPts val="400"/>
              </a:spcBef>
              <a:buClrTx/>
              <a:buSzPct val="85000"/>
              <a:buFont typeface="Lucida Grande"/>
              <a:buChar char="‣"/>
              <a:defRPr sz="1800">
                <a:solidFill>
                  <a:srgbClr val="000000"/>
                </a:solidFill>
                <a:uFillTx/>
              </a:defRPr>
            </a:pPr>
            <a:endParaRPr lang="en-US" sz="3200" dirty="0" smtClean="0">
              <a:uFill>
                <a:solidFill/>
              </a:uFill>
            </a:endParaRPr>
          </a:p>
          <a:p>
            <a:pPr lvl="1" indent="0" defTabSz="647700">
              <a:lnSpc>
                <a:spcPct val="110000"/>
              </a:lnSpc>
              <a:spcBef>
                <a:spcPts val="400"/>
              </a:spcBef>
              <a:buClrTx/>
              <a:buSzPct val="85000"/>
              <a:defRPr sz="1800">
                <a:solidFill>
                  <a:srgbClr val="000000"/>
                </a:solidFill>
                <a:uFillTx/>
              </a:defRPr>
            </a:pPr>
            <a:endParaRPr sz="2500" dirty="0">
              <a:uFill>
                <a:solidFill/>
              </a:uFill>
            </a:endParaRPr>
          </a:p>
        </p:txBody>
      </p:sp>
      <p:pic>
        <p:nvPicPr>
          <p:cNvPr id="3" name="Picture 2"/>
          <p:cNvPicPr>
            <a:picLocks noChangeAspect="1"/>
          </p:cNvPicPr>
          <p:nvPr/>
        </p:nvPicPr>
        <p:blipFill>
          <a:blip r:embed="rId3"/>
          <a:stretch>
            <a:fillRect/>
          </a:stretch>
        </p:blipFill>
        <p:spPr>
          <a:xfrm>
            <a:off x="2857500" y="1467474"/>
            <a:ext cx="7289800" cy="5486400"/>
          </a:xfrm>
          <a:prstGeom prst="rect">
            <a:avLst/>
          </a:prstGeom>
        </p:spPr>
      </p:pic>
    </p:spTree>
    <p:extLst>
      <p:ext uri="{BB962C8B-B14F-4D97-AF65-F5344CB8AC3E}">
        <p14:creationId xmlns:p14="http://schemas.microsoft.com/office/powerpoint/2010/main" val="1298750459"/>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p:nvPr/>
        </p:nvSpPr>
        <p:spPr>
          <a:xfrm>
            <a:off x="635000" y="6350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2" name="Shape 132"/>
          <p:cNvSpPr/>
          <p:nvPr/>
        </p:nvSpPr>
        <p:spPr>
          <a:xfrm>
            <a:off x="635000" y="12192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3" name="Shape 133"/>
          <p:cNvSpPr/>
          <p:nvPr/>
        </p:nvSpPr>
        <p:spPr>
          <a:xfrm>
            <a:off x="634999" y="736599"/>
            <a:ext cx="9562958" cy="482611"/>
          </a:xfrm>
          <a:prstGeom prst="rect">
            <a:avLst/>
          </a:prstGeom>
          <a:ln w="12700">
            <a:round/>
          </a:ln>
          <a:extLst>
            <a:ext uri="{C572A759-6A51-4108-AA02-DFA0A04FC94B}">
              <ma14:wrappingTextBoxFlag xmlns:ma14="http://schemas.microsoft.com/office/mac/drawingml/2011/main" val="1"/>
            </a:ext>
          </a:extLst>
        </p:spPr>
        <p:txBody>
          <a:bodyPr lIns="0" tIns="0" rIns="0" bIns="0"/>
          <a:lstStyle>
            <a:lvl1pPr defTabSz="647700">
              <a:lnSpc>
                <a:spcPts val="3200"/>
              </a:lnSpc>
              <a:buClr>
                <a:srgbClr val="000000"/>
              </a:buClr>
              <a:buFont typeface="PFDinTextCompPro-Regular"/>
              <a:defRPr sz="2800" b="1" cap="all" spc="-56">
                <a:solidFill>
                  <a:srgbClr val="000000"/>
                </a:solidFill>
                <a:uFill>
                  <a:solidFill>
                    <a:srgbClr val="000000"/>
                  </a:solidFill>
                </a:uFill>
                <a:latin typeface="+mj-lt"/>
                <a:ea typeface="+mj-ea"/>
                <a:cs typeface="+mj-cs"/>
                <a:sym typeface="PFDinTextCompPro-Regular"/>
              </a:defRPr>
            </a:lvl1pPr>
          </a:lstStyle>
          <a:p>
            <a:pPr lvl="0">
              <a:defRPr sz="1800" b="0" cap="none" spc="0">
                <a:uFillTx/>
              </a:defRPr>
            </a:pPr>
            <a:r>
              <a:rPr lang="en-US" sz="2800" b="1" cap="all" spc="-56" dirty="0" smtClean="0">
                <a:uFill>
                  <a:solidFill/>
                </a:uFill>
              </a:rPr>
              <a:t>Confusion matrix</a:t>
            </a:r>
            <a:endParaRPr sz="2800" b="1" cap="all" spc="-56" dirty="0">
              <a:uFill>
                <a:solidFill/>
              </a:uFill>
            </a:endParaRPr>
          </a:p>
        </p:txBody>
      </p:sp>
      <p:sp>
        <p:nvSpPr>
          <p:cNvPr id="10" name="Shape 86"/>
          <p:cNvSpPr/>
          <p:nvPr/>
        </p:nvSpPr>
        <p:spPr>
          <a:xfrm>
            <a:off x="851903" y="1648903"/>
            <a:ext cx="9346054" cy="5124430"/>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5" indent="-177800" defTabSz="647700">
              <a:lnSpc>
                <a:spcPct val="110000"/>
              </a:lnSpc>
              <a:spcBef>
                <a:spcPts val="400"/>
              </a:spcBef>
              <a:buClrTx/>
              <a:buSzPct val="85000"/>
              <a:buFont typeface="Lucida Grande"/>
              <a:buChar char="‣"/>
              <a:defRPr sz="1800">
                <a:solidFill>
                  <a:srgbClr val="000000"/>
                </a:solidFill>
                <a:uFillTx/>
              </a:defRPr>
            </a:pPr>
            <a:endParaRPr lang="en-US" sz="3200" dirty="0" smtClean="0">
              <a:uFill>
                <a:solidFill/>
              </a:uFill>
            </a:endParaRPr>
          </a:p>
          <a:p>
            <a:pPr lvl="1" indent="0" defTabSz="647700">
              <a:lnSpc>
                <a:spcPct val="110000"/>
              </a:lnSpc>
              <a:spcBef>
                <a:spcPts val="400"/>
              </a:spcBef>
              <a:buClrTx/>
              <a:buSzPct val="85000"/>
              <a:defRPr sz="1800">
                <a:solidFill>
                  <a:srgbClr val="000000"/>
                </a:solidFill>
                <a:uFillTx/>
              </a:defRPr>
            </a:pPr>
            <a:endParaRPr sz="2500" dirty="0">
              <a:uFill>
                <a:solidFill/>
              </a:uFill>
            </a:endParaRPr>
          </a:p>
        </p:txBody>
      </p:sp>
      <p:sp>
        <p:nvSpPr>
          <p:cNvPr id="7" name="Shape 68"/>
          <p:cNvSpPr/>
          <p:nvPr/>
        </p:nvSpPr>
        <p:spPr>
          <a:xfrm>
            <a:off x="635000" y="1648903"/>
            <a:ext cx="6319708" cy="4176092"/>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b="1" dirty="0" smtClean="0">
                <a:uFill>
                  <a:solidFill/>
                </a:uFill>
              </a:rPr>
              <a:t>Sensitivity</a:t>
            </a:r>
            <a:r>
              <a:rPr lang="en-US" sz="2500" dirty="0" smtClean="0">
                <a:uFill>
                  <a:solidFill/>
                </a:uFill>
              </a:rPr>
              <a:t>: when actual value is positive, how often is our prediction correct?</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(True Positive/Recall)</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b="1" dirty="0" smtClean="0">
                <a:uFill>
                  <a:solidFill/>
                </a:uFill>
              </a:rPr>
              <a:t>Specificity</a:t>
            </a:r>
            <a:r>
              <a:rPr lang="en-US" sz="2500" dirty="0" smtClean="0">
                <a:uFill>
                  <a:solidFill/>
                </a:uFill>
              </a:rPr>
              <a:t>: when actual value is negative, how often is our prediction correct?</a:t>
            </a:r>
            <a:endParaRPr lang="en-US" sz="2500" dirty="0">
              <a:uFill>
                <a:solidFill/>
              </a:uFill>
            </a:endParaRP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b="1" dirty="0" smtClean="0">
                <a:uFill>
                  <a:solidFill/>
                </a:uFill>
              </a:rPr>
              <a:t>False Positive Rate: </a:t>
            </a:r>
            <a:r>
              <a:rPr lang="en-US" sz="2500" dirty="0" smtClean="0">
                <a:uFill>
                  <a:solidFill/>
                </a:uFill>
              </a:rPr>
              <a:t>When actual value is negative, how often is our prediction wrong?</a:t>
            </a:r>
          </a:p>
        </p:txBody>
      </p:sp>
      <p:pic>
        <p:nvPicPr>
          <p:cNvPr id="3" name="Picture 2"/>
          <p:cNvPicPr>
            <a:picLocks noChangeAspect="1"/>
          </p:cNvPicPr>
          <p:nvPr/>
        </p:nvPicPr>
        <p:blipFill>
          <a:blip r:embed="rId3"/>
          <a:stretch>
            <a:fillRect/>
          </a:stretch>
        </p:blipFill>
        <p:spPr>
          <a:xfrm>
            <a:off x="6954708" y="2268664"/>
            <a:ext cx="5765800" cy="3289300"/>
          </a:xfrm>
          <a:prstGeom prst="rect">
            <a:avLst/>
          </a:prstGeom>
        </p:spPr>
      </p:pic>
    </p:spTree>
    <p:extLst>
      <p:ext uri="{BB962C8B-B14F-4D97-AF65-F5344CB8AC3E}">
        <p14:creationId xmlns:p14="http://schemas.microsoft.com/office/powerpoint/2010/main" val="3405215220"/>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p:nvPr/>
        </p:nvSpPr>
        <p:spPr>
          <a:xfrm>
            <a:off x="635000" y="6350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2" name="Shape 132"/>
          <p:cNvSpPr/>
          <p:nvPr/>
        </p:nvSpPr>
        <p:spPr>
          <a:xfrm>
            <a:off x="635000" y="12192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3" name="Shape 133"/>
          <p:cNvSpPr/>
          <p:nvPr/>
        </p:nvSpPr>
        <p:spPr>
          <a:xfrm>
            <a:off x="634999" y="736599"/>
            <a:ext cx="9562958" cy="482611"/>
          </a:xfrm>
          <a:prstGeom prst="rect">
            <a:avLst/>
          </a:prstGeom>
          <a:ln w="12700">
            <a:round/>
          </a:ln>
          <a:extLst>
            <a:ext uri="{C572A759-6A51-4108-AA02-DFA0A04FC94B}">
              <ma14:wrappingTextBoxFlag xmlns:ma14="http://schemas.microsoft.com/office/mac/drawingml/2011/main" val="1"/>
            </a:ext>
          </a:extLst>
        </p:spPr>
        <p:txBody>
          <a:bodyPr lIns="0" tIns="0" rIns="0" bIns="0"/>
          <a:lstStyle>
            <a:lvl1pPr defTabSz="647700">
              <a:lnSpc>
                <a:spcPts val="3200"/>
              </a:lnSpc>
              <a:buClr>
                <a:srgbClr val="000000"/>
              </a:buClr>
              <a:buFont typeface="PFDinTextCompPro-Regular"/>
              <a:defRPr sz="2800" b="1" cap="all" spc="-56">
                <a:solidFill>
                  <a:srgbClr val="000000"/>
                </a:solidFill>
                <a:uFill>
                  <a:solidFill>
                    <a:srgbClr val="000000"/>
                  </a:solidFill>
                </a:uFill>
                <a:latin typeface="+mj-lt"/>
                <a:ea typeface="+mj-ea"/>
                <a:cs typeface="+mj-cs"/>
                <a:sym typeface="PFDinTextCompPro-Regular"/>
              </a:defRPr>
            </a:lvl1pPr>
          </a:lstStyle>
          <a:p>
            <a:pPr lvl="0">
              <a:defRPr sz="1800" b="0" cap="none" spc="0">
                <a:uFillTx/>
              </a:defRPr>
            </a:pPr>
            <a:r>
              <a:rPr lang="en-US" sz="2800" b="1" cap="all" spc="-56" dirty="0" smtClean="0">
                <a:uFill>
                  <a:solidFill/>
                </a:uFill>
              </a:rPr>
              <a:t>Sensitivity/specificity trade off</a:t>
            </a:r>
            <a:endParaRPr sz="2800" b="1" cap="all" spc="-56" dirty="0">
              <a:uFill>
                <a:solidFill/>
              </a:uFill>
            </a:endParaRPr>
          </a:p>
        </p:txBody>
      </p:sp>
      <p:sp>
        <p:nvSpPr>
          <p:cNvPr id="10" name="Shape 86"/>
          <p:cNvSpPr/>
          <p:nvPr/>
        </p:nvSpPr>
        <p:spPr>
          <a:xfrm>
            <a:off x="851903" y="1648903"/>
            <a:ext cx="9346054" cy="5124430"/>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5" indent="-177800" defTabSz="647700">
              <a:lnSpc>
                <a:spcPct val="110000"/>
              </a:lnSpc>
              <a:spcBef>
                <a:spcPts val="400"/>
              </a:spcBef>
              <a:buClrTx/>
              <a:buSzPct val="85000"/>
              <a:buFont typeface="Lucida Grande"/>
              <a:buChar char="‣"/>
              <a:defRPr sz="1800">
                <a:solidFill>
                  <a:srgbClr val="000000"/>
                </a:solidFill>
                <a:uFillTx/>
              </a:defRPr>
            </a:pPr>
            <a:endParaRPr lang="en-US" sz="3200" dirty="0" smtClean="0">
              <a:uFill>
                <a:solidFill/>
              </a:uFill>
            </a:endParaRPr>
          </a:p>
          <a:p>
            <a:pPr lvl="1" indent="0" defTabSz="647700">
              <a:lnSpc>
                <a:spcPct val="110000"/>
              </a:lnSpc>
              <a:spcBef>
                <a:spcPts val="400"/>
              </a:spcBef>
              <a:buClrTx/>
              <a:buSzPct val="85000"/>
              <a:defRPr sz="1800">
                <a:solidFill>
                  <a:srgbClr val="000000"/>
                </a:solidFill>
                <a:uFillTx/>
              </a:defRPr>
            </a:pPr>
            <a:endParaRPr sz="2500" dirty="0">
              <a:uFill>
                <a:solidFill/>
              </a:uFill>
            </a:endParaRPr>
          </a:p>
        </p:txBody>
      </p:sp>
      <p:pic>
        <p:nvPicPr>
          <p:cNvPr id="2" name="Picture 1"/>
          <p:cNvPicPr>
            <a:picLocks noChangeAspect="1"/>
          </p:cNvPicPr>
          <p:nvPr/>
        </p:nvPicPr>
        <p:blipFill>
          <a:blip r:embed="rId3"/>
          <a:stretch>
            <a:fillRect/>
          </a:stretch>
        </p:blipFill>
        <p:spPr>
          <a:xfrm>
            <a:off x="304800" y="1648903"/>
            <a:ext cx="12382500" cy="4546600"/>
          </a:xfrm>
          <a:prstGeom prst="rect">
            <a:avLst/>
          </a:prstGeom>
        </p:spPr>
      </p:pic>
    </p:spTree>
    <p:extLst>
      <p:ext uri="{BB962C8B-B14F-4D97-AF65-F5344CB8AC3E}">
        <p14:creationId xmlns:p14="http://schemas.microsoft.com/office/powerpoint/2010/main" val="366000828"/>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p:nvPr/>
        </p:nvSpPr>
        <p:spPr>
          <a:xfrm>
            <a:off x="635000" y="6350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2" name="Shape 132"/>
          <p:cNvSpPr/>
          <p:nvPr/>
        </p:nvSpPr>
        <p:spPr>
          <a:xfrm>
            <a:off x="635000" y="12192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3" name="Shape 133"/>
          <p:cNvSpPr/>
          <p:nvPr/>
        </p:nvSpPr>
        <p:spPr>
          <a:xfrm>
            <a:off x="634999" y="736599"/>
            <a:ext cx="9562958" cy="482611"/>
          </a:xfrm>
          <a:prstGeom prst="rect">
            <a:avLst/>
          </a:prstGeom>
          <a:ln w="12700">
            <a:round/>
          </a:ln>
          <a:extLst>
            <a:ext uri="{C572A759-6A51-4108-AA02-DFA0A04FC94B}">
              <ma14:wrappingTextBoxFlag xmlns:ma14="http://schemas.microsoft.com/office/mac/drawingml/2011/main" val="1"/>
            </a:ext>
          </a:extLst>
        </p:spPr>
        <p:txBody>
          <a:bodyPr lIns="0" tIns="0" rIns="0" bIns="0"/>
          <a:lstStyle>
            <a:lvl1pPr defTabSz="647700">
              <a:lnSpc>
                <a:spcPts val="3200"/>
              </a:lnSpc>
              <a:buClr>
                <a:srgbClr val="000000"/>
              </a:buClr>
              <a:buFont typeface="PFDinTextCompPro-Regular"/>
              <a:defRPr sz="2800" b="1" cap="all" spc="-56">
                <a:solidFill>
                  <a:srgbClr val="000000"/>
                </a:solidFill>
                <a:uFill>
                  <a:solidFill>
                    <a:srgbClr val="000000"/>
                  </a:solidFill>
                </a:uFill>
                <a:latin typeface="+mj-lt"/>
                <a:ea typeface="+mj-ea"/>
                <a:cs typeface="+mj-cs"/>
                <a:sym typeface="PFDinTextCompPro-Regular"/>
              </a:defRPr>
            </a:lvl1pPr>
          </a:lstStyle>
          <a:p>
            <a:pPr lvl="0">
              <a:defRPr sz="1800" b="0" cap="none" spc="0">
                <a:uFillTx/>
              </a:defRPr>
            </a:pPr>
            <a:r>
              <a:rPr lang="en-US" sz="2800" b="1" cap="all" spc="-56" dirty="0" smtClean="0">
                <a:uFill>
                  <a:solidFill/>
                </a:uFill>
              </a:rPr>
              <a:t>Sensitivity/specificity trade off</a:t>
            </a:r>
            <a:endParaRPr sz="2800" b="1" cap="all" spc="-56" dirty="0">
              <a:uFill>
                <a:solidFill/>
              </a:uFill>
            </a:endParaRPr>
          </a:p>
        </p:txBody>
      </p:sp>
      <p:sp>
        <p:nvSpPr>
          <p:cNvPr id="10" name="Shape 86"/>
          <p:cNvSpPr/>
          <p:nvPr/>
        </p:nvSpPr>
        <p:spPr>
          <a:xfrm>
            <a:off x="851903" y="1648903"/>
            <a:ext cx="9346054" cy="5124430"/>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5" indent="-177800" defTabSz="647700">
              <a:lnSpc>
                <a:spcPct val="110000"/>
              </a:lnSpc>
              <a:spcBef>
                <a:spcPts val="400"/>
              </a:spcBef>
              <a:buClrTx/>
              <a:buSzPct val="85000"/>
              <a:buFont typeface="Lucida Grande"/>
              <a:buChar char="‣"/>
              <a:defRPr sz="1800">
                <a:solidFill>
                  <a:srgbClr val="000000"/>
                </a:solidFill>
                <a:uFillTx/>
              </a:defRPr>
            </a:pPr>
            <a:endParaRPr lang="en-US" sz="3200" dirty="0" smtClean="0">
              <a:uFill>
                <a:solidFill/>
              </a:uFill>
            </a:endParaRPr>
          </a:p>
          <a:p>
            <a:pPr lvl="1" indent="0" defTabSz="647700">
              <a:lnSpc>
                <a:spcPct val="110000"/>
              </a:lnSpc>
              <a:spcBef>
                <a:spcPts val="400"/>
              </a:spcBef>
              <a:buClrTx/>
              <a:buSzPct val="85000"/>
              <a:defRPr sz="1800">
                <a:solidFill>
                  <a:srgbClr val="000000"/>
                </a:solidFill>
                <a:uFillTx/>
              </a:defRPr>
            </a:pPr>
            <a:endParaRPr sz="2500" dirty="0">
              <a:uFill>
                <a:solidFill/>
              </a:uFill>
            </a:endParaRPr>
          </a:p>
        </p:txBody>
      </p:sp>
      <p:pic>
        <p:nvPicPr>
          <p:cNvPr id="3" name="Picture 2"/>
          <p:cNvPicPr>
            <a:picLocks noChangeAspect="1"/>
          </p:cNvPicPr>
          <p:nvPr/>
        </p:nvPicPr>
        <p:blipFill>
          <a:blip r:embed="rId3"/>
          <a:stretch>
            <a:fillRect/>
          </a:stretch>
        </p:blipFill>
        <p:spPr>
          <a:xfrm>
            <a:off x="228600" y="1648903"/>
            <a:ext cx="12547600" cy="4521200"/>
          </a:xfrm>
          <a:prstGeom prst="rect">
            <a:avLst/>
          </a:prstGeom>
        </p:spPr>
      </p:pic>
    </p:spTree>
    <p:extLst>
      <p:ext uri="{BB962C8B-B14F-4D97-AF65-F5344CB8AC3E}">
        <p14:creationId xmlns:p14="http://schemas.microsoft.com/office/powerpoint/2010/main" val="2640924133"/>
      </p:ext>
    </p:extLst>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PFDinTextCompPro-Regular"/>
        <a:ea typeface="PFDinTextCompPro-Regular"/>
        <a:cs typeface="PFDinTextCompPro-Regular"/>
      </a:majorFont>
      <a:minorFont>
        <a:latin typeface="News706BT-RomanC"/>
        <a:ea typeface="News706BT-RomanC"/>
        <a:cs typeface="News706BT-RomanC"/>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
            <a:srgbClr val="FFFFFF"/>
          </a:buClr>
          <a:buSzTx/>
          <a:buFontTx/>
          <a:buNone/>
          <a:tabLst/>
          <a:defRPr kumimoji="0" sz="54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News706BT-RomanC"/>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l" defTabSz="1308100" rtl="0" fontAlgn="auto" latinLnBrk="1" hangingPunct="0">
          <a:lnSpc>
            <a:spcPct val="100000"/>
          </a:lnSpc>
          <a:spcBef>
            <a:spcPts val="0"/>
          </a:spcBef>
          <a:spcAft>
            <a:spcPts val="0"/>
          </a:spcAft>
          <a:buClr>
            <a:srgbClr val="FFFFFF"/>
          </a:buClr>
          <a:buSzTx/>
          <a:buFontTx/>
          <a:buNone/>
          <a:tabLst/>
          <a:defRPr kumimoji="0" sz="2400" b="0" i="0" u="none" strike="noStrike" cap="none" spc="0" normalizeH="0" baseline="0">
            <a:ln>
              <a:noFill/>
            </a:ln>
            <a:solidFill>
              <a:srgbClr val="FFFFFF"/>
            </a:solidFill>
            <a:effectLst/>
            <a:uFill>
              <a:solidFill>
                <a:srgbClr val="FFFFFF"/>
              </a:solidFill>
            </a:uFill>
            <a:latin typeface="+mn-lt"/>
            <a:ea typeface="+mn-ea"/>
            <a:cs typeface="+mn-cs"/>
            <a:sym typeface="News706BT-RomanC"/>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PFDinTextCompPro-Regular"/>
        <a:ea typeface="PFDinTextCompPro-Regular"/>
        <a:cs typeface="PFDinTextCompPro-Regular"/>
      </a:majorFont>
      <a:minorFont>
        <a:latin typeface="News706BT-RomanC"/>
        <a:ea typeface="News706BT-RomanC"/>
        <a:cs typeface="News706BT-RomanC"/>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
            <a:srgbClr val="FFFFFF"/>
          </a:buClr>
          <a:buSzTx/>
          <a:buFontTx/>
          <a:buNone/>
          <a:tabLst/>
          <a:defRPr kumimoji="0" sz="54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News706BT-RomanC"/>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l" defTabSz="1308100" rtl="0" fontAlgn="auto" latinLnBrk="1" hangingPunct="0">
          <a:lnSpc>
            <a:spcPct val="100000"/>
          </a:lnSpc>
          <a:spcBef>
            <a:spcPts val="0"/>
          </a:spcBef>
          <a:spcAft>
            <a:spcPts val="0"/>
          </a:spcAft>
          <a:buClr>
            <a:srgbClr val="FFFFFF"/>
          </a:buClr>
          <a:buSzTx/>
          <a:buFontTx/>
          <a:buNone/>
          <a:tabLst/>
          <a:defRPr kumimoji="0" sz="2400" b="0" i="0" u="none" strike="noStrike" cap="none" spc="0" normalizeH="0" baseline="0">
            <a:ln>
              <a:noFill/>
            </a:ln>
            <a:solidFill>
              <a:srgbClr val="FFFFFF"/>
            </a:solidFill>
            <a:effectLst/>
            <a:uFill>
              <a:solidFill>
                <a:srgbClr val="FFFFFF"/>
              </a:solidFill>
            </a:uFill>
            <a:latin typeface="+mn-lt"/>
            <a:ea typeface="+mn-ea"/>
            <a:cs typeface="+mn-cs"/>
            <a:sym typeface="News706BT-RomanC"/>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8340</TotalTime>
  <Words>856</Words>
  <Application>Microsoft Macintosh PowerPoint</Application>
  <PresentationFormat>Custom</PresentationFormat>
  <Paragraphs>95</Paragraphs>
  <Slides>17</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Helvetica</vt:lpstr>
      <vt:lpstr>Lucida Grande</vt:lpstr>
      <vt:lpstr>News706BT-RomanC</vt:lpstr>
      <vt:lpstr>PFDinTextCompPro-Regular</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Joseph Nelson</cp:lastModifiedBy>
  <cp:revision>59</cp:revision>
  <dcterms:modified xsi:type="dcterms:W3CDTF">2016-12-06T14:58:36Z</dcterms:modified>
</cp:coreProperties>
</file>