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73"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Lst>
  <p:sldSz cx="13004800" cy="7302500"/>
  <p:notesSz cx="6858000" cy="9144000"/>
  <p:defaultTextStyle>
    <a:lvl1pPr defTabSz="1308100">
      <a:buClr>
        <a:srgbClr val="FFFFFF"/>
      </a:buClr>
      <a:defRPr sz="2400">
        <a:solidFill>
          <a:srgbClr val="FFFFFF"/>
        </a:solidFill>
        <a:uFill>
          <a:solidFill>
            <a:srgbClr val="FFFFFF"/>
          </a:solidFill>
        </a:uFill>
        <a:latin typeface="+mn-lt"/>
        <a:ea typeface="+mn-ea"/>
        <a:cs typeface="+mn-cs"/>
        <a:sym typeface="News706BT-RomanC"/>
      </a:defRPr>
    </a:lvl1pPr>
    <a:lvl2pPr indent="342900" defTabSz="1308100">
      <a:buClr>
        <a:srgbClr val="FFFFFF"/>
      </a:buClr>
      <a:defRPr sz="2400">
        <a:solidFill>
          <a:srgbClr val="FFFFFF"/>
        </a:solidFill>
        <a:uFill>
          <a:solidFill>
            <a:srgbClr val="FFFFFF"/>
          </a:solidFill>
        </a:uFill>
        <a:latin typeface="+mn-lt"/>
        <a:ea typeface="+mn-ea"/>
        <a:cs typeface="+mn-cs"/>
        <a:sym typeface="News706BT-RomanC"/>
      </a:defRPr>
    </a:lvl2pPr>
    <a:lvl3pPr indent="685800" defTabSz="1308100">
      <a:buClr>
        <a:srgbClr val="FFFFFF"/>
      </a:buClr>
      <a:defRPr sz="2400">
        <a:solidFill>
          <a:srgbClr val="FFFFFF"/>
        </a:solidFill>
        <a:uFill>
          <a:solidFill>
            <a:srgbClr val="FFFFFF"/>
          </a:solidFill>
        </a:uFill>
        <a:latin typeface="+mn-lt"/>
        <a:ea typeface="+mn-ea"/>
        <a:cs typeface="+mn-cs"/>
        <a:sym typeface="News706BT-RomanC"/>
      </a:defRPr>
    </a:lvl3pPr>
    <a:lvl4pPr indent="1028700" defTabSz="1308100">
      <a:buClr>
        <a:srgbClr val="FFFFFF"/>
      </a:buClr>
      <a:defRPr sz="2400">
        <a:solidFill>
          <a:srgbClr val="FFFFFF"/>
        </a:solidFill>
        <a:uFill>
          <a:solidFill>
            <a:srgbClr val="FFFFFF"/>
          </a:solidFill>
        </a:uFill>
        <a:latin typeface="+mn-lt"/>
        <a:ea typeface="+mn-ea"/>
        <a:cs typeface="+mn-cs"/>
        <a:sym typeface="News706BT-RomanC"/>
      </a:defRPr>
    </a:lvl4pPr>
    <a:lvl5pPr indent="1371600" defTabSz="1308100">
      <a:buClr>
        <a:srgbClr val="FFFFFF"/>
      </a:buClr>
      <a:defRPr sz="2400">
        <a:solidFill>
          <a:srgbClr val="FFFFFF"/>
        </a:solidFill>
        <a:uFill>
          <a:solidFill>
            <a:srgbClr val="FFFFFF"/>
          </a:solidFill>
        </a:uFill>
        <a:latin typeface="+mn-lt"/>
        <a:ea typeface="+mn-ea"/>
        <a:cs typeface="+mn-cs"/>
        <a:sym typeface="News706BT-RomanC"/>
      </a:defRPr>
    </a:lvl5pPr>
    <a:lvl6pPr indent="1714500" defTabSz="1308100">
      <a:buClr>
        <a:srgbClr val="FFFFFF"/>
      </a:buClr>
      <a:defRPr sz="2400">
        <a:solidFill>
          <a:srgbClr val="FFFFFF"/>
        </a:solidFill>
        <a:uFill>
          <a:solidFill>
            <a:srgbClr val="FFFFFF"/>
          </a:solidFill>
        </a:uFill>
        <a:latin typeface="+mn-lt"/>
        <a:ea typeface="+mn-ea"/>
        <a:cs typeface="+mn-cs"/>
        <a:sym typeface="News706BT-RomanC"/>
      </a:defRPr>
    </a:lvl6pPr>
    <a:lvl7pPr indent="2057400" defTabSz="1308100">
      <a:buClr>
        <a:srgbClr val="FFFFFF"/>
      </a:buClr>
      <a:defRPr sz="2400">
        <a:solidFill>
          <a:srgbClr val="FFFFFF"/>
        </a:solidFill>
        <a:uFill>
          <a:solidFill>
            <a:srgbClr val="FFFFFF"/>
          </a:solidFill>
        </a:uFill>
        <a:latin typeface="+mn-lt"/>
        <a:ea typeface="+mn-ea"/>
        <a:cs typeface="+mn-cs"/>
        <a:sym typeface="News706BT-RomanC"/>
      </a:defRPr>
    </a:lvl7pPr>
    <a:lvl8pPr indent="2400300" defTabSz="1308100">
      <a:buClr>
        <a:srgbClr val="FFFFFF"/>
      </a:buClr>
      <a:defRPr sz="2400">
        <a:solidFill>
          <a:srgbClr val="FFFFFF"/>
        </a:solidFill>
        <a:uFill>
          <a:solidFill>
            <a:srgbClr val="FFFFFF"/>
          </a:solidFill>
        </a:uFill>
        <a:latin typeface="+mn-lt"/>
        <a:ea typeface="+mn-ea"/>
        <a:cs typeface="+mn-cs"/>
        <a:sym typeface="News706BT-RomanC"/>
      </a:defRPr>
    </a:lvl8pPr>
    <a:lvl9pPr indent="2743200" defTabSz="1308100">
      <a:buClr>
        <a:srgbClr val="FFFFFF"/>
      </a:buClr>
      <a:defRPr sz="2400">
        <a:solidFill>
          <a:srgbClr val="FFFFFF"/>
        </a:solidFill>
        <a:uFill>
          <a:solidFill>
            <a:srgbClr val="FFFFFF"/>
          </a:solidFill>
        </a:uFill>
        <a:latin typeface="+mn-lt"/>
        <a:ea typeface="+mn-ea"/>
        <a:cs typeface="+mn-cs"/>
        <a:sym typeface="News706BT-RomanC"/>
      </a:defRPr>
    </a:lvl9pPr>
  </p:defaultTextStyle>
  <p:extLst>
    <p:ext uri="{EFAFB233-063F-42B5-8137-9DF3F51BA10A}">
      <p15:sldGuideLst xmlns:p15="http://schemas.microsoft.com/office/powerpoint/2012/main">
        <p15:guide id="1" orient="horz" pos="230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9"/>
  </p:normalViewPr>
  <p:slideViewPr>
    <p:cSldViewPr snapToGrid="0" snapToObjects="1">
      <p:cViewPr>
        <p:scale>
          <a:sx n="63" d="100"/>
          <a:sy n="63" d="100"/>
        </p:scale>
        <p:origin x="1744" y="632"/>
      </p:cViewPr>
      <p:guideLst>
        <p:guide orient="horz" pos="2300"/>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432786285"/>
      </p:ext>
    </p:extLst>
  </p:cSld>
  <p:clrMap bg1="lt1" tx1="dk1" bg2="lt2" tx2="dk2" accent1="accent1" accent2="accent2" accent3="accent3" accent4="accent4" accent5="accent5" accent6="accent6" hlink="hlink" folHlink="folHlink"/>
  <p:notesStyle>
    <a:lvl1pPr defTabSz="457200">
      <a:defRPr sz="1200">
        <a:uFill>
          <a:solidFill/>
        </a:uFill>
        <a:latin typeface="+mn-lt"/>
        <a:ea typeface="+mn-ea"/>
        <a:cs typeface="+mn-cs"/>
        <a:sym typeface="News706BT-RomanC"/>
      </a:defRPr>
    </a:lvl1pPr>
    <a:lvl2pPr indent="228600" defTabSz="457200">
      <a:defRPr sz="1200">
        <a:uFill>
          <a:solidFill/>
        </a:uFill>
        <a:latin typeface="+mn-lt"/>
        <a:ea typeface="+mn-ea"/>
        <a:cs typeface="+mn-cs"/>
        <a:sym typeface="News706BT-RomanC"/>
      </a:defRPr>
    </a:lvl2pPr>
    <a:lvl3pPr indent="457200" defTabSz="457200">
      <a:defRPr sz="1200">
        <a:uFill>
          <a:solidFill/>
        </a:uFill>
        <a:latin typeface="+mn-lt"/>
        <a:ea typeface="+mn-ea"/>
        <a:cs typeface="+mn-cs"/>
        <a:sym typeface="News706BT-RomanC"/>
      </a:defRPr>
    </a:lvl3pPr>
    <a:lvl4pPr indent="685800" defTabSz="457200">
      <a:defRPr sz="1200">
        <a:uFill>
          <a:solidFill/>
        </a:uFill>
        <a:latin typeface="+mn-lt"/>
        <a:ea typeface="+mn-ea"/>
        <a:cs typeface="+mn-cs"/>
        <a:sym typeface="News706BT-RomanC"/>
      </a:defRPr>
    </a:lvl4pPr>
    <a:lvl5pPr indent="914400" defTabSz="457200">
      <a:defRPr sz="1200">
        <a:uFill>
          <a:solidFill/>
        </a:uFill>
        <a:latin typeface="+mn-lt"/>
        <a:ea typeface="+mn-ea"/>
        <a:cs typeface="+mn-cs"/>
        <a:sym typeface="News706BT-RomanC"/>
      </a:defRPr>
    </a:lvl5pPr>
    <a:lvl6pPr indent="1143000" defTabSz="457200">
      <a:defRPr sz="1200">
        <a:uFill>
          <a:solidFill/>
        </a:uFill>
        <a:latin typeface="+mn-lt"/>
        <a:ea typeface="+mn-ea"/>
        <a:cs typeface="+mn-cs"/>
        <a:sym typeface="News706BT-RomanC"/>
      </a:defRPr>
    </a:lvl6pPr>
    <a:lvl7pPr indent="1371600" defTabSz="457200">
      <a:defRPr sz="1200">
        <a:uFill>
          <a:solidFill/>
        </a:uFill>
        <a:latin typeface="+mn-lt"/>
        <a:ea typeface="+mn-ea"/>
        <a:cs typeface="+mn-cs"/>
        <a:sym typeface="News706BT-RomanC"/>
      </a:defRPr>
    </a:lvl7pPr>
    <a:lvl8pPr indent="1600200" defTabSz="457200">
      <a:defRPr sz="1200">
        <a:uFill>
          <a:solidFill/>
        </a:uFill>
        <a:latin typeface="+mn-lt"/>
        <a:ea typeface="+mn-ea"/>
        <a:cs typeface="+mn-cs"/>
        <a:sym typeface="News706BT-RomanC"/>
      </a:defRPr>
    </a:lvl8pPr>
    <a:lvl9pPr indent="1828800" defTabSz="457200">
      <a:defRPr sz="1200">
        <a:uFill>
          <a:solidFill/>
        </a:uFill>
        <a:latin typeface="+mn-lt"/>
        <a:ea typeface="+mn-ea"/>
        <a:cs typeface="+mn-cs"/>
        <a:sym typeface="News706BT-RomanC"/>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L1 – </a:t>
            </a:r>
            <a:r>
              <a:rPr lang="en-US" dirty="0" err="1" smtClean="0"/>
              <a:t>Laplacean</a:t>
            </a:r>
            <a:endParaRPr lang="en-US" dirty="0" smtClean="0"/>
          </a:p>
          <a:p>
            <a:r>
              <a:rPr lang="en-US" dirty="0" smtClean="0"/>
              <a:t>L2 – Gaussian</a:t>
            </a:r>
          </a:p>
          <a:p>
            <a:endParaRPr lang="en-US" dirty="0" smtClean="0"/>
          </a:p>
          <a:p>
            <a:r>
              <a:rPr lang="en-US" dirty="0" err="1" smtClean="0"/>
              <a:t>Quora</a:t>
            </a:r>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The feasible point that minimizes the loss is more likely to happen on the coordinates on graph (a) than on graph (b) since graph (a) is more angular. This effect amplifies when your number of coefficients increases, i.e. from 2 to 200.</a:t>
            </a:r>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Images, sound, movies, text,</a:t>
            </a:r>
            <a:r>
              <a:rPr lang="en-US" baseline="0" dirty="0" smtClean="0"/>
              <a:t> </a:t>
            </a:r>
            <a:r>
              <a:rPr lang="en-US" baseline="0" dirty="0" err="1" smtClean="0"/>
              <a:t>etc</a:t>
            </a:r>
            <a:r>
              <a:rPr lang="en-US" baseline="0" dirty="0" smtClean="0"/>
              <a:t> all examples of data producing lots of (unnecessary) features</a:t>
            </a:r>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sz="1200" dirty="0" smtClean="0">
                <a:uFill>
                  <a:solidFill/>
                </a:uFill>
              </a:rPr>
              <a:t>once a feature</a:t>
            </a:r>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sz="1200" dirty="0" smtClean="0">
                <a:uFill>
                  <a:solidFill/>
                </a:uFill>
              </a:rPr>
              <a:t>once a feature</a:t>
            </a:r>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h/t Michigan State</a:t>
            </a:r>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
        <p:cNvGrpSpPr/>
        <p:nvPr/>
      </p:nvGrpSpPr>
      <p:grpSpPr>
        <a:xfrm>
          <a:off x="0" y="0"/>
          <a:ext cx="0" cy="0"/>
          <a:chOff x="0" y="0"/>
          <a:chExt cx="0" cy="0"/>
        </a:xfrm>
      </p:grpSpPr>
      <p:sp>
        <p:nvSpPr>
          <p:cNvPr id="7" name="Shape 7"/>
          <p:cNvSpPr/>
          <p:nvPr/>
        </p:nvSpPr>
        <p:spPr>
          <a:xfrm>
            <a:off x="635000" y="6350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8" name="Shape 8"/>
          <p:cNvSpPr/>
          <p:nvPr/>
        </p:nvSpPr>
        <p:spPr>
          <a:xfrm>
            <a:off x="635000" y="12192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pic>
        <p:nvPicPr>
          <p:cNvPr id="9" name="Picture 8" descr="GA_primary_horiz_rev.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020" y="681475"/>
            <a:ext cx="2586633" cy="440697"/>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io w/o Pic">
    <p:spTree>
      <p:nvGrpSpPr>
        <p:cNvPr id="1" name=""/>
        <p:cNvGrpSpPr/>
        <p:nvPr/>
      </p:nvGrpSpPr>
      <p:grpSpPr>
        <a:xfrm>
          <a:off x="0" y="0"/>
          <a:ext cx="0" cy="0"/>
          <a:chOff x="0" y="0"/>
          <a:chExt cx="0" cy="0"/>
        </a:xfrm>
      </p:grpSpPr>
      <p:sp>
        <p:nvSpPr>
          <p:cNvPr id="11" name="Shape 11"/>
          <p:cNvSpPr/>
          <p:nvPr/>
        </p:nvSpPr>
        <p:spPr>
          <a:xfrm>
            <a:off x="635000" y="1587500"/>
            <a:ext cx="11734800" cy="5969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sz="3600" b="1" cap="all" spc="-72">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600" b="1" cap="all" spc="-72">
                <a:uFill>
                  <a:solidFill/>
                </a:uFill>
              </a:rPr>
              <a:t>name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io w/ Pic">
    <p:spTree>
      <p:nvGrpSpPr>
        <p:cNvPr id="1" name=""/>
        <p:cNvGrpSpPr/>
        <p:nvPr/>
      </p:nvGrpSpPr>
      <p:grpSpPr>
        <a:xfrm>
          <a:off x="0" y="0"/>
          <a:ext cx="0" cy="0"/>
          <a:chOff x="0" y="0"/>
          <a:chExt cx="0" cy="0"/>
        </a:xfrm>
      </p:grpSpPr>
      <p:sp>
        <p:nvSpPr>
          <p:cNvPr id="13" name="Shape 13"/>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4" name="Shape 14"/>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5" name="Shape 15"/>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a:uFill>
                  <a:solidFill/>
                </a:uFill>
              </a:rPr>
              <a:t>hello!</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ull Image">
    <p:spTree>
      <p:nvGrpSpPr>
        <p:cNvPr id="1" name=""/>
        <p:cNvGrpSpPr/>
        <p:nvPr/>
      </p:nvGrpSpPr>
      <p:grpSpPr>
        <a:xfrm>
          <a:off x="0" y="0"/>
          <a:ext cx="0" cy="0"/>
          <a:chOff x="0" y="0"/>
          <a:chExt cx="0" cy="0"/>
        </a:xfrm>
      </p:grpSpPr>
      <p:sp>
        <p:nvSpPr>
          <p:cNvPr id="32" name="Shape 32"/>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33" name="Shape 33"/>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3" name="Shape 3"/>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 name="Shape 4"/>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a:uFill>
                  <a:solidFill/>
                </a:uFill>
              </a:rPr>
              <a:t>Agenda</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Lst>
  <p:transition spd="med"/>
  <p:txStyles>
    <p:titleStyle>
      <a:lvl1pPr defTabSz="647700">
        <a:lnSpc>
          <a:spcPts val="3200"/>
        </a:lnSpc>
        <a:defRPr sz="3200" b="1" cap="all" spc="-64">
          <a:uFill>
            <a:solidFill/>
          </a:uFill>
          <a:latin typeface="+mj-lt"/>
          <a:ea typeface="+mj-ea"/>
          <a:cs typeface="+mj-cs"/>
          <a:sym typeface="PFDinTextCompPro-Regular"/>
        </a:defRPr>
      </a:lvl1pPr>
      <a:lvl2pPr indent="228600" defTabSz="647700">
        <a:lnSpc>
          <a:spcPts val="3200"/>
        </a:lnSpc>
        <a:defRPr sz="3200" b="1" cap="all" spc="-64">
          <a:uFill>
            <a:solidFill/>
          </a:uFill>
          <a:latin typeface="+mj-lt"/>
          <a:ea typeface="+mj-ea"/>
          <a:cs typeface="+mj-cs"/>
          <a:sym typeface="PFDinTextCompPro-Regular"/>
        </a:defRPr>
      </a:lvl2pPr>
      <a:lvl3pPr indent="457200" defTabSz="647700">
        <a:lnSpc>
          <a:spcPts val="3200"/>
        </a:lnSpc>
        <a:defRPr sz="3200" b="1" cap="all" spc="-64">
          <a:uFill>
            <a:solidFill/>
          </a:uFill>
          <a:latin typeface="+mj-lt"/>
          <a:ea typeface="+mj-ea"/>
          <a:cs typeface="+mj-cs"/>
          <a:sym typeface="PFDinTextCompPro-Regular"/>
        </a:defRPr>
      </a:lvl3pPr>
      <a:lvl4pPr indent="685800" defTabSz="647700">
        <a:lnSpc>
          <a:spcPts val="3200"/>
        </a:lnSpc>
        <a:defRPr sz="3200" b="1" cap="all" spc="-64">
          <a:uFill>
            <a:solidFill/>
          </a:uFill>
          <a:latin typeface="+mj-lt"/>
          <a:ea typeface="+mj-ea"/>
          <a:cs typeface="+mj-cs"/>
          <a:sym typeface="PFDinTextCompPro-Regular"/>
        </a:defRPr>
      </a:lvl4pPr>
      <a:lvl5pPr indent="914400" defTabSz="647700">
        <a:lnSpc>
          <a:spcPts val="3200"/>
        </a:lnSpc>
        <a:defRPr sz="3200" b="1" cap="all" spc="-64">
          <a:uFill>
            <a:solidFill/>
          </a:uFill>
          <a:latin typeface="+mj-lt"/>
          <a:ea typeface="+mj-ea"/>
          <a:cs typeface="+mj-cs"/>
          <a:sym typeface="PFDinTextCompPro-Regular"/>
        </a:defRPr>
      </a:lvl5pPr>
      <a:lvl6pPr indent="1143000" defTabSz="647700">
        <a:lnSpc>
          <a:spcPts val="3200"/>
        </a:lnSpc>
        <a:defRPr sz="3200" b="1" cap="all" spc="-64">
          <a:uFill>
            <a:solidFill/>
          </a:uFill>
          <a:latin typeface="+mj-lt"/>
          <a:ea typeface="+mj-ea"/>
          <a:cs typeface="+mj-cs"/>
          <a:sym typeface="PFDinTextCompPro-Regular"/>
        </a:defRPr>
      </a:lvl6pPr>
      <a:lvl7pPr indent="1371600" defTabSz="647700">
        <a:lnSpc>
          <a:spcPts val="3200"/>
        </a:lnSpc>
        <a:defRPr sz="3200" b="1" cap="all" spc="-64">
          <a:uFill>
            <a:solidFill/>
          </a:uFill>
          <a:latin typeface="+mj-lt"/>
          <a:ea typeface="+mj-ea"/>
          <a:cs typeface="+mj-cs"/>
          <a:sym typeface="PFDinTextCompPro-Regular"/>
        </a:defRPr>
      </a:lvl7pPr>
      <a:lvl8pPr indent="1600200" defTabSz="647700">
        <a:lnSpc>
          <a:spcPts val="3200"/>
        </a:lnSpc>
        <a:defRPr sz="3200" b="1" cap="all" spc="-64">
          <a:uFill>
            <a:solidFill/>
          </a:uFill>
          <a:latin typeface="+mj-lt"/>
          <a:ea typeface="+mj-ea"/>
          <a:cs typeface="+mj-cs"/>
          <a:sym typeface="PFDinTextCompPro-Regular"/>
        </a:defRPr>
      </a:lvl8pPr>
      <a:lvl9pPr indent="1828800" defTabSz="647700">
        <a:lnSpc>
          <a:spcPts val="3200"/>
        </a:lnSpc>
        <a:defRPr sz="3200" b="1" cap="all" spc="-64">
          <a:uFill>
            <a:solidFill/>
          </a:uFill>
          <a:latin typeface="+mj-lt"/>
          <a:ea typeface="+mj-ea"/>
          <a:cs typeface="+mj-cs"/>
          <a:sym typeface="PFDinTextCompPro-Regular"/>
        </a:defRPr>
      </a:lvl9pPr>
    </p:titleStyle>
    <p:bodyStyle>
      <a:lvl1pPr marL="203200" indent="-203200" defTabSz="647700">
        <a:lnSpc>
          <a:spcPts val="3400"/>
        </a:lnSpc>
        <a:buSzPct val="70000"/>
        <a:buFont typeface="Lucida Grande"/>
        <a:buChar char="‣"/>
        <a:defRPr sz="2800">
          <a:uFill>
            <a:solidFill/>
          </a:uFill>
          <a:latin typeface="+mn-lt"/>
          <a:ea typeface="+mn-ea"/>
          <a:cs typeface="+mn-cs"/>
          <a:sym typeface="News706BT-RomanC"/>
        </a:defRPr>
      </a:lvl1pPr>
      <a:lvl2pPr marL="406400" indent="-203200" defTabSz="647700">
        <a:lnSpc>
          <a:spcPts val="3400"/>
        </a:lnSpc>
        <a:buSzPct val="70000"/>
        <a:buFont typeface="Lucida Grande"/>
        <a:buChar char="‣"/>
        <a:defRPr sz="2800">
          <a:uFill>
            <a:solidFill/>
          </a:uFill>
          <a:latin typeface="+mn-lt"/>
          <a:ea typeface="+mn-ea"/>
          <a:cs typeface="+mn-cs"/>
          <a:sym typeface="News706BT-RomanC"/>
        </a:defRPr>
      </a:lvl2pPr>
      <a:lvl3pPr marL="609600" indent="-203200" defTabSz="647700">
        <a:lnSpc>
          <a:spcPts val="3400"/>
        </a:lnSpc>
        <a:buSzPct val="70000"/>
        <a:buFont typeface="Lucida Grande"/>
        <a:buChar char="‣"/>
        <a:defRPr sz="2800">
          <a:uFill>
            <a:solidFill/>
          </a:uFill>
          <a:latin typeface="+mn-lt"/>
          <a:ea typeface="+mn-ea"/>
          <a:cs typeface="+mn-cs"/>
          <a:sym typeface="News706BT-RomanC"/>
        </a:defRPr>
      </a:lvl3pPr>
      <a:lvl4pPr marL="812800" indent="-203200" defTabSz="647700">
        <a:lnSpc>
          <a:spcPts val="3400"/>
        </a:lnSpc>
        <a:buSzPct val="70000"/>
        <a:buFont typeface="Lucida Grande"/>
        <a:buChar char="‣"/>
        <a:defRPr sz="2800">
          <a:uFill>
            <a:solidFill/>
          </a:uFill>
          <a:latin typeface="+mn-lt"/>
          <a:ea typeface="+mn-ea"/>
          <a:cs typeface="+mn-cs"/>
          <a:sym typeface="News706BT-RomanC"/>
        </a:defRPr>
      </a:lvl4pPr>
      <a:lvl5pPr marL="1016000" indent="-203200" defTabSz="647700">
        <a:lnSpc>
          <a:spcPts val="3400"/>
        </a:lnSpc>
        <a:buSzPct val="70000"/>
        <a:buFont typeface="Lucida Grande"/>
        <a:buChar char="‣"/>
        <a:defRPr sz="2800">
          <a:uFill>
            <a:solidFill/>
          </a:uFill>
          <a:latin typeface="+mn-lt"/>
          <a:ea typeface="+mn-ea"/>
          <a:cs typeface="+mn-cs"/>
          <a:sym typeface="News706BT-RomanC"/>
        </a:defRPr>
      </a:lvl5pPr>
      <a:lvl6pPr marL="1219200" indent="-203200" defTabSz="647700">
        <a:lnSpc>
          <a:spcPts val="3400"/>
        </a:lnSpc>
        <a:buSzPct val="70000"/>
        <a:buFont typeface="Lucida Grande"/>
        <a:buChar char="‣"/>
        <a:defRPr sz="2800">
          <a:uFill>
            <a:solidFill/>
          </a:uFill>
          <a:latin typeface="+mn-lt"/>
          <a:ea typeface="+mn-ea"/>
          <a:cs typeface="+mn-cs"/>
          <a:sym typeface="News706BT-RomanC"/>
        </a:defRPr>
      </a:lvl6pPr>
      <a:lvl7pPr marL="1422400" indent="-203200" defTabSz="647700">
        <a:lnSpc>
          <a:spcPts val="3400"/>
        </a:lnSpc>
        <a:buSzPct val="70000"/>
        <a:buFont typeface="Lucida Grande"/>
        <a:buChar char="‣"/>
        <a:defRPr sz="2800">
          <a:uFill>
            <a:solidFill/>
          </a:uFill>
          <a:latin typeface="+mn-lt"/>
          <a:ea typeface="+mn-ea"/>
          <a:cs typeface="+mn-cs"/>
          <a:sym typeface="News706BT-RomanC"/>
        </a:defRPr>
      </a:lvl7pPr>
      <a:lvl8pPr marL="1625600" indent="-203200" defTabSz="647700">
        <a:lnSpc>
          <a:spcPts val="3400"/>
        </a:lnSpc>
        <a:buSzPct val="70000"/>
        <a:buFont typeface="Lucida Grande"/>
        <a:buChar char="‣"/>
        <a:defRPr sz="2800">
          <a:uFill>
            <a:solidFill/>
          </a:uFill>
          <a:latin typeface="+mn-lt"/>
          <a:ea typeface="+mn-ea"/>
          <a:cs typeface="+mn-cs"/>
          <a:sym typeface="News706BT-RomanC"/>
        </a:defRPr>
      </a:lvl8pPr>
      <a:lvl9pPr marL="1828800" indent="-203200" defTabSz="647700">
        <a:lnSpc>
          <a:spcPts val="3400"/>
        </a:lnSpc>
        <a:buSzPct val="70000"/>
        <a:buFont typeface="Lucida Grande"/>
        <a:buChar char="‣"/>
        <a:defRPr sz="2800">
          <a:uFill>
            <a:solidFill/>
          </a:uFill>
          <a:latin typeface="+mn-lt"/>
          <a:ea typeface="+mn-ea"/>
          <a:cs typeface="+mn-cs"/>
          <a:sym typeface="News706BT-RomanC"/>
        </a:defRPr>
      </a:lvl9pPr>
    </p:bodyStyle>
    <p:otherStyle>
      <a:lvl1pPr algn="r" defTabSz="1308100">
        <a:lnSpc>
          <a:spcPts val="3200"/>
        </a:lnSpc>
        <a:defRPr sz="3200" b="1" spc="-64">
          <a:solidFill>
            <a:schemeClr val="tx1"/>
          </a:solidFill>
          <a:uFill>
            <a:solidFill/>
          </a:uFill>
          <a:latin typeface="+mn-lt"/>
          <a:ea typeface="+mn-ea"/>
          <a:cs typeface="+mn-cs"/>
          <a:sym typeface="PFDinTextCompPro-Regular"/>
        </a:defRPr>
      </a:lvl1pPr>
      <a:lvl2pPr algn="r" defTabSz="1308100">
        <a:lnSpc>
          <a:spcPts val="3200"/>
        </a:lnSpc>
        <a:defRPr sz="3200" b="1" spc="-64">
          <a:solidFill>
            <a:schemeClr val="tx1"/>
          </a:solidFill>
          <a:uFill>
            <a:solidFill/>
          </a:uFill>
          <a:latin typeface="+mn-lt"/>
          <a:ea typeface="+mn-ea"/>
          <a:cs typeface="+mn-cs"/>
          <a:sym typeface="PFDinTextCompPro-Regular"/>
        </a:defRPr>
      </a:lvl2pPr>
      <a:lvl3pPr algn="r" defTabSz="1308100">
        <a:lnSpc>
          <a:spcPts val="3200"/>
        </a:lnSpc>
        <a:defRPr sz="3200" b="1" spc="-64">
          <a:solidFill>
            <a:schemeClr val="tx1"/>
          </a:solidFill>
          <a:uFill>
            <a:solidFill/>
          </a:uFill>
          <a:latin typeface="+mn-lt"/>
          <a:ea typeface="+mn-ea"/>
          <a:cs typeface="+mn-cs"/>
          <a:sym typeface="PFDinTextCompPro-Regular"/>
        </a:defRPr>
      </a:lvl3pPr>
      <a:lvl4pPr algn="r" defTabSz="1308100">
        <a:lnSpc>
          <a:spcPts val="3200"/>
        </a:lnSpc>
        <a:defRPr sz="3200" b="1" spc="-64">
          <a:solidFill>
            <a:schemeClr val="tx1"/>
          </a:solidFill>
          <a:uFill>
            <a:solidFill/>
          </a:uFill>
          <a:latin typeface="+mn-lt"/>
          <a:ea typeface="+mn-ea"/>
          <a:cs typeface="+mn-cs"/>
          <a:sym typeface="PFDinTextCompPro-Regular"/>
        </a:defRPr>
      </a:lvl4pPr>
      <a:lvl5pPr algn="r" defTabSz="1308100">
        <a:lnSpc>
          <a:spcPts val="3200"/>
        </a:lnSpc>
        <a:defRPr sz="3200" b="1" spc="-64">
          <a:solidFill>
            <a:schemeClr val="tx1"/>
          </a:solidFill>
          <a:uFill>
            <a:solidFill/>
          </a:uFill>
          <a:latin typeface="+mn-lt"/>
          <a:ea typeface="+mn-ea"/>
          <a:cs typeface="+mn-cs"/>
          <a:sym typeface="PFDinTextCompPro-Regular"/>
        </a:defRPr>
      </a:lvl5pPr>
      <a:lvl6pPr algn="r" defTabSz="1308100">
        <a:lnSpc>
          <a:spcPts val="3200"/>
        </a:lnSpc>
        <a:defRPr sz="3200" b="1" spc="-64">
          <a:solidFill>
            <a:schemeClr val="tx1"/>
          </a:solidFill>
          <a:uFill>
            <a:solidFill/>
          </a:uFill>
          <a:latin typeface="+mn-lt"/>
          <a:ea typeface="+mn-ea"/>
          <a:cs typeface="+mn-cs"/>
          <a:sym typeface="PFDinTextCompPro-Regular"/>
        </a:defRPr>
      </a:lvl6pPr>
      <a:lvl7pPr algn="r" defTabSz="1308100">
        <a:lnSpc>
          <a:spcPts val="3200"/>
        </a:lnSpc>
        <a:defRPr sz="3200" b="1" spc="-64">
          <a:solidFill>
            <a:schemeClr val="tx1"/>
          </a:solidFill>
          <a:uFill>
            <a:solidFill/>
          </a:uFill>
          <a:latin typeface="+mn-lt"/>
          <a:ea typeface="+mn-ea"/>
          <a:cs typeface="+mn-cs"/>
          <a:sym typeface="PFDinTextCompPro-Regular"/>
        </a:defRPr>
      </a:lvl7pPr>
      <a:lvl8pPr algn="r" defTabSz="1308100">
        <a:lnSpc>
          <a:spcPts val="3200"/>
        </a:lnSpc>
        <a:defRPr sz="3200" b="1" spc="-64">
          <a:solidFill>
            <a:schemeClr val="tx1"/>
          </a:solidFill>
          <a:uFill>
            <a:solidFill/>
          </a:uFill>
          <a:latin typeface="+mn-lt"/>
          <a:ea typeface="+mn-ea"/>
          <a:cs typeface="+mn-cs"/>
          <a:sym typeface="PFDinTextCompPro-Regular"/>
        </a:defRPr>
      </a:lvl8pPr>
      <a:lvl9pPr algn="r" defTabSz="1308100">
        <a:lnSpc>
          <a:spcPts val="3200"/>
        </a:lnSpc>
        <a:defRPr sz="3200" b="1" spc="-64">
          <a:solidFill>
            <a:schemeClr val="tx1"/>
          </a:solidFill>
          <a:uFill>
            <a:solidFill/>
          </a:uFill>
          <a:latin typeface="+mn-lt"/>
          <a:ea typeface="+mn-ea"/>
          <a:cs typeface="+mn-cs"/>
          <a:sym typeface="PFDinTextCompPro-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635000" y="6350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8" name="Shape 48"/>
          <p:cNvSpPr/>
          <p:nvPr/>
        </p:nvSpPr>
        <p:spPr>
          <a:xfrm>
            <a:off x="635000" y="12192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9" name="Shape 49"/>
          <p:cNvSpPr/>
          <p:nvPr/>
        </p:nvSpPr>
        <p:spPr>
          <a:xfrm>
            <a:off x="635000" y="1824761"/>
            <a:ext cx="11734800" cy="20067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sz="12700" b="1" cap="all" spc="-254">
                <a:latin typeface="+mj-lt"/>
                <a:ea typeface="+mj-ea"/>
                <a:cs typeface="+mj-cs"/>
                <a:sym typeface="PFDinTextCompPro-Regular"/>
              </a:defRPr>
            </a:lvl1pPr>
          </a:lstStyle>
          <a:p>
            <a:pPr lvl="0">
              <a:defRPr sz="1800" b="0" cap="none" spc="0">
                <a:solidFill>
                  <a:srgbClr val="000000"/>
                </a:solidFill>
                <a:uFillTx/>
              </a:defRPr>
            </a:pPr>
            <a:r>
              <a:rPr lang="en-US" sz="9600" b="1" cap="all" spc="-254" dirty="0" smtClean="0">
                <a:solidFill>
                  <a:srgbClr val="FFFFFF"/>
                </a:solidFill>
                <a:uFill>
                  <a:solidFill>
                    <a:srgbClr val="FFFFFF"/>
                  </a:solidFill>
                </a:uFill>
              </a:rPr>
              <a:t>FEATURE SELECTION</a:t>
            </a:r>
            <a:endParaRPr sz="9600" b="1" cap="all" spc="-254" dirty="0">
              <a:solidFill>
                <a:srgbClr val="FFFFFF"/>
              </a:solidFill>
              <a:uFill>
                <a:solidFill>
                  <a:srgbClr val="FFFFFF"/>
                </a:solidFill>
              </a:uFill>
            </a:endParaRPr>
          </a:p>
        </p:txBody>
      </p:sp>
      <p:sp>
        <p:nvSpPr>
          <p:cNvPr id="50" name="Shape 50"/>
          <p:cNvSpPr/>
          <p:nvPr/>
        </p:nvSpPr>
        <p:spPr>
          <a:xfrm>
            <a:off x="635000" y="6172200"/>
            <a:ext cx="11734800" cy="400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10000"/>
              </a:lnSpc>
            </a:lvl1pPr>
          </a:lstStyle>
          <a:p>
            <a:pPr lvl="0">
              <a:defRPr sz="1800">
                <a:solidFill>
                  <a:srgbClr val="000000"/>
                </a:solidFill>
                <a:uFillTx/>
              </a:defRPr>
            </a:pPr>
            <a:r>
              <a:rPr lang="en-US" sz="2400" dirty="0" smtClean="0">
                <a:solidFill>
                  <a:srgbClr val="FFFFFF"/>
                </a:solidFill>
                <a:uFill>
                  <a:solidFill>
                    <a:srgbClr val="FFFFFF"/>
                  </a:solidFill>
                </a:uFill>
              </a:rPr>
              <a:t>Joseph Nelson, Data Science Immersive</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Top DOWN feature selection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800" dirty="0"/>
              <a:t>Another way to select features is to impose a global constraint on the model. For example, in the case of text </a:t>
            </a:r>
            <a:r>
              <a:rPr lang="en-US" sz="2800" dirty="0" err="1"/>
              <a:t>vectorization</a:t>
            </a:r>
            <a:r>
              <a:rPr lang="en-US" sz="2800" dirty="0"/>
              <a:t>, we could impose that a feature needs to have a document frequency higher than a certain threshold to be considered </a:t>
            </a:r>
            <a:r>
              <a:rPr lang="en-US" sz="2800" dirty="0" smtClean="0"/>
              <a:t>relevant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800" dirty="0" smtClean="0"/>
              <a:t>Fairly common in text data, visual/auditory data</a:t>
            </a:r>
            <a:endParaRPr lang="en-US" sz="2800" dirty="0"/>
          </a:p>
        </p:txBody>
      </p:sp>
    </p:spTree>
    <p:extLst>
      <p:ext uri="{BB962C8B-B14F-4D97-AF65-F5344CB8AC3E}">
        <p14:creationId xmlns:p14="http://schemas.microsoft.com/office/powerpoint/2010/main" val="94299290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Random Shuffling feature selection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800" dirty="0"/>
              <a:t>There are other ways to check if a feature has any predictive power, such as random shuffling. First, we calculate the score of the model, then we randomize the values along that column. If the feature has any predictive power, this should yield a worse score. On the other hand, if the feature has no predictive power at all, this will result in no change in the score and thus we can toss that feature</a:t>
            </a:r>
            <a:r>
              <a:rPr lang="en-US" sz="2800" dirty="0" smtClean="0"/>
              <a:t>.</a:t>
            </a:r>
          </a:p>
        </p:txBody>
      </p:sp>
    </p:spTree>
    <p:extLst>
      <p:ext uri="{BB962C8B-B14F-4D97-AF65-F5344CB8AC3E}">
        <p14:creationId xmlns:p14="http://schemas.microsoft.com/office/powerpoint/2010/main" val="288046160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regularization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800" dirty="0"/>
              <a:t>Regularization is an example of a top-down technique that works with parametric models (such as Logistic Regressions and Support Vector Machines). It imposes a global constraint on the values of the parameters that define the model. The regularized model is found solving a new minimization problem where two terms are present: the term defining the model and the term defining the regularization.</a:t>
            </a:r>
            <a:endParaRPr lang="en-US" sz="2800" dirty="0" smtClean="0"/>
          </a:p>
        </p:txBody>
      </p:sp>
    </p:spTree>
    <p:extLst>
      <p:ext uri="{BB962C8B-B14F-4D97-AF65-F5344CB8AC3E}">
        <p14:creationId xmlns:p14="http://schemas.microsoft.com/office/powerpoint/2010/main" val="30743428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L1 and l2 regularization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6420501" cy="47583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800" dirty="0"/>
              <a:t>Regularization works by adding the penalty associated with the coefficient values to the error of the hypothesis. This way, an accurate hypothesis with unlikely coefficients would be penalized </a:t>
            </a:r>
            <a:r>
              <a:rPr lang="en-US" sz="2800" dirty="0" smtClean="0"/>
              <a:t>while </a:t>
            </a:r>
            <a:r>
              <a:rPr lang="en-US" sz="2800" dirty="0"/>
              <a:t>a somewhat less accurate but more conservative hypothesis with low coefficients would not be penalized as much.</a:t>
            </a:r>
            <a:endParaRPr lang="en-US" sz="2800" dirty="0" smtClean="0"/>
          </a:p>
        </p:txBody>
      </p:sp>
      <p:pic>
        <p:nvPicPr>
          <p:cNvPr id="2" name="Picture 1"/>
          <p:cNvPicPr>
            <a:picLocks noChangeAspect="1"/>
          </p:cNvPicPr>
          <p:nvPr/>
        </p:nvPicPr>
        <p:blipFill>
          <a:blip r:embed="rId3"/>
          <a:stretch>
            <a:fillRect/>
          </a:stretch>
        </p:blipFill>
        <p:spPr>
          <a:xfrm>
            <a:off x="7055501" y="1648903"/>
            <a:ext cx="5422900" cy="5321300"/>
          </a:xfrm>
          <a:prstGeom prst="rect">
            <a:avLst/>
          </a:prstGeom>
        </p:spPr>
      </p:pic>
    </p:spTree>
    <p:extLst>
      <p:ext uri="{BB962C8B-B14F-4D97-AF65-F5344CB8AC3E}">
        <p14:creationId xmlns:p14="http://schemas.microsoft.com/office/powerpoint/2010/main" val="334143216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L1 and l2 regularization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6420501" cy="47583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800" dirty="0" smtClean="0"/>
              <a:t>L1: Stricter constraints: more angular distribution for inclusion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800" dirty="0" smtClean="0"/>
              <a:t>L2: Looser constraints, increases inclusion of features</a:t>
            </a:r>
          </a:p>
        </p:txBody>
      </p:sp>
      <p:pic>
        <p:nvPicPr>
          <p:cNvPr id="3" name="Picture 2"/>
          <p:cNvPicPr>
            <a:picLocks noChangeAspect="1"/>
          </p:cNvPicPr>
          <p:nvPr/>
        </p:nvPicPr>
        <p:blipFill>
          <a:blip r:embed="rId3"/>
          <a:stretch>
            <a:fillRect/>
          </a:stretch>
        </p:blipFill>
        <p:spPr>
          <a:xfrm>
            <a:off x="7055501" y="2479120"/>
            <a:ext cx="5778500" cy="3594100"/>
          </a:xfrm>
          <a:prstGeom prst="rect">
            <a:avLst/>
          </a:prstGeom>
        </p:spPr>
      </p:pic>
    </p:spTree>
    <p:extLst>
      <p:ext uri="{BB962C8B-B14F-4D97-AF65-F5344CB8AC3E}">
        <p14:creationId xmlns:p14="http://schemas.microsoft.com/office/powerpoint/2010/main" val="428746346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regularization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800" dirty="0" smtClean="0"/>
              <a:t>Bottom line: regularization allows us to reduce over fitting by generalizing the values we have available in our training set.</a:t>
            </a:r>
          </a:p>
        </p:txBody>
      </p:sp>
    </p:spTree>
    <p:extLst>
      <p:ext uri="{BB962C8B-B14F-4D97-AF65-F5344CB8AC3E}">
        <p14:creationId xmlns:p14="http://schemas.microsoft.com/office/powerpoint/2010/main" val="377949175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6482" y="2519841"/>
            <a:ext cx="102592"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1308100" rtl="0" fontAlgn="auto" latinLnBrk="1" hangingPunct="0">
              <a:lnSpc>
                <a:spcPct val="100000"/>
              </a:lnSpc>
              <a:spcBef>
                <a:spcPts val="0"/>
              </a:spcBef>
              <a:spcAft>
                <a:spcPts val="0"/>
              </a:spcAft>
              <a:buClr>
                <a:srgbClr val="FFFFFF"/>
              </a:buClr>
              <a:buSzTx/>
              <a:buFontTx/>
              <a:buNone/>
              <a:tabLst/>
            </a:pPr>
            <a:endParaRPr kumimoji="0" lang="en-US" sz="2400" b="0" i="0" u="none" strike="noStrike" cap="none" spc="0" normalizeH="0" baseline="0" dirty="0">
              <a:ln>
                <a:noFill/>
              </a:ln>
              <a:solidFill>
                <a:srgbClr val="FFFFFF"/>
              </a:solidFill>
              <a:effectLst/>
              <a:uFill>
                <a:solidFill>
                  <a:srgbClr val="FFFFFF"/>
                </a:solidFill>
              </a:uFill>
              <a:latin typeface="+mn-lt"/>
              <a:ea typeface="+mn-ea"/>
              <a:cs typeface="+mn-cs"/>
              <a:sym typeface="News706BT-RomanC"/>
            </a:endParaRPr>
          </a:p>
        </p:txBody>
      </p:sp>
      <p:sp>
        <p:nvSpPr>
          <p:cNvPr id="3" name="Rectangle 2"/>
          <p:cNvSpPr/>
          <p:nvPr/>
        </p:nvSpPr>
        <p:spPr>
          <a:xfrm>
            <a:off x="3251200" y="1647919"/>
            <a:ext cx="6502400" cy="4893647"/>
          </a:xfrm>
          <a:prstGeom prst="rect">
            <a:avLst/>
          </a:prstGeom>
        </p:spPr>
        <p:txBody>
          <a:bodyPr>
            <a:spAutoFit/>
          </a:bodyPr>
          <a:lstStyle/>
          <a:p>
            <a:r>
              <a:rPr lang="en-US" dirty="0" err="1">
                <a:solidFill>
                  <a:schemeClr val="bg1"/>
                </a:solidFill>
              </a:rPr>
              <a:t>feature_selection.GenericUnivariateSelect</a:t>
            </a:r>
            <a:r>
              <a:rPr lang="en-US" dirty="0">
                <a:solidFill>
                  <a:schemeClr val="bg1"/>
                </a:solidFill>
              </a:rPr>
              <a:t>([...]) </a:t>
            </a:r>
            <a:r>
              <a:rPr lang="en-US" dirty="0" err="1">
                <a:solidFill>
                  <a:schemeClr val="bg1"/>
                </a:solidFill>
              </a:rPr>
              <a:t>feature_selection.SelectPercentile</a:t>
            </a:r>
            <a:r>
              <a:rPr lang="en-US" dirty="0">
                <a:solidFill>
                  <a:schemeClr val="bg1"/>
                </a:solidFill>
              </a:rPr>
              <a:t>([...]) </a:t>
            </a:r>
            <a:r>
              <a:rPr lang="en-US" dirty="0" err="1">
                <a:solidFill>
                  <a:schemeClr val="bg1"/>
                </a:solidFill>
              </a:rPr>
              <a:t>feature_selection.SelectKBest</a:t>
            </a:r>
            <a:r>
              <a:rPr lang="en-US" dirty="0">
                <a:solidFill>
                  <a:schemeClr val="bg1"/>
                </a:solidFill>
              </a:rPr>
              <a:t>([</a:t>
            </a:r>
            <a:r>
              <a:rPr lang="en-US" dirty="0" err="1">
                <a:solidFill>
                  <a:schemeClr val="bg1"/>
                </a:solidFill>
              </a:rPr>
              <a:t>score_func</a:t>
            </a:r>
            <a:r>
              <a:rPr lang="en-US" dirty="0">
                <a:solidFill>
                  <a:schemeClr val="bg1"/>
                </a:solidFill>
              </a:rPr>
              <a:t>, k]) </a:t>
            </a:r>
            <a:r>
              <a:rPr lang="en-US" dirty="0" err="1">
                <a:solidFill>
                  <a:schemeClr val="bg1"/>
                </a:solidFill>
              </a:rPr>
              <a:t>feature_selection.SelectFpr</a:t>
            </a:r>
            <a:r>
              <a:rPr lang="en-US" dirty="0">
                <a:solidFill>
                  <a:schemeClr val="bg1"/>
                </a:solidFill>
              </a:rPr>
              <a:t>([</a:t>
            </a:r>
            <a:r>
              <a:rPr lang="en-US" dirty="0" err="1">
                <a:solidFill>
                  <a:schemeClr val="bg1"/>
                </a:solidFill>
              </a:rPr>
              <a:t>score_func</a:t>
            </a:r>
            <a:r>
              <a:rPr lang="en-US" dirty="0">
                <a:solidFill>
                  <a:schemeClr val="bg1"/>
                </a:solidFill>
              </a:rPr>
              <a:t>, alpha]) </a:t>
            </a:r>
            <a:r>
              <a:rPr lang="en-US" dirty="0" err="1">
                <a:solidFill>
                  <a:schemeClr val="bg1"/>
                </a:solidFill>
              </a:rPr>
              <a:t>feature_selection.SelectFdr</a:t>
            </a:r>
            <a:r>
              <a:rPr lang="en-US" dirty="0">
                <a:solidFill>
                  <a:schemeClr val="bg1"/>
                </a:solidFill>
              </a:rPr>
              <a:t>([</a:t>
            </a:r>
            <a:r>
              <a:rPr lang="en-US" dirty="0" err="1">
                <a:solidFill>
                  <a:schemeClr val="bg1"/>
                </a:solidFill>
              </a:rPr>
              <a:t>score_func</a:t>
            </a:r>
            <a:r>
              <a:rPr lang="en-US" dirty="0">
                <a:solidFill>
                  <a:schemeClr val="bg1"/>
                </a:solidFill>
              </a:rPr>
              <a:t>, alpha]) </a:t>
            </a:r>
            <a:r>
              <a:rPr lang="en-US" dirty="0" err="1">
                <a:solidFill>
                  <a:schemeClr val="bg1"/>
                </a:solidFill>
              </a:rPr>
              <a:t>feature_selection.SelectFromModel</a:t>
            </a:r>
            <a:r>
              <a:rPr lang="en-US" dirty="0">
                <a:solidFill>
                  <a:schemeClr val="bg1"/>
                </a:solidFill>
              </a:rPr>
              <a:t>(estimator) </a:t>
            </a:r>
            <a:r>
              <a:rPr lang="en-US" dirty="0" err="1">
                <a:solidFill>
                  <a:schemeClr val="bg1"/>
                </a:solidFill>
              </a:rPr>
              <a:t>feature_selection.SelectFwe</a:t>
            </a:r>
            <a:r>
              <a:rPr lang="en-US" dirty="0">
                <a:solidFill>
                  <a:schemeClr val="bg1"/>
                </a:solidFill>
              </a:rPr>
              <a:t>([</a:t>
            </a:r>
            <a:r>
              <a:rPr lang="en-US" dirty="0" err="1">
                <a:solidFill>
                  <a:schemeClr val="bg1"/>
                </a:solidFill>
              </a:rPr>
              <a:t>score_func</a:t>
            </a:r>
            <a:r>
              <a:rPr lang="en-US" dirty="0">
                <a:solidFill>
                  <a:schemeClr val="bg1"/>
                </a:solidFill>
              </a:rPr>
              <a:t>, alpha]) </a:t>
            </a:r>
            <a:r>
              <a:rPr lang="en-US" dirty="0" err="1">
                <a:solidFill>
                  <a:schemeClr val="bg1"/>
                </a:solidFill>
              </a:rPr>
              <a:t>feature_selection.RFE</a:t>
            </a:r>
            <a:r>
              <a:rPr lang="en-US" dirty="0">
                <a:solidFill>
                  <a:schemeClr val="bg1"/>
                </a:solidFill>
              </a:rPr>
              <a:t>(estimator[, ...]) </a:t>
            </a:r>
            <a:r>
              <a:rPr lang="en-US" dirty="0" err="1">
                <a:solidFill>
                  <a:schemeClr val="bg1"/>
                </a:solidFill>
              </a:rPr>
              <a:t>feature_selection.RFECV</a:t>
            </a:r>
            <a:r>
              <a:rPr lang="en-US" dirty="0">
                <a:solidFill>
                  <a:schemeClr val="bg1"/>
                </a:solidFill>
              </a:rPr>
              <a:t>(estimator[, step, ...]) </a:t>
            </a:r>
            <a:r>
              <a:rPr lang="en-US" dirty="0" err="1">
                <a:solidFill>
                  <a:schemeClr val="bg1"/>
                </a:solidFill>
              </a:rPr>
              <a:t>feature_selection.VarianceThreshold</a:t>
            </a:r>
            <a:r>
              <a:rPr lang="en-US" dirty="0">
                <a:solidFill>
                  <a:schemeClr val="bg1"/>
                </a:solidFill>
              </a:rPr>
              <a:t>([threshold])</a:t>
            </a:r>
          </a:p>
        </p:txBody>
      </p:sp>
    </p:spTree>
    <p:extLst>
      <p:ext uri="{BB962C8B-B14F-4D97-AF65-F5344CB8AC3E}">
        <p14:creationId xmlns:p14="http://schemas.microsoft.com/office/powerpoint/2010/main" val="276758216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66" name="Shape 66"/>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67" name="Shape 67"/>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dirty="0">
                <a:uFill>
                  <a:solidFill/>
                </a:uFill>
              </a:rPr>
              <a:t>Agenda</a:t>
            </a:r>
          </a:p>
        </p:txBody>
      </p:sp>
      <p:sp>
        <p:nvSpPr>
          <p:cNvPr id="68" name="Shape 68"/>
          <p:cNvSpPr/>
          <p:nvPr/>
        </p:nvSpPr>
        <p:spPr>
          <a:xfrm>
            <a:off x="635000" y="2273300"/>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is Feature Selection?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Types of Feature Selection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Regularization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Coding Implementation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err="1" smtClean="0">
                <a:uFill>
                  <a:solidFill/>
                </a:uFill>
              </a:rPr>
              <a:t>Sklearn</a:t>
            </a:r>
            <a:r>
              <a:rPr lang="en-US" sz="2500" dirty="0" smtClean="0">
                <a:uFill>
                  <a:solidFill/>
                </a:uFill>
              </a:rPr>
              <a:t> documentation</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What is Feature selection?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And why is it useful?</a:t>
            </a:r>
            <a:endParaRPr lang="en-US" sz="2500" dirty="0">
              <a:uFill>
                <a:solidFill/>
              </a:uFill>
            </a:endParaRPr>
          </a:p>
        </p:txBody>
      </p:sp>
    </p:spTree>
    <p:extLst>
      <p:ext uri="{BB962C8B-B14F-4D97-AF65-F5344CB8AC3E}">
        <p14:creationId xmlns:p14="http://schemas.microsoft.com/office/powerpoint/2010/main" val="342160908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What is Feature selection?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have many potential features that may be used, but only some may have predictive power</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Envision text data or music data – many features produced, only some have predictive power</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Given </a:t>
            </a:r>
            <a:r>
              <a:rPr lang="en-US" sz="2500" dirty="0">
                <a:uFill>
                  <a:solidFill/>
                </a:uFill>
              </a:rPr>
              <a:t>an n x d pattern matrix (n patterns in </a:t>
            </a:r>
            <a:r>
              <a:rPr lang="en-US" sz="2500" dirty="0" smtClean="0">
                <a:uFill>
                  <a:solidFill/>
                </a:uFill>
              </a:rPr>
              <a:t>d dimensional </a:t>
            </a:r>
            <a:r>
              <a:rPr lang="en-US" sz="2500" dirty="0">
                <a:uFill>
                  <a:solidFill/>
                </a:uFill>
              </a:rPr>
              <a:t>space), generate an n x m pattern matrix, where m &lt;&lt; </a:t>
            </a:r>
            <a:r>
              <a:rPr lang="en-US" sz="2500" dirty="0" smtClean="0">
                <a:uFill>
                  <a:solidFill/>
                </a:uFill>
              </a:rPr>
              <a:t>d</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Three types of feature selection: bottom up, top down, and random shuffling</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Selection </a:t>
            </a:r>
            <a:r>
              <a:rPr lang="en-US" sz="2500" dirty="0" err="1" smtClean="0">
                <a:uFill>
                  <a:solidFill/>
                </a:uFill>
              </a:rPr>
              <a:t>vs</a:t>
            </a:r>
            <a:r>
              <a:rPr lang="en-US" sz="2500" dirty="0" smtClean="0">
                <a:uFill>
                  <a:solidFill/>
                </a:uFill>
              </a:rPr>
              <a:t> extraction: Selection chooses current features, extraction produces interactions of current features (linear or non-linear combinations)</a:t>
            </a:r>
          </a:p>
        </p:txBody>
      </p:sp>
    </p:spTree>
    <p:extLst>
      <p:ext uri="{BB962C8B-B14F-4D97-AF65-F5344CB8AC3E}">
        <p14:creationId xmlns:p14="http://schemas.microsoft.com/office/powerpoint/2010/main" val="279818486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Bottom up feature selection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Iteratively adding additional features to our model based on performance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We’ll discuss two types: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 Sequential forward selection – Start with an empty set (X=0) and iteratively add best performing features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Disadvantage:</a:t>
            </a:r>
          </a:p>
        </p:txBody>
      </p:sp>
    </p:spTree>
    <p:extLst>
      <p:ext uri="{BB962C8B-B14F-4D97-AF65-F5344CB8AC3E}">
        <p14:creationId xmlns:p14="http://schemas.microsoft.com/office/powerpoint/2010/main" val="1212835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Bottom up feature selection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Iteratively adding additional features to our model based on performance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We’ll discuss two types: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 Sequential forward selection – Start with an empty set (X=0) and iteratively add best performing features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Disadvantage: </a:t>
            </a:r>
            <a:r>
              <a:rPr lang="en-US" sz="2800" dirty="0">
                <a:uFill>
                  <a:solidFill/>
                </a:uFill>
              </a:rPr>
              <a:t>once a </a:t>
            </a:r>
            <a:r>
              <a:rPr lang="en-US" sz="2800" dirty="0" smtClean="0">
                <a:uFill>
                  <a:solidFill/>
                </a:uFill>
              </a:rPr>
              <a:t>feature</a:t>
            </a:r>
            <a:r>
              <a:rPr lang="en-US" sz="2500" dirty="0">
                <a:uFill>
                  <a:solidFill/>
                </a:uFill>
              </a:rPr>
              <a:t> </a:t>
            </a:r>
            <a:r>
              <a:rPr lang="en-US" sz="2500" dirty="0" smtClean="0">
                <a:uFill>
                  <a:solidFill/>
                </a:uFill>
              </a:rPr>
              <a:t>is added, it cannot be discarded. </a:t>
            </a:r>
            <a:r>
              <a:rPr lang="en-US" sz="2500" dirty="0" smtClean="0">
                <a:uFill>
                  <a:solidFill/>
                </a:uFill>
              </a:rPr>
              <a:t>Does not </a:t>
            </a:r>
            <a:r>
              <a:rPr lang="en-US" sz="2500" dirty="0" smtClean="0">
                <a:uFill>
                  <a:solidFill/>
                </a:uFill>
              </a:rPr>
              <a:t>consider feature interaction</a:t>
            </a:r>
            <a:endParaRPr lang="en-US" sz="2800" dirty="0"/>
          </a:p>
        </p:txBody>
      </p:sp>
    </p:spTree>
    <p:extLst>
      <p:ext uri="{BB962C8B-B14F-4D97-AF65-F5344CB8AC3E}">
        <p14:creationId xmlns:p14="http://schemas.microsoft.com/office/powerpoint/2010/main" val="293493738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Bottom up feature selection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Iteratively adding additional features to our model based on performance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We’ll discuss two types: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 Sequential forward selection (SFS) – Start with an empty set (X=0) and iteratively add best performing features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Disadvantage: </a:t>
            </a:r>
            <a:r>
              <a:rPr lang="en-US" sz="2800" dirty="0">
                <a:uFill>
                  <a:solidFill/>
                </a:uFill>
              </a:rPr>
              <a:t>once a </a:t>
            </a:r>
            <a:r>
              <a:rPr lang="en-US" sz="2800" dirty="0" smtClean="0">
                <a:uFill>
                  <a:solidFill/>
                </a:uFill>
              </a:rPr>
              <a:t>feature</a:t>
            </a:r>
            <a:r>
              <a:rPr lang="en-US" sz="2500" dirty="0">
                <a:uFill>
                  <a:solidFill/>
                </a:uFill>
              </a:rPr>
              <a:t> </a:t>
            </a:r>
            <a:r>
              <a:rPr lang="en-US" sz="2500" dirty="0" smtClean="0">
                <a:uFill>
                  <a:solidFill/>
                </a:uFill>
              </a:rPr>
              <a:t>is added, it cannot be discarded. </a:t>
            </a:r>
            <a:r>
              <a:rPr lang="en-US" sz="2500" dirty="0" smtClean="0">
                <a:uFill>
                  <a:solidFill/>
                </a:uFill>
              </a:rPr>
              <a:t>Does not </a:t>
            </a:r>
            <a:r>
              <a:rPr lang="en-US" sz="2500" dirty="0" smtClean="0">
                <a:uFill>
                  <a:solidFill/>
                </a:uFill>
              </a:rPr>
              <a:t>consider feature interaction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2. Sequential backward selection (SBS) – Start with X= D, iteratively delete least significant features </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Disadvantage: </a:t>
            </a:r>
            <a:endParaRPr lang="en-US" sz="2800" dirty="0"/>
          </a:p>
        </p:txBody>
      </p:sp>
    </p:spTree>
    <p:extLst>
      <p:ext uri="{BB962C8B-B14F-4D97-AF65-F5344CB8AC3E}">
        <p14:creationId xmlns:p14="http://schemas.microsoft.com/office/powerpoint/2010/main" val="42275282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Bottom up feature selection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014995"/>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Iteratively adding additional features to our model based on performance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We’ll discuss two types: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 Sequential forward selection (SFS) – Start with an empty set (X=0) and iteratively add best performing features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Disadvantage: </a:t>
            </a:r>
            <a:r>
              <a:rPr lang="en-US" sz="2800" dirty="0">
                <a:uFill>
                  <a:solidFill/>
                </a:uFill>
              </a:rPr>
              <a:t>once a </a:t>
            </a:r>
            <a:r>
              <a:rPr lang="en-US" sz="2800" dirty="0" smtClean="0">
                <a:uFill>
                  <a:solidFill/>
                </a:uFill>
              </a:rPr>
              <a:t>feature</a:t>
            </a:r>
            <a:r>
              <a:rPr lang="en-US" sz="2500" dirty="0">
                <a:uFill>
                  <a:solidFill/>
                </a:uFill>
              </a:rPr>
              <a:t> </a:t>
            </a:r>
            <a:r>
              <a:rPr lang="en-US" sz="2500" dirty="0" smtClean="0">
                <a:uFill>
                  <a:solidFill/>
                </a:uFill>
              </a:rPr>
              <a:t>is added, it cannot be discarded. </a:t>
            </a:r>
            <a:r>
              <a:rPr lang="en-US" sz="2500" dirty="0" smtClean="0">
                <a:uFill>
                  <a:solidFill/>
                </a:uFill>
              </a:rPr>
              <a:t>Does not </a:t>
            </a:r>
            <a:r>
              <a:rPr lang="en-US" sz="2500" dirty="0" smtClean="0">
                <a:uFill>
                  <a:solidFill/>
                </a:uFill>
              </a:rPr>
              <a:t>consider feature interaction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2. Sequential backward selection (SBS) – Start with X= D, iteratively delete least significant features </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Disadvantage: nesting problem (as above), plus computationally more expensive than SFS</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Generalized versions of these searches: do the same, but model entire subsets </a:t>
            </a:r>
            <a:endParaRPr lang="en-US" sz="2800" dirty="0"/>
          </a:p>
        </p:txBody>
      </p:sp>
    </p:spTree>
    <p:extLst>
      <p:ext uri="{BB962C8B-B14F-4D97-AF65-F5344CB8AC3E}">
        <p14:creationId xmlns:p14="http://schemas.microsoft.com/office/powerpoint/2010/main" val="91727247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Bottom up feature selection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4999" y="1219211"/>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Sequential floating forward search (SFFS):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600" b="1" dirty="0">
                <a:uFill>
                  <a:solidFill/>
                </a:uFill>
              </a:rPr>
              <a:t>Step </a:t>
            </a:r>
            <a:r>
              <a:rPr lang="en-US" sz="2600" b="1" dirty="0" smtClean="0">
                <a:uFill>
                  <a:solidFill/>
                </a:uFill>
              </a:rPr>
              <a:t>1: Inclusion</a:t>
            </a:r>
            <a:r>
              <a:rPr lang="en-US" sz="2600" dirty="0">
                <a:uFill>
                  <a:solidFill/>
                </a:uFill>
              </a:rPr>
              <a:t>. Use the basic SFS method to select the most significant feature with respect to X and include it in X. Stop if d features have been selected, otherwise go to step 2</a:t>
            </a:r>
            <a:r>
              <a:rPr lang="en-US" sz="26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600" b="1" dirty="0"/>
              <a:t>Step 2: Conditional exclusion. </a:t>
            </a:r>
            <a:r>
              <a:rPr lang="en-US" sz="2600" dirty="0"/>
              <a:t>Find the least significant feature k in X. If it is the feature just added, then keep it and return to step 1. Otherwise, exclude the feature k. Note that X is now better than it was before step 1. Continue to step 3</a:t>
            </a:r>
            <a:r>
              <a:rPr lang="en-US" sz="2600" dirty="0" smtClean="0"/>
              <a:t>.</a:t>
            </a:r>
          </a:p>
          <a:p>
            <a:pPr marL="177800" indent="-177800" defTabSz="647700">
              <a:lnSpc>
                <a:spcPct val="110000"/>
              </a:lnSpc>
              <a:spcBef>
                <a:spcPts val="400"/>
              </a:spcBef>
              <a:buClrTx/>
              <a:buSzPct val="85000"/>
              <a:buFont typeface="Lucida Grande"/>
              <a:buChar char="‣"/>
              <a:defRPr sz="1800">
                <a:solidFill>
                  <a:srgbClr val="000000"/>
                </a:solidFill>
                <a:uFillTx/>
              </a:defRPr>
            </a:pPr>
            <a:r>
              <a:rPr lang="en-US" sz="2600" b="1" dirty="0"/>
              <a:t>Step 3: Continuation of conditional exclusion. </a:t>
            </a:r>
            <a:r>
              <a:rPr lang="en-US" sz="2600" dirty="0"/>
              <a:t>Again find the least significant feature in X. If its removal will (a) leave X with at least 2 features, and (b) the value of J(X) is greater than the criterion value of the best feature subset of that size found so far, then remove it and repeat step 3. When these two conditions cease to be satisfied, return to step 1.</a:t>
            </a:r>
          </a:p>
        </p:txBody>
      </p:sp>
    </p:spTree>
    <p:extLst>
      <p:ext uri="{BB962C8B-B14F-4D97-AF65-F5344CB8AC3E}">
        <p14:creationId xmlns:p14="http://schemas.microsoft.com/office/powerpoint/2010/main" val="2882565250"/>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
            <a:srgbClr val="FFFFFF"/>
          </a:buClr>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
            <a:srgbClr val="FFFFFF"/>
          </a:buClr>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
            <a:srgbClr val="FFFFFF"/>
          </a:buClr>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
            <a:srgbClr val="FFFFFF"/>
          </a:buClr>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7705</TotalTime>
  <Words>1056</Words>
  <Application>Microsoft Macintosh PowerPoint</Application>
  <PresentationFormat>Custom</PresentationFormat>
  <Paragraphs>71</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Helvetica</vt:lpstr>
      <vt:lpstr>Lucida Grande</vt:lpstr>
      <vt:lpstr>News706BT-RomanC</vt:lpstr>
      <vt:lpstr>PFDinTextCompPro-Regular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Joseph Nelson</cp:lastModifiedBy>
  <cp:revision>61</cp:revision>
  <dcterms:modified xsi:type="dcterms:W3CDTF">2016-12-07T18:53:33Z</dcterms:modified>
</cp:coreProperties>
</file>