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-504" y="-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00" y="0"/>
            <a:ext cx="6319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262426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6561"/>
              </a:lnSpc>
            </a:pPr>
            <a:r>
              <a:rPr lang="en-US" sz="80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Understanding</a:t>
            </a: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 </a:t>
            </a:r>
            <a:r>
              <a:rPr lang="en-US" sz="80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Normal</a:t>
            </a:r>
            <a:r>
              <a:rPr lang="en-US" sz="5249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 </a:t>
            </a:r>
            <a:r>
              <a:rPr lang="en-US" sz="80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and Binomial  </a:t>
            </a:r>
            <a:r>
              <a:rPr lang="en-US" sz="80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Distribution</a:t>
            </a:r>
            <a:endParaRPr lang="en-US" sz="8000" dirty="0"/>
          </a:p>
        </p:txBody>
      </p:sp>
      <p:sp>
        <p:nvSpPr>
          <p:cNvPr id="6" name="Text 3"/>
          <p:cNvSpPr/>
          <p:nvPr/>
        </p:nvSpPr>
        <p:spPr>
          <a:xfrm>
            <a:off x="833199" y="4876800"/>
            <a:ext cx="7477601" cy="12801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3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Welcome to this presentation on the fascinating world of normal and binomial distribution. Get ready to explore their definitions, characteristics, and real-life applications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 flipH="1">
            <a:off x="1146988" y="6156960"/>
            <a:ext cx="220265" cy="1142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endParaRPr lang="en-US" sz="1152" dirty="0"/>
          </a:p>
        </p:txBody>
      </p:sp>
      <p:sp>
        <p:nvSpPr>
          <p:cNvPr id="9" name="Text 6"/>
          <p:cNvSpPr/>
          <p:nvPr/>
        </p:nvSpPr>
        <p:spPr>
          <a:xfrm>
            <a:off x="1367253" y="6156959"/>
            <a:ext cx="1280160" cy="1142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3062"/>
              </a:lnSpc>
            </a:pPr>
            <a:r>
              <a:rPr lang="en-US" sz="3200" b="1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</a:rPr>
              <a:t>By K INDU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>
              <a:alpha val="8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6" name="Text 3"/>
          <p:cNvSpPr/>
          <p:nvPr/>
        </p:nvSpPr>
        <p:spPr>
          <a:xfrm>
            <a:off x="1798320" y="1827967"/>
            <a:ext cx="720435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4374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 </a:t>
            </a:r>
            <a:r>
              <a:rPr lang="en-US" sz="60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What is Normal Distribution?</a:t>
            </a:r>
            <a:endParaRPr lang="en-US" sz="6000" dirty="0"/>
          </a:p>
        </p:txBody>
      </p:sp>
      <p:sp>
        <p:nvSpPr>
          <p:cNvPr id="7" name="Shape 4"/>
          <p:cNvSpPr/>
          <p:nvPr/>
        </p:nvSpPr>
        <p:spPr>
          <a:xfrm>
            <a:off x="2037993" y="30291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226945" y="3070860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0107" y="314015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Definition</a:t>
            </a:r>
            <a:endParaRPr lang="en-US" sz="3200" dirty="0"/>
          </a:p>
        </p:txBody>
      </p:sp>
      <p:sp>
        <p:nvSpPr>
          <p:cNvPr id="10" name="Text 7"/>
          <p:cNvSpPr/>
          <p:nvPr/>
        </p:nvSpPr>
        <p:spPr>
          <a:xfrm>
            <a:off x="2760107" y="3674864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3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Normal distribution is a bell-shaped probability distribution that represents a symmetrical pattern of data in various domains.</a:t>
            </a:r>
            <a:endParaRPr lang="en-US" sz="3200" dirty="0"/>
          </a:p>
        </p:txBody>
      </p:sp>
      <p:sp>
        <p:nvSpPr>
          <p:cNvPr id="11" name="Shape 8"/>
          <p:cNvSpPr/>
          <p:nvPr/>
        </p:nvSpPr>
        <p:spPr>
          <a:xfrm>
            <a:off x="7426285" y="302918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592378" y="3070860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8148399" y="310550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Characteristics</a:t>
            </a:r>
            <a:endParaRPr lang="en-US" sz="3200" dirty="0"/>
          </a:p>
        </p:txBody>
      </p:sp>
      <p:sp>
        <p:nvSpPr>
          <p:cNvPr id="14" name="Text 11"/>
          <p:cNvSpPr/>
          <p:nvPr/>
        </p:nvSpPr>
        <p:spPr>
          <a:xfrm>
            <a:off x="8148399" y="3674864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3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Normal distributions exhibit shape and symmetry, making them essential for statistical analysis and modeling in numerous fields.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8148399" y="5629632"/>
            <a:ext cx="444400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3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Normal Distribution has bell-shaped curve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2037993" y="5985034"/>
            <a:ext cx="2666286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    </a:t>
            </a:r>
            <a:endParaRPr lang="en-US" sz="2624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111085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037993" y="713065"/>
            <a:ext cx="79400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5468"/>
              </a:lnSpc>
            </a:pPr>
            <a:r>
              <a:rPr lang="en-US" sz="60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Properties </a:t>
            </a:r>
            <a:r>
              <a:rPr lang="en-US" sz="60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of </a:t>
            </a:r>
            <a:r>
              <a:rPr lang="en-US" sz="60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Normal Distribution</a:t>
            </a:r>
            <a:endParaRPr lang="en-US" sz="6000" dirty="0"/>
          </a:p>
        </p:txBody>
      </p:sp>
      <p:sp>
        <p:nvSpPr>
          <p:cNvPr id="5" name="Text 3"/>
          <p:cNvSpPr/>
          <p:nvPr/>
        </p:nvSpPr>
        <p:spPr>
          <a:xfrm>
            <a:off x="2315171" y="1674078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3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normal distribution has several key properties:</a:t>
            </a:r>
            <a:endParaRPr lang="en-US" sz="3200" dirty="0"/>
          </a:p>
        </p:txBody>
      </p:sp>
      <p:sp>
        <p:nvSpPr>
          <p:cNvPr id="6" name="Shape 4"/>
          <p:cNvSpPr/>
          <p:nvPr/>
        </p:nvSpPr>
        <p:spPr>
          <a:xfrm>
            <a:off x="2037993" y="26306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26945" y="2672358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2760107" y="270700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Symmetry</a:t>
            </a:r>
            <a:endParaRPr lang="en-US" sz="3200" dirty="0"/>
          </a:p>
        </p:txBody>
      </p:sp>
      <p:sp>
        <p:nvSpPr>
          <p:cNvPr id="9" name="Text 7"/>
          <p:cNvSpPr/>
          <p:nvPr/>
        </p:nvSpPr>
        <p:spPr>
          <a:xfrm>
            <a:off x="2760107" y="327636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3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normal distribution is symmetric, with the mean, median, and mode all located at the center of the distribution.</a:t>
            </a:r>
            <a:endParaRPr lang="en-US" sz="3200" dirty="0"/>
          </a:p>
        </p:txBody>
      </p:sp>
      <p:sp>
        <p:nvSpPr>
          <p:cNvPr id="10" name="Shape 8"/>
          <p:cNvSpPr/>
          <p:nvPr/>
        </p:nvSpPr>
        <p:spPr>
          <a:xfrm>
            <a:off x="7426285" y="263068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592378" y="2672358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8148399" y="2707005"/>
            <a:ext cx="24384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Bell-shaped </a:t>
            </a: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Curve</a:t>
            </a:r>
            <a:endParaRPr lang="en-US" sz="3200" dirty="0"/>
          </a:p>
        </p:txBody>
      </p:sp>
      <p:sp>
        <p:nvSpPr>
          <p:cNvPr id="13" name="Text 11"/>
          <p:cNvSpPr/>
          <p:nvPr/>
        </p:nvSpPr>
        <p:spPr>
          <a:xfrm>
            <a:off x="8148399" y="327636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3200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normal distribution exhibits a bell-shaped curve, with the majority of </a:t>
            </a:r>
            <a:r>
              <a:rPr lang="en-US" sz="3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clustered around the mean.</a:t>
            </a:r>
            <a:endParaRPr lang="en-US" sz="3200" dirty="0"/>
          </a:p>
        </p:txBody>
      </p:sp>
      <p:sp>
        <p:nvSpPr>
          <p:cNvPr id="14" name="Shape 12"/>
          <p:cNvSpPr/>
          <p:nvPr/>
        </p:nvSpPr>
        <p:spPr>
          <a:xfrm>
            <a:off x="2037993" y="47383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2207895" y="4780002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2760107" y="4814649"/>
            <a:ext cx="25679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Standard </a:t>
            </a: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Deviation</a:t>
            </a:r>
            <a:endParaRPr lang="en-US" sz="3200" dirty="0"/>
          </a:p>
        </p:txBody>
      </p:sp>
      <p:sp>
        <p:nvSpPr>
          <p:cNvPr id="17" name="Text 15"/>
          <p:cNvSpPr/>
          <p:nvPr/>
        </p:nvSpPr>
        <p:spPr>
          <a:xfrm>
            <a:off x="2760107" y="5384006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3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spread of the data in a normal distribution is determined by the standard deviation.</a:t>
            </a:r>
            <a:endParaRPr lang="en-US" sz="3200" dirty="0"/>
          </a:p>
        </p:txBody>
      </p:sp>
      <p:sp>
        <p:nvSpPr>
          <p:cNvPr id="18" name="Shape 16"/>
          <p:cNvSpPr/>
          <p:nvPr/>
        </p:nvSpPr>
        <p:spPr>
          <a:xfrm>
            <a:off x="7426285" y="473833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584758" y="4780002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4</a:t>
            </a: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8148399" y="481464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 </a:t>
            </a: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Empirical Rule</a:t>
            </a:r>
            <a:endParaRPr lang="en-US" sz="3200" dirty="0"/>
          </a:p>
        </p:txBody>
      </p:sp>
      <p:sp>
        <p:nvSpPr>
          <p:cNvPr id="21" name="Text 19"/>
          <p:cNvSpPr/>
          <p:nvPr/>
        </p:nvSpPr>
        <p:spPr>
          <a:xfrm>
            <a:off x="8148399" y="5384006"/>
            <a:ext cx="4444008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3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empirical rule states that for a normal distribution, approximately 68% of the data falls within one standard deviation, 95% falls within two standard deviations, and 99.7% falls within three standard deviations of the mean.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1548"/>
            <a:ext cx="14630400" cy="8231148"/>
          </a:xfrm>
          <a:prstGeom prst="rect">
            <a:avLst/>
          </a:prstGeom>
          <a:solidFill>
            <a:srgbClr val="FFFCFA"/>
          </a:solidFill>
          <a:ln w="10239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384590" y="455057"/>
            <a:ext cx="5288280" cy="5170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72"/>
              </a:lnSpc>
              <a:buNone/>
            </a:pPr>
            <a:r>
              <a:rPr lang="en-US" sz="60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Standard Normal Distribution</a:t>
            </a:r>
            <a:endParaRPr lang="en-US" sz="6000" dirty="0"/>
          </a:p>
        </p:txBody>
      </p:sp>
      <p:sp>
        <p:nvSpPr>
          <p:cNvPr id="5" name="Text 3"/>
          <p:cNvSpPr/>
          <p:nvPr/>
        </p:nvSpPr>
        <p:spPr>
          <a:xfrm>
            <a:off x="3384590" y="1385888"/>
            <a:ext cx="1654969" cy="2586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36"/>
              </a:lnSpc>
              <a:buNone/>
            </a:pP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Definition</a:t>
            </a:r>
            <a:endParaRPr lang="en-US" sz="3200" dirty="0"/>
          </a:p>
        </p:txBody>
      </p:sp>
      <p:sp>
        <p:nvSpPr>
          <p:cNvPr id="6" name="Text 4"/>
          <p:cNvSpPr/>
          <p:nvPr/>
        </p:nvSpPr>
        <p:spPr>
          <a:xfrm>
            <a:off x="3384590" y="1809988"/>
            <a:ext cx="3728799" cy="7943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85"/>
              </a:lnSpc>
              <a:buNone/>
            </a:pPr>
            <a:r>
              <a:rPr lang="en-US" sz="28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standard normal distribution is a specific example of a normal distribution with a mean of 0 and a standard deviation of 1.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7524631" y="1385888"/>
            <a:ext cx="1654969" cy="2586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36"/>
              </a:lnSpc>
              <a:buNone/>
            </a:pP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Z-Scores</a:t>
            </a:r>
            <a:endParaRPr lang="en-US" sz="3200" dirty="0"/>
          </a:p>
        </p:txBody>
      </p:sp>
      <p:sp>
        <p:nvSpPr>
          <p:cNvPr id="8" name="Text 6"/>
          <p:cNvSpPr/>
          <p:nvPr/>
        </p:nvSpPr>
        <p:spPr>
          <a:xfrm>
            <a:off x="7524631" y="1809988"/>
            <a:ext cx="3728799" cy="7943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85"/>
              </a:lnSpc>
              <a:buNone/>
            </a:pPr>
            <a:r>
              <a:rPr lang="en-US" sz="28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Z-scores are used to standardize and compare values within a normal distribution, providing valuable insights in many statistical analyses.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 flipV="1">
            <a:off x="3384591" y="3204210"/>
            <a:ext cx="4662130" cy="7653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85"/>
              </a:lnSpc>
              <a:buNone/>
            </a:pPr>
            <a:r>
              <a:rPr lang="en-US" sz="1303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                                                                                          </a:t>
            </a:r>
            <a:r>
              <a:rPr lang="en-US" sz="1303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z</a:t>
            </a:r>
            <a:endParaRPr lang="en-US" sz="1303" dirty="0"/>
          </a:p>
        </p:txBody>
      </p:sp>
      <p:sp>
        <p:nvSpPr>
          <p:cNvPr id="10" name="Text 8"/>
          <p:cNvSpPr/>
          <p:nvPr/>
        </p:nvSpPr>
        <p:spPr>
          <a:xfrm>
            <a:off x="3384590" y="3413761"/>
            <a:ext cx="3309938" cy="80402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72"/>
              </a:lnSpc>
              <a:buNone/>
            </a:pPr>
            <a:r>
              <a:rPr lang="en-US" sz="60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Empirical Rule</a:t>
            </a:r>
            <a:endParaRPr lang="en-US" sz="600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088" y="3969543"/>
            <a:ext cx="7204352" cy="3021212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3384590" y="6990755"/>
            <a:ext cx="7861221" cy="12388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85"/>
              </a:lnSpc>
              <a:buNone/>
            </a:pPr>
            <a:r>
              <a:rPr lang="en-US" sz="28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 image illustrating the Empirical Rule, which states that for a normal distribution, approximately 68% of the data falls within one standard deviation of the mean, 95% falls within two standard deviations, and 99.7% falls within three standard deviations.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712589"/>
            <a:ext cx="84886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Applications of Normal Distribution</a:t>
            </a:r>
            <a:endParaRPr lang="en-US" sz="6000" dirty="0"/>
          </a:p>
        </p:txBody>
      </p:sp>
      <p:sp>
        <p:nvSpPr>
          <p:cNvPr id="6" name="Shape 3"/>
          <p:cNvSpPr/>
          <p:nvPr/>
        </p:nvSpPr>
        <p:spPr>
          <a:xfrm>
            <a:off x="1144310" y="1740218"/>
            <a:ext cx="44410" cy="5776793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2141518"/>
            <a:ext cx="777597" cy="44410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191381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105436" y="1955483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19623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Finance</a:t>
            </a:r>
            <a:endParaRPr lang="en-US" sz="3200" dirty="0"/>
          </a:p>
        </p:txBody>
      </p:sp>
      <p:sp>
        <p:nvSpPr>
          <p:cNvPr id="11" name="Text 8"/>
          <p:cNvSpPr/>
          <p:nvPr/>
        </p:nvSpPr>
        <p:spPr>
          <a:xfrm>
            <a:off x="2388513" y="2531745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finance, normal distribution helps to model stock prices, investment returns, and risk analysis.</a:t>
            </a:r>
            <a:endParaRPr lang="en-US" sz="2800" dirty="0"/>
          </a:p>
        </p:txBody>
      </p:sp>
      <p:sp>
        <p:nvSpPr>
          <p:cNvPr id="12" name="Shape 9"/>
          <p:cNvSpPr/>
          <p:nvPr/>
        </p:nvSpPr>
        <p:spPr>
          <a:xfrm>
            <a:off x="1416427" y="4141172"/>
            <a:ext cx="777597" cy="44410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391346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82576" y="3955137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396204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Quality Control</a:t>
            </a:r>
            <a:endParaRPr lang="en-US" sz="3200" dirty="0"/>
          </a:p>
        </p:txBody>
      </p:sp>
      <p:sp>
        <p:nvSpPr>
          <p:cNvPr id="16" name="Text 13"/>
          <p:cNvSpPr/>
          <p:nvPr/>
        </p:nvSpPr>
        <p:spPr>
          <a:xfrm>
            <a:off x="2388513" y="4531400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Normal distribution is essential for analyzing variations in product quality and setting acceptance criteria.</a:t>
            </a:r>
            <a:endParaRPr lang="en-US" sz="2800" dirty="0"/>
          </a:p>
        </p:txBody>
      </p:sp>
      <p:sp>
        <p:nvSpPr>
          <p:cNvPr id="17" name="Shape 14"/>
          <p:cNvSpPr/>
          <p:nvPr/>
        </p:nvSpPr>
        <p:spPr>
          <a:xfrm>
            <a:off x="1416427" y="6140827"/>
            <a:ext cx="777597" cy="44410"/>
          </a:xfrm>
          <a:prstGeom prst="rect">
            <a:avLst/>
          </a:prstGeom>
          <a:solidFill>
            <a:srgbClr val="D7C5C1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591312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1086386" y="5954792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59616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Psychology</a:t>
            </a:r>
            <a:endParaRPr lang="en-US" sz="3200" dirty="0"/>
          </a:p>
        </p:txBody>
      </p:sp>
      <p:sp>
        <p:nvSpPr>
          <p:cNvPr id="21" name="Text 18"/>
          <p:cNvSpPr/>
          <p:nvPr/>
        </p:nvSpPr>
        <p:spPr>
          <a:xfrm>
            <a:off x="2388513" y="6531054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Psychological tests or personality assessments often assume normal distribution for accurate interpretation of results.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9144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959769"/>
            <a:ext cx="7132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What is Binomial Distribution</a:t>
            </a:r>
            <a:endParaRPr lang="en-US" sz="6000" dirty="0"/>
          </a:p>
        </p:txBody>
      </p:sp>
      <p:sp>
        <p:nvSpPr>
          <p:cNvPr id="6" name="Shape 3"/>
          <p:cNvSpPr/>
          <p:nvPr/>
        </p:nvSpPr>
        <p:spPr>
          <a:xfrm>
            <a:off x="4490799" y="3160990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79752" y="3202662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320266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Definition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5212913" y="3806666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Binomial distribution represents the probability distribution of obtaining a specific number of successes in a fixed number of independent Bernoulli trials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490799" y="49132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656892" y="4954905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5212913" y="498955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Characteristics</a:t>
            </a:r>
            <a:endParaRPr lang="en-US" sz="3200" dirty="0"/>
          </a:p>
        </p:txBody>
      </p:sp>
      <p:sp>
        <p:nvSpPr>
          <p:cNvPr id="13" name="Text 10"/>
          <p:cNvSpPr/>
          <p:nvPr/>
        </p:nvSpPr>
        <p:spPr>
          <a:xfrm>
            <a:off x="5212913" y="5558909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Binomial distribution is discrete, with a mean equal to the product of the number of trials and the probability of success.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037993" y="1423868"/>
            <a:ext cx="83134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Properties of Binomial Distribution</a:t>
            </a:r>
            <a:endParaRPr lang="en-US" sz="6000" dirty="0"/>
          </a:p>
        </p:txBody>
      </p:sp>
      <p:sp>
        <p:nvSpPr>
          <p:cNvPr id="5" name="Text 3"/>
          <p:cNvSpPr/>
          <p:nvPr/>
        </p:nvSpPr>
        <p:spPr>
          <a:xfrm>
            <a:off x="2037993" y="2562582"/>
            <a:ext cx="10554414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3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binomial distribution has the following properties:</a:t>
            </a:r>
            <a:endParaRPr lang="en-US" sz="3200" dirty="0"/>
          </a:p>
        </p:txBody>
      </p:sp>
      <p:sp>
        <p:nvSpPr>
          <p:cNvPr id="6" name="Shape 4"/>
          <p:cNvSpPr/>
          <p:nvPr/>
        </p:nvSpPr>
        <p:spPr>
          <a:xfrm>
            <a:off x="2037993" y="33414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2226945" y="3383161"/>
            <a:ext cx="1219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2760107" y="3417808"/>
            <a:ext cx="29565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Fixed </a:t>
            </a: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Number of Trials</a:t>
            </a:r>
            <a:endParaRPr lang="en-US" sz="3200" dirty="0"/>
          </a:p>
        </p:txBody>
      </p:sp>
      <p:sp>
        <p:nvSpPr>
          <p:cNvPr id="9" name="Text 7"/>
          <p:cNvSpPr/>
          <p:nvPr/>
        </p:nvSpPr>
        <p:spPr>
          <a:xfrm>
            <a:off x="2760107" y="3987165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binomial distribution is based on a fixed number of independent trials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426285" y="334148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592378" y="3383161"/>
            <a:ext cx="16764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10"/>
          <p:cNvSpPr/>
          <p:nvPr/>
        </p:nvSpPr>
        <p:spPr>
          <a:xfrm>
            <a:off x="8148399" y="3417808"/>
            <a:ext cx="30708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 </a:t>
            </a: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Two Possible Outcomes</a:t>
            </a:r>
            <a:endParaRPr lang="en-US" sz="3200" dirty="0"/>
          </a:p>
        </p:txBody>
      </p:sp>
      <p:sp>
        <p:nvSpPr>
          <p:cNvPr id="13" name="Text 11"/>
          <p:cNvSpPr/>
          <p:nvPr/>
        </p:nvSpPr>
        <p:spPr>
          <a:xfrm>
            <a:off x="8148399" y="3987165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Each trial in a binomial distribution has only two possible outcomes: success or failure.</a:t>
            </a:r>
            <a:endParaRPr lang="en-US" sz="2800" dirty="0"/>
          </a:p>
        </p:txBody>
      </p:sp>
      <p:sp>
        <p:nvSpPr>
          <p:cNvPr id="14" name="Shape 12"/>
          <p:cNvSpPr/>
          <p:nvPr/>
        </p:nvSpPr>
        <p:spPr>
          <a:xfrm>
            <a:off x="2037993" y="54491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2207895" y="5490805"/>
            <a:ext cx="1600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4"/>
          <p:cNvSpPr/>
          <p:nvPr/>
        </p:nvSpPr>
        <p:spPr>
          <a:xfrm>
            <a:off x="2760107" y="5525453"/>
            <a:ext cx="2735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Constant </a:t>
            </a: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Probability</a:t>
            </a:r>
            <a:endParaRPr lang="en-US" sz="3200" dirty="0"/>
          </a:p>
        </p:txBody>
      </p:sp>
      <p:sp>
        <p:nvSpPr>
          <p:cNvPr id="17" name="Text 15"/>
          <p:cNvSpPr/>
          <p:nvPr/>
        </p:nvSpPr>
        <p:spPr>
          <a:xfrm>
            <a:off x="2760107" y="6094809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probability of success remains constant for each trial.</a:t>
            </a:r>
            <a:endParaRPr lang="en-US" sz="2800" dirty="0"/>
          </a:p>
        </p:txBody>
      </p:sp>
      <p:sp>
        <p:nvSpPr>
          <p:cNvPr id="18" name="Shape 16"/>
          <p:cNvSpPr/>
          <p:nvPr/>
        </p:nvSpPr>
        <p:spPr>
          <a:xfrm>
            <a:off x="7426285" y="544913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584758" y="5490805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4</a:t>
            </a:r>
            <a:endParaRPr lang="en-US" sz="2624" dirty="0"/>
          </a:p>
        </p:txBody>
      </p:sp>
      <p:sp>
        <p:nvSpPr>
          <p:cNvPr id="20" name="Text 18"/>
          <p:cNvSpPr/>
          <p:nvPr/>
        </p:nvSpPr>
        <p:spPr>
          <a:xfrm>
            <a:off x="8148399" y="5525453"/>
            <a:ext cx="25527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 smtClean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 Independent </a:t>
            </a: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Trials</a:t>
            </a:r>
            <a:endParaRPr lang="en-US" sz="3200" dirty="0"/>
          </a:p>
        </p:txBody>
      </p:sp>
      <p:sp>
        <p:nvSpPr>
          <p:cNvPr id="21" name="Text 19"/>
          <p:cNvSpPr/>
          <p:nvPr/>
        </p:nvSpPr>
        <p:spPr>
          <a:xfrm>
            <a:off x="8148399" y="6094809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Each trial in a binomial distribution is independent of the others.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214914"/>
            <a:ext cx="88620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Applications of Binomial Distribution</a:t>
            </a:r>
            <a:endParaRPr lang="en-US" sz="60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35362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668203"/>
            <a:ext cx="2636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Marketing Campaigns</a:t>
            </a:r>
            <a:endParaRPr lang="en-US" sz="3200" dirty="0"/>
          </a:p>
        </p:txBody>
      </p:sp>
      <p:sp>
        <p:nvSpPr>
          <p:cNvPr id="7" name="Text 4"/>
          <p:cNvSpPr/>
          <p:nvPr/>
        </p:nvSpPr>
        <p:spPr>
          <a:xfrm>
            <a:off x="2037993" y="5237559"/>
            <a:ext cx="329588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Binomial distribution helps analyze the success rate of marketing campaigns and the likelihood of customer conversion</a:t>
            </a:r>
            <a:r>
              <a:rPr lang="en-US" sz="32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32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35362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668322"/>
            <a:ext cx="2385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Election</a:t>
            </a:r>
            <a:r>
              <a:rPr lang="en-US" sz="2187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 </a:t>
            </a: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Predictions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5667137" y="5237678"/>
            <a:ext cx="32960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Binomial distribution is utilized in election forecasting to assess the </a:t>
            </a:r>
            <a:r>
              <a:rPr lang="en-US" sz="2800" dirty="0" smtClean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probability </a:t>
            </a:r>
            <a:r>
              <a:rPr lang="en-US" sz="28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 winning for candidates.</a:t>
            </a:r>
            <a:endParaRPr lang="en-US" sz="28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35362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66832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Medical Trials</a:t>
            </a:r>
            <a:endParaRPr lang="en-US" sz="3200" dirty="0"/>
          </a:p>
        </p:txBody>
      </p:sp>
      <p:sp>
        <p:nvSpPr>
          <p:cNvPr id="13" name="Text 8"/>
          <p:cNvSpPr/>
          <p:nvPr/>
        </p:nvSpPr>
        <p:spPr>
          <a:xfrm>
            <a:off x="9296400" y="5237678"/>
            <a:ext cx="32960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28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medical research, binomial distribution is employed to evaluate the effectiveness of treatments and measure adverse events.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 w="13811">
            <a:solidFill>
              <a:srgbClr val="E5E0D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560076"/>
            <a:ext cx="6073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60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Conclusion and Summary</a:t>
            </a:r>
            <a:endParaRPr lang="en-US" sz="6000" dirty="0"/>
          </a:p>
        </p:txBody>
      </p:sp>
      <p:sp>
        <p:nvSpPr>
          <p:cNvPr id="6" name="Shape 3"/>
          <p:cNvSpPr/>
          <p:nvPr/>
        </p:nvSpPr>
        <p:spPr>
          <a:xfrm>
            <a:off x="833199" y="2587704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2823686"/>
            <a:ext cx="24460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Normal Distribution</a:t>
            </a:r>
            <a:endParaRPr lang="en-US" sz="3200" dirty="0"/>
          </a:p>
        </p:txBody>
      </p:sp>
      <p:sp>
        <p:nvSpPr>
          <p:cNvPr id="8" name="Text 5"/>
          <p:cNvSpPr/>
          <p:nvPr/>
        </p:nvSpPr>
        <p:spPr>
          <a:xfrm>
            <a:off x="1069181" y="3393043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insights: shape, symmetry, standardization with z-scores, applications in finance, quality control, and psychology.</a:t>
            </a:r>
            <a:endParaRPr lang="en-US" sz="2800" dirty="0"/>
          </a:p>
        </p:txBody>
      </p:sp>
      <p:sp>
        <p:nvSpPr>
          <p:cNvPr id="9" name="Shape 6"/>
          <p:cNvSpPr/>
          <p:nvPr/>
        </p:nvSpPr>
        <p:spPr>
          <a:xfrm>
            <a:off x="833199" y="4561999"/>
            <a:ext cx="9306401" cy="2107525"/>
          </a:xfrm>
          <a:prstGeom prst="roundRect">
            <a:avLst>
              <a:gd name="adj" fmla="val 4744"/>
            </a:avLst>
          </a:prstGeom>
          <a:solidFill>
            <a:srgbClr val="EBE2E0"/>
          </a:solidFill>
          <a:ln w="13811">
            <a:solidFill>
              <a:srgbClr val="D7C5C1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69181" y="4797981"/>
            <a:ext cx="2628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3200" b="1" dirty="0">
                <a:solidFill>
                  <a:srgbClr val="443728"/>
                </a:solidFill>
                <a:latin typeface="Crimson Pro" pitchFamily="34" charset="0"/>
                <a:ea typeface="Crimson Pro" pitchFamily="34" charset="-122"/>
                <a:cs typeface="Crimson Pro" pitchFamily="34" charset="-120"/>
              </a:rPr>
              <a:t>Binomial Distribution</a:t>
            </a:r>
            <a:endParaRPr lang="en-US" sz="3200" dirty="0"/>
          </a:p>
        </p:txBody>
      </p:sp>
      <p:sp>
        <p:nvSpPr>
          <p:cNvPr id="11" name="Text 8"/>
          <p:cNvSpPr/>
          <p:nvPr/>
        </p:nvSpPr>
        <p:spPr>
          <a:xfrm>
            <a:off x="1069181" y="5367338"/>
            <a:ext cx="883443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8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insights: fixed number of trials, discrete nature, mean equals number of trials multiplied by probability of success, applications in marketing, elections, and medical research.</a:t>
            </a:r>
            <a:endParaRPr 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636</Words>
  <Application>Microsoft Office PowerPoint</Application>
  <PresentationFormat>Custom</PresentationFormat>
  <Paragraphs>86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Home</cp:lastModifiedBy>
  <cp:revision>3</cp:revision>
  <dcterms:created xsi:type="dcterms:W3CDTF">2023-11-07T14:18:45Z</dcterms:created>
  <dcterms:modified xsi:type="dcterms:W3CDTF">2023-11-08T12:24:54Z</dcterms:modified>
</cp:coreProperties>
</file>