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y="6858000" cx="12192000"/>
  <p:notesSz cx="6858000" cy="9144000"/>
  <p:embeddedFontLst>
    <p:embeddedFont>
      <p:font typeface="Play"/>
      <p:regular r:id="rId23"/>
      <p:bold r:id="rId24"/>
    </p:embeddedFont>
    <p:embeddedFont>
      <p:font typeface="Roboto"/>
      <p:regular r:id="rId25"/>
      <p:bold r:id="rId26"/>
      <p:italic r:id="rId27"/>
      <p:boldItalic r:id="rId28"/>
    </p:embeddedFont>
    <p:embeddedFont>
      <p:font typeface="Lobster"/>
      <p:regular r:id="rId29"/>
    </p:embeddedFont>
    <p:embeddedFont>
      <p:font typeface="Merriweather Black"/>
      <p:bold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2" roundtripDataSignature="AMtx7mgDnhdp0/RN8tj+w5EXJzrsL6wlJ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1B30FFE-65BF-4CE5-9F16-590921F1D134}">
  <a:tblStyle styleId="{61B30FFE-65BF-4CE5-9F16-590921F1D13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Play-bold.fntdata"/><Relationship Id="rId23" Type="http://schemas.openxmlformats.org/officeDocument/2006/relationships/font" Target="fonts/Play-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obster-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MerriweatherBlack-boldItalic.fntdata"/><Relationship Id="rId30" Type="http://schemas.openxmlformats.org/officeDocument/2006/relationships/font" Target="fonts/MerriweatherBlack-bold.fntdata"/><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CA"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 name="Google Shape;5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69bf994585_0_7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g269bf994585_0_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69bf99458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269bf994585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g269bf994585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CA"/>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269bf994585_0_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269bf994585_0_8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g269bf994585_0_8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69bf994585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69bf994585_0_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g269bf994585_0_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69bf994585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69bf994585_0_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g269bf994585_0_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4f6efde33f99c988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4f6efde33f99c988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g4f6efde33f99c988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CA"/>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69bf994585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269bf994585_0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g269bf994585_0_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69bf994585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69bf994585_0_3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6" name="Google Shape;176;g269bf994585_0_3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 name="Google Shape;6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baf3638a74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68" name="Google Shape;68;g2baf3638a74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g2baf3638a74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CA"/>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69bf994585_0_6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g269bf994585_0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lnSpc>
                <a:spcPct val="90000"/>
              </a:lnSpc>
              <a:spcBef>
                <a:spcPts val="1000"/>
              </a:spcBef>
              <a:spcAft>
                <a:spcPts val="0"/>
              </a:spcAft>
              <a:buNone/>
            </a:pPr>
            <a:r>
              <a:t/>
            </a:r>
            <a:endParaRPr sz="1800"/>
          </a:p>
          <a:p>
            <a:pPr indent="0" lvl="0" marL="0" rtl="0" algn="l">
              <a:spcBef>
                <a:spcPts val="0"/>
              </a:spcBef>
              <a:spcAft>
                <a:spcPts val="0"/>
              </a:spcAft>
              <a:buNone/>
            </a:pPr>
            <a:r>
              <a:t/>
            </a:r>
            <a:endParaRPr/>
          </a:p>
        </p:txBody>
      </p:sp>
      <p:sp>
        <p:nvSpPr>
          <p:cNvPr id="107" name="Google Shape;10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13"/>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3"/>
          <p:cNvSpPr txBox="1"/>
          <p:nvPr>
            <p:ph idx="1" type="subTitle"/>
          </p:nvPr>
        </p:nvSpPr>
        <p:spPr>
          <a:xfrm>
            <a:off x="1524000" y="4229100"/>
            <a:ext cx="9144000" cy="1600200"/>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000"/>
              <a:buNone/>
              <a:defRPr b="0" sz="20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blipFill>
          <a:blip r:embed="rId2">
            <a:alphaModFix/>
          </a:blip>
          <a:stretch>
            <a:fillRect/>
          </a:stretch>
        </a:blipFill>
      </p:bgPr>
    </p:bg>
    <p:spTree>
      <p:nvGrpSpPr>
        <p:cNvPr id="19" name="Shape 19"/>
        <p:cNvGrpSpPr/>
        <p:nvPr/>
      </p:nvGrpSpPr>
      <p:grpSpPr>
        <a:xfrm>
          <a:off x="0" y="0"/>
          <a:ext cx="0" cy="0"/>
          <a:chOff x="0" y="0"/>
          <a:chExt cx="0" cy="0"/>
        </a:xfrm>
      </p:grpSpPr>
      <p:sp>
        <p:nvSpPr>
          <p:cNvPr id="20" name="Google Shape;20;p14"/>
          <p:cNvSpPr txBox="1"/>
          <p:nvPr>
            <p:ph type="title"/>
          </p:nvPr>
        </p:nvSpPr>
        <p:spPr>
          <a:xfrm>
            <a:off x="838200" y="365125"/>
            <a:ext cx="8953500" cy="9302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400"/>
              <a:buFont typeface="Play"/>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14"/>
          <p:cNvSpPr txBox="1"/>
          <p:nvPr>
            <p:ph idx="1" type="body"/>
          </p:nvPr>
        </p:nvSpPr>
        <p:spPr>
          <a:xfrm>
            <a:off x="838200" y="1825625"/>
            <a:ext cx="10515600" cy="410527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2" name="Google Shape;22;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bg>
      <p:bgPr>
        <a:blipFill>
          <a:blip r:embed="rId2">
            <a:alphaModFix/>
          </a:blip>
          <a:stretch>
            <a:fillRect/>
          </a:stretch>
        </a:blipFill>
      </p:bgPr>
    </p:bg>
    <p:spTree>
      <p:nvGrpSpPr>
        <p:cNvPr id="23" name="Shape 23"/>
        <p:cNvGrpSpPr/>
        <p:nvPr/>
      </p:nvGrpSpPr>
      <p:grpSpPr>
        <a:xfrm>
          <a:off x="0" y="0"/>
          <a:ext cx="0" cy="0"/>
          <a:chOff x="0" y="0"/>
          <a:chExt cx="0" cy="0"/>
        </a:xfrm>
      </p:grpSpPr>
      <p:sp>
        <p:nvSpPr>
          <p:cNvPr id="24" name="Google Shape;24;p15"/>
          <p:cNvSpPr txBox="1"/>
          <p:nvPr>
            <p:ph type="title"/>
          </p:nvPr>
        </p:nvSpPr>
        <p:spPr>
          <a:xfrm>
            <a:off x="838200" y="365125"/>
            <a:ext cx="8928100" cy="9429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lt1"/>
              </a:buClr>
              <a:buSzPts val="4400"/>
              <a:buFont typeface="Play"/>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5"/>
          <p:cNvSpPr txBox="1"/>
          <p:nvPr>
            <p:ph idx="1" type="body"/>
          </p:nvPr>
        </p:nvSpPr>
        <p:spPr>
          <a:xfrm>
            <a:off x="838200" y="1825625"/>
            <a:ext cx="5181600" cy="413067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15"/>
          <p:cNvSpPr txBox="1"/>
          <p:nvPr>
            <p:ph idx="2" type="body"/>
          </p:nvPr>
        </p:nvSpPr>
        <p:spPr>
          <a:xfrm>
            <a:off x="6172200" y="1825625"/>
            <a:ext cx="5181600" cy="413067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bg>
      <p:bgPr>
        <a:blipFill>
          <a:blip r:embed="rId2">
            <a:alphaModFix/>
          </a:blip>
          <a:stretch>
            <a:fillRect/>
          </a:stretch>
        </a:blipFill>
      </p:bgPr>
    </p:bg>
    <p:spTree>
      <p:nvGrpSpPr>
        <p:cNvPr id="28" name="Shape 28"/>
        <p:cNvGrpSpPr/>
        <p:nvPr/>
      </p:nvGrpSpPr>
      <p:grpSpPr>
        <a:xfrm>
          <a:off x="0" y="0"/>
          <a:ext cx="0" cy="0"/>
          <a:chOff x="0" y="0"/>
          <a:chExt cx="0" cy="0"/>
        </a:xfrm>
      </p:grpSpPr>
      <p:sp>
        <p:nvSpPr>
          <p:cNvPr id="29" name="Google Shape;29;p16"/>
          <p:cNvSpPr txBox="1"/>
          <p:nvPr>
            <p:ph type="title"/>
          </p:nvPr>
        </p:nvSpPr>
        <p:spPr>
          <a:xfrm>
            <a:off x="839788" y="365125"/>
            <a:ext cx="8697912"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6"/>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1" name="Google Shape;31;p16"/>
          <p:cNvSpPr txBox="1"/>
          <p:nvPr>
            <p:ph idx="2" type="body"/>
          </p:nvPr>
        </p:nvSpPr>
        <p:spPr>
          <a:xfrm>
            <a:off x="839788" y="2505075"/>
            <a:ext cx="5157787" cy="34258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6"/>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3" name="Google Shape;33;p16"/>
          <p:cNvSpPr txBox="1"/>
          <p:nvPr>
            <p:ph idx="4" type="body"/>
          </p:nvPr>
        </p:nvSpPr>
        <p:spPr>
          <a:xfrm>
            <a:off x="6172200" y="2505075"/>
            <a:ext cx="5183188" cy="34258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35" name="Shape 35"/>
        <p:cNvGrpSpPr/>
        <p:nvPr/>
      </p:nvGrpSpPr>
      <p:grpSpPr>
        <a:xfrm>
          <a:off x="0" y="0"/>
          <a:ext cx="0" cy="0"/>
          <a:chOff x="0" y="0"/>
          <a:chExt cx="0" cy="0"/>
        </a:xfrm>
      </p:grpSpPr>
      <p:sp>
        <p:nvSpPr>
          <p:cNvPr id="36" name="Google Shape;36;p17"/>
          <p:cNvSpPr txBox="1"/>
          <p:nvPr>
            <p:ph type="title"/>
          </p:nvPr>
        </p:nvSpPr>
        <p:spPr>
          <a:xfrm>
            <a:off x="838200" y="365125"/>
            <a:ext cx="8699500" cy="955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blipFill>
          <a:blip r:embed="rId2">
            <a:alphaModFix/>
          </a:blip>
          <a:stretch>
            <a:fillRect/>
          </a:stretch>
        </a:blipFill>
      </p:bgPr>
    </p:bg>
    <p:spTree>
      <p:nvGrpSpPr>
        <p:cNvPr id="38" name="Shape 38"/>
        <p:cNvGrpSpPr/>
        <p:nvPr/>
      </p:nvGrpSpPr>
      <p:grpSpPr>
        <a:xfrm>
          <a:off x="0" y="0"/>
          <a:ext cx="0" cy="0"/>
          <a:chOff x="0" y="0"/>
          <a:chExt cx="0" cy="0"/>
        </a:xfrm>
      </p:grpSpPr>
      <p:sp>
        <p:nvSpPr>
          <p:cNvPr id="39" name="Google Shape;39;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bg>
      <p:bgPr>
        <a:blipFill>
          <a:blip r:embed="rId2">
            <a:alphaModFix/>
          </a:blip>
          <a:stretch>
            <a:fillRect/>
          </a:stretch>
        </a:blipFill>
      </p:bgPr>
    </p:bg>
    <p:spTree>
      <p:nvGrpSpPr>
        <p:cNvPr id="40" name="Shape 40"/>
        <p:cNvGrpSpPr/>
        <p:nvPr/>
      </p:nvGrpSpPr>
      <p:grpSpPr>
        <a:xfrm>
          <a:off x="0" y="0"/>
          <a:ext cx="0" cy="0"/>
          <a:chOff x="0" y="0"/>
          <a:chExt cx="0" cy="0"/>
        </a:xfrm>
      </p:grpSpPr>
      <p:sp>
        <p:nvSpPr>
          <p:cNvPr id="41" name="Google Shape;41;p1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9"/>
          <p:cNvSpPr txBox="1"/>
          <p:nvPr>
            <p:ph idx="1" type="body"/>
          </p:nvPr>
        </p:nvSpPr>
        <p:spPr>
          <a:xfrm>
            <a:off x="5183188" y="1358900"/>
            <a:ext cx="6172200" cy="450215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43" name="Google Shape;43;p1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4" name="Google Shape;4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bg>
      <p:bgPr>
        <a:blipFill>
          <a:blip r:embed="rId2">
            <a:alphaModFix/>
          </a:blip>
          <a:stretch>
            <a:fillRect/>
          </a:stretch>
        </a:blipFill>
      </p:bgPr>
    </p:bg>
    <p:spTree>
      <p:nvGrpSpPr>
        <p:cNvPr id="45" name="Shape 45"/>
        <p:cNvGrpSpPr/>
        <p:nvPr/>
      </p:nvGrpSpPr>
      <p:grpSpPr>
        <a:xfrm>
          <a:off x="0" y="0"/>
          <a:ext cx="0" cy="0"/>
          <a:chOff x="0" y="0"/>
          <a:chExt cx="0" cy="0"/>
        </a:xfrm>
      </p:grpSpPr>
      <p:sp>
        <p:nvSpPr>
          <p:cNvPr id="46" name="Google Shape;46;p2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20"/>
          <p:cNvSpPr/>
          <p:nvPr>
            <p:ph idx="2" type="pic"/>
          </p:nvPr>
        </p:nvSpPr>
        <p:spPr>
          <a:xfrm>
            <a:off x="5183188" y="1358900"/>
            <a:ext cx="6172200" cy="4502150"/>
          </a:xfrm>
          <a:prstGeom prst="rect">
            <a:avLst/>
          </a:prstGeom>
          <a:noFill/>
          <a:ln>
            <a:noFill/>
          </a:ln>
        </p:spPr>
      </p:sp>
      <p:sp>
        <p:nvSpPr>
          <p:cNvPr id="48" name="Google Shape;48;p2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49" name="Google Shape;4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3" name="Google Shape;13;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4" name="Google Shape;14;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CA"/>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3"/>
          <p:cNvSpPr txBox="1"/>
          <p:nvPr>
            <p:ph type="ctrTitle"/>
          </p:nvPr>
        </p:nvSpPr>
        <p:spPr>
          <a:xfrm>
            <a:off x="166800" y="1851298"/>
            <a:ext cx="8443800" cy="20505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83333"/>
              <a:buFont typeface="Play"/>
              <a:buNone/>
            </a:pPr>
            <a:r>
              <a:rPr lang="en-CA" sz="7200">
                <a:latin typeface="Merriweather Black"/>
                <a:ea typeface="Merriweather Black"/>
                <a:cs typeface="Merriweather Black"/>
                <a:sym typeface="Merriweather Black"/>
              </a:rPr>
              <a:t>Make Pitman Hall Zero </a:t>
            </a:r>
            <a:r>
              <a:rPr lang="en-CA" sz="7200">
                <a:latin typeface="Merriweather Black"/>
                <a:ea typeface="Merriweather Black"/>
                <a:cs typeface="Merriweather Black"/>
                <a:sym typeface="Merriweather Black"/>
              </a:rPr>
              <a:t>Emission</a:t>
            </a:r>
            <a:r>
              <a:rPr lang="en-CA" sz="7200">
                <a:latin typeface="Merriweather Black"/>
                <a:ea typeface="Merriweather Black"/>
                <a:cs typeface="Merriweather Black"/>
                <a:sym typeface="Merriweather Black"/>
              </a:rPr>
              <a:t> Building</a:t>
            </a:r>
            <a:endParaRPr sz="7200">
              <a:latin typeface="Merriweather Black"/>
              <a:ea typeface="Merriweather Black"/>
              <a:cs typeface="Merriweather Black"/>
              <a:sym typeface="Merriweather Black"/>
            </a:endParaRPr>
          </a:p>
        </p:txBody>
      </p:sp>
      <p:sp>
        <p:nvSpPr>
          <p:cNvPr id="55" name="Google Shape;55;p3"/>
          <p:cNvSpPr txBox="1"/>
          <p:nvPr>
            <p:ph idx="1" type="subTitle"/>
          </p:nvPr>
        </p:nvSpPr>
        <p:spPr>
          <a:xfrm>
            <a:off x="0" y="4459575"/>
            <a:ext cx="9144000" cy="16002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2000"/>
              <a:buNone/>
            </a:pPr>
            <a:r>
              <a:rPr b="1" lang="en-CA"/>
              <a:t>Presented by:</a:t>
            </a:r>
            <a:endParaRPr/>
          </a:p>
          <a:p>
            <a:pPr indent="0" lvl="0" marL="0" rtl="0" algn="ctr">
              <a:lnSpc>
                <a:spcPct val="90000"/>
              </a:lnSpc>
              <a:spcBef>
                <a:spcPts val="1000"/>
              </a:spcBef>
              <a:spcAft>
                <a:spcPts val="0"/>
              </a:spcAft>
              <a:buClr>
                <a:schemeClr val="dk1"/>
              </a:buClr>
              <a:buSzPts val="2000"/>
              <a:buNone/>
            </a:pPr>
            <a:r>
              <a:rPr lang="en-CA"/>
              <a:t>Hafsa Siraj</a:t>
            </a:r>
            <a:endParaRPr/>
          </a:p>
          <a:p>
            <a:pPr indent="0" lvl="0" marL="0" rtl="0" algn="ctr">
              <a:lnSpc>
                <a:spcPct val="90000"/>
              </a:lnSpc>
              <a:spcBef>
                <a:spcPts val="1000"/>
              </a:spcBef>
              <a:spcAft>
                <a:spcPts val="0"/>
              </a:spcAft>
              <a:buClr>
                <a:schemeClr val="dk1"/>
              </a:buClr>
              <a:buSzPts val="2000"/>
              <a:buNone/>
            </a:pPr>
            <a:r>
              <a:rPr lang="en-CA"/>
              <a:t>Kavita Verma</a:t>
            </a:r>
            <a:endParaRPr/>
          </a:p>
          <a:p>
            <a:pPr indent="0" lvl="0" marL="0" rtl="0" algn="ctr">
              <a:lnSpc>
                <a:spcPct val="90000"/>
              </a:lnSpc>
              <a:spcBef>
                <a:spcPts val="1000"/>
              </a:spcBef>
              <a:spcAft>
                <a:spcPts val="0"/>
              </a:spcAft>
              <a:buClr>
                <a:schemeClr val="dk1"/>
              </a:buClr>
              <a:buSzPts val="2000"/>
              <a:buNone/>
            </a:pPr>
            <a:r>
              <a:rPr lang="en-CA"/>
              <a:t>Indu Jyoti Das</a:t>
            </a:r>
            <a:endParaRPr/>
          </a:p>
          <a:p>
            <a:pPr indent="0" lvl="0" marL="0" rtl="0" algn="ctr">
              <a:lnSpc>
                <a:spcPct val="90000"/>
              </a:lnSpc>
              <a:spcBef>
                <a:spcPts val="1000"/>
              </a:spcBef>
              <a:spcAft>
                <a:spcPts val="0"/>
              </a:spcAft>
              <a:buClr>
                <a:schemeClr val="dk1"/>
              </a:buClr>
              <a:buSzPts val="2000"/>
              <a:buNone/>
            </a:pPr>
            <a:r>
              <a:t/>
            </a:r>
            <a:endParaRPr/>
          </a:p>
        </p:txBody>
      </p:sp>
      <p:sp>
        <p:nvSpPr>
          <p:cNvPr id="56" name="Google Shape;5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
        <p:nvSpPr>
          <p:cNvPr id="57" name="Google Shape;57;p3"/>
          <p:cNvSpPr txBox="1"/>
          <p:nvPr/>
        </p:nvSpPr>
        <p:spPr>
          <a:xfrm>
            <a:off x="0" y="4023331"/>
            <a:ext cx="9144000" cy="520800"/>
          </a:xfrm>
          <a:prstGeom prst="rect">
            <a:avLst/>
          </a:prstGeom>
          <a:noFill/>
          <a:ln>
            <a:noFill/>
          </a:ln>
        </p:spPr>
        <p:txBody>
          <a:bodyPr anchorCtr="0" anchor="t" bIns="45700" lIns="91425" spcFirstLastPara="1" rIns="91425" wrap="square" tIns="45700">
            <a:noAutofit/>
          </a:bodyPr>
          <a:lstStyle/>
          <a:p>
            <a:pPr indent="0" lvl="0" marL="0" marR="0" rtl="0" algn="ctr">
              <a:lnSpc>
                <a:spcPct val="90000"/>
              </a:lnSpc>
              <a:spcBef>
                <a:spcPts val="0"/>
              </a:spcBef>
              <a:spcAft>
                <a:spcPts val="0"/>
              </a:spcAft>
              <a:buClr>
                <a:schemeClr val="dk1"/>
              </a:buClr>
              <a:buSzPts val="1800"/>
              <a:buFont typeface="Arial"/>
              <a:buNone/>
            </a:pPr>
            <a:r>
              <a:rPr b="0" i="1" lang="en-CA" sz="1800" u="none" cap="none" strike="noStrike">
                <a:solidFill>
                  <a:schemeClr val="dk1"/>
                </a:solidFill>
                <a:latin typeface="Arial"/>
                <a:ea typeface="Arial"/>
                <a:cs typeface="Arial"/>
                <a:sym typeface="Arial"/>
              </a:rPr>
              <a:t>February 21, 2024</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269bf994585_0_76"/>
          <p:cNvSpPr txBox="1"/>
          <p:nvPr>
            <p:ph type="title"/>
          </p:nvPr>
        </p:nvSpPr>
        <p:spPr>
          <a:xfrm>
            <a:off x="838200" y="365125"/>
            <a:ext cx="8953500" cy="930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Play"/>
              <a:buNone/>
            </a:pPr>
            <a:r>
              <a:rPr lang="en-CA"/>
              <a:t>Appendix</a:t>
            </a:r>
            <a:endParaRPr/>
          </a:p>
        </p:txBody>
      </p:sp>
      <p:sp>
        <p:nvSpPr>
          <p:cNvPr id="123" name="Google Shape;123;g269bf994585_0_76"/>
          <p:cNvSpPr txBox="1"/>
          <p:nvPr>
            <p:ph idx="1" type="body"/>
          </p:nvPr>
        </p:nvSpPr>
        <p:spPr>
          <a:xfrm>
            <a:off x="654425" y="1405677"/>
            <a:ext cx="11069100" cy="4583100"/>
          </a:xfrm>
          <a:prstGeom prst="rect">
            <a:avLst/>
          </a:prstGeom>
          <a:noFill/>
          <a:ln>
            <a:noFill/>
          </a:ln>
        </p:spPr>
        <p:txBody>
          <a:bodyPr anchorCtr="0" anchor="t" bIns="45700" lIns="91425" spcFirstLastPara="1" rIns="91425" wrap="square" tIns="45700">
            <a:noAutofit/>
          </a:bodyPr>
          <a:lstStyle/>
          <a:p>
            <a:pPr indent="-228600" lvl="0" marL="457200" rtl="0" algn="l">
              <a:lnSpc>
                <a:spcPct val="115000"/>
              </a:lnSpc>
              <a:spcBef>
                <a:spcPts val="1500"/>
              </a:spcBef>
              <a:spcAft>
                <a:spcPts val="0"/>
              </a:spcAft>
              <a:buClr>
                <a:srgbClr val="0D0D0D"/>
              </a:buClr>
              <a:buSzPts val="1200"/>
              <a:buFont typeface="Roboto"/>
              <a:buNone/>
            </a:pPr>
            <a:r>
              <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ts val="1300"/>
              <a:buFont typeface="Arial"/>
              <a:buNone/>
            </a:pPr>
            <a:r>
              <a:rPr lang="en-CA" sz="1300">
                <a:solidFill>
                  <a:srgbClr val="0D0D0D"/>
                </a:solidFill>
                <a:highlight>
                  <a:srgbClr val="FFFFFF"/>
                </a:highlight>
              </a:rPr>
              <a:t>Reduction in Water Usage: Installing a greywater system can reduce the demand for fresh water by recycling and reusing greywater for non-potable purposes. Let's assume a conservative estimate of 30% reduction in water usage due to the implementation of the greywater system.</a:t>
            </a:r>
            <a:endParaRPr sz="1300">
              <a:solidFill>
                <a:srgbClr val="0D0D0D"/>
              </a:solidFill>
              <a:highlight>
                <a:srgbClr val="FFFFFF"/>
              </a:highlight>
            </a:endParaRPr>
          </a:p>
          <a:p>
            <a:pPr indent="-228600" lvl="0" marL="457200" rtl="0" algn="l">
              <a:lnSpc>
                <a:spcPct val="115000"/>
              </a:lnSpc>
              <a:spcBef>
                <a:spcPts val="0"/>
              </a:spcBef>
              <a:spcAft>
                <a:spcPts val="0"/>
              </a:spcAft>
              <a:buClr>
                <a:srgbClr val="0D0D0D"/>
              </a:buClr>
              <a:buSzPts val="1300"/>
              <a:buFont typeface="Arial"/>
              <a:buNone/>
            </a:pPr>
            <a:r>
              <a:t/>
            </a:r>
            <a:endParaRPr sz="1300">
              <a:solidFill>
                <a:srgbClr val="0D0D0D"/>
              </a:solidFill>
              <a:highlight>
                <a:srgbClr val="FFFFFF"/>
              </a:highlight>
            </a:endParaRPr>
          </a:p>
          <a:p>
            <a:pPr indent="-228600" lvl="0" marL="457200" rtl="0" algn="l">
              <a:lnSpc>
                <a:spcPct val="115000"/>
              </a:lnSpc>
              <a:spcBef>
                <a:spcPts val="0"/>
              </a:spcBef>
              <a:spcAft>
                <a:spcPts val="0"/>
              </a:spcAft>
              <a:buClr>
                <a:srgbClr val="0D0D0D"/>
              </a:buClr>
              <a:buSzPts val="1300"/>
              <a:buFont typeface="Arial"/>
              <a:buNone/>
            </a:pPr>
            <a:r>
              <a:rPr lang="en-CA" sz="1300">
                <a:solidFill>
                  <a:srgbClr val="0D0D0D"/>
                </a:solidFill>
                <a:highlight>
                  <a:srgbClr val="FFFFFF"/>
                </a:highlight>
              </a:rPr>
              <a:t>Current Water Costs: To estimate the potential savings, we need to know the current water costs for the building. Let's assume an annual water cost of $100,000 for the 567 rooms.</a:t>
            </a:r>
            <a:endParaRPr sz="1300">
              <a:solidFill>
                <a:srgbClr val="0D0D0D"/>
              </a:solidFill>
              <a:highlight>
                <a:srgbClr val="FFFFFF"/>
              </a:highlight>
            </a:endParaRPr>
          </a:p>
          <a:p>
            <a:pPr indent="0" lvl="0" marL="0" rtl="0" algn="l">
              <a:lnSpc>
                <a:spcPct val="115000"/>
              </a:lnSpc>
              <a:spcBef>
                <a:spcPts val="1500"/>
              </a:spcBef>
              <a:spcAft>
                <a:spcPts val="0"/>
              </a:spcAft>
              <a:buNone/>
            </a:pPr>
            <a:r>
              <a:t/>
            </a:r>
            <a:endParaRPr sz="1300">
              <a:solidFill>
                <a:srgbClr val="0D0D0D"/>
              </a:solidFill>
              <a:highlight>
                <a:srgbClr val="FFFFFF"/>
              </a:highlight>
            </a:endParaRPr>
          </a:p>
          <a:p>
            <a:pPr indent="-228600" lvl="0" marL="457200" rtl="0" algn="l">
              <a:lnSpc>
                <a:spcPct val="115000"/>
              </a:lnSpc>
              <a:spcBef>
                <a:spcPts val="1500"/>
              </a:spcBef>
              <a:spcAft>
                <a:spcPts val="0"/>
              </a:spcAft>
              <a:buClr>
                <a:srgbClr val="0D0D0D"/>
              </a:buClr>
              <a:buSzPts val="1300"/>
              <a:buFont typeface="Arial"/>
              <a:buNone/>
            </a:pPr>
            <a:r>
              <a:rPr lang="en-CA" sz="1300">
                <a:solidFill>
                  <a:srgbClr val="0D0D0D"/>
                </a:solidFill>
                <a:highlight>
                  <a:srgbClr val="FFFFFF"/>
                </a:highlight>
              </a:rPr>
              <a:t>Estimated Annual Savings: With a 30% reduction in water usage, the estimated annual savings would be:</a:t>
            </a:r>
            <a:endParaRPr sz="1300">
              <a:solidFill>
                <a:srgbClr val="0D0D0D"/>
              </a:solidFill>
              <a:highlight>
                <a:srgbClr val="FFFFFF"/>
              </a:highlight>
            </a:endParaRPr>
          </a:p>
          <a:p>
            <a:pPr indent="-311150" lvl="1" marL="914400" rtl="0" algn="l">
              <a:lnSpc>
                <a:spcPct val="115000"/>
              </a:lnSpc>
              <a:spcBef>
                <a:spcPts val="0"/>
              </a:spcBef>
              <a:spcAft>
                <a:spcPts val="0"/>
              </a:spcAft>
              <a:buClr>
                <a:srgbClr val="0D0D0D"/>
              </a:buClr>
              <a:buSzPts val="1300"/>
              <a:buFont typeface="Arial"/>
              <a:buChar char="●"/>
            </a:pPr>
            <a:r>
              <a:rPr lang="en-CA" sz="1300">
                <a:solidFill>
                  <a:srgbClr val="0D0D0D"/>
                </a:solidFill>
                <a:highlight>
                  <a:srgbClr val="FFFFFF"/>
                </a:highlight>
              </a:rPr>
              <a:t>Annual Water Savings = 30% of $100,000 = $30,000</a:t>
            </a:r>
            <a:endParaRPr sz="1300">
              <a:solidFill>
                <a:srgbClr val="0D0D0D"/>
              </a:solidFill>
              <a:highlight>
                <a:srgbClr val="FFFFFF"/>
              </a:highlight>
            </a:endParaRPr>
          </a:p>
          <a:p>
            <a:pPr indent="0" lvl="0" marL="0" rtl="0" algn="l">
              <a:lnSpc>
                <a:spcPct val="115000"/>
              </a:lnSpc>
              <a:spcBef>
                <a:spcPts val="1500"/>
              </a:spcBef>
              <a:spcAft>
                <a:spcPts val="0"/>
              </a:spcAft>
              <a:buClr>
                <a:schemeClr val="dk1"/>
              </a:buClr>
              <a:buSzPts val="1100"/>
              <a:buFont typeface="Arial"/>
              <a:buNone/>
            </a:pPr>
            <a:r>
              <a:t/>
            </a:r>
            <a:endParaRPr sz="1200">
              <a:solidFill>
                <a:srgbClr val="0D0D0D"/>
              </a:solidFill>
              <a:highlight>
                <a:srgbClr val="FFFFFF"/>
              </a:highlight>
              <a:latin typeface="Roboto"/>
              <a:ea typeface="Roboto"/>
              <a:cs typeface="Roboto"/>
              <a:sym typeface="Roboto"/>
            </a:endParaRPr>
          </a:p>
          <a:p>
            <a:pPr indent="0" lvl="0" marL="0" rtl="0" algn="l">
              <a:lnSpc>
                <a:spcPct val="70000"/>
              </a:lnSpc>
              <a:spcBef>
                <a:spcPts val="1500"/>
              </a:spcBef>
              <a:spcAft>
                <a:spcPts val="0"/>
              </a:spcAft>
              <a:buNone/>
            </a:pPr>
            <a:r>
              <a:t/>
            </a:r>
            <a:endParaRPr sz="1300" u="sng">
              <a:solidFill>
                <a:srgbClr val="0D0D0D"/>
              </a:solidFill>
              <a:highlight>
                <a:srgbClr val="FFFFFF"/>
              </a:highlight>
            </a:endParaRPr>
          </a:p>
        </p:txBody>
      </p:sp>
      <p:sp>
        <p:nvSpPr>
          <p:cNvPr id="124" name="Google Shape;124;g269bf994585_0_7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269bf994585_0_0"/>
          <p:cNvSpPr txBox="1"/>
          <p:nvPr>
            <p:ph type="title"/>
          </p:nvPr>
        </p:nvSpPr>
        <p:spPr>
          <a:xfrm>
            <a:off x="838200" y="365125"/>
            <a:ext cx="8953500" cy="9303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Clr>
                <a:schemeClr val="lt1"/>
              </a:buClr>
              <a:buSzPct val="100000"/>
              <a:buFont typeface="Play"/>
              <a:buNone/>
            </a:pPr>
            <a:r>
              <a:rPr lang="en-CA"/>
              <a:t>Appendix</a:t>
            </a:r>
            <a:endParaRPr/>
          </a:p>
          <a:p>
            <a:pPr indent="0" lvl="0" marL="0" rtl="0" algn="l">
              <a:spcBef>
                <a:spcPts val="0"/>
              </a:spcBef>
              <a:spcAft>
                <a:spcPts val="0"/>
              </a:spcAft>
              <a:buNone/>
            </a:pPr>
            <a:r>
              <a:t/>
            </a:r>
            <a:endParaRPr/>
          </a:p>
        </p:txBody>
      </p:sp>
      <p:sp>
        <p:nvSpPr>
          <p:cNvPr id="131" name="Google Shape;131;g269bf994585_0_0"/>
          <p:cNvSpPr txBox="1"/>
          <p:nvPr>
            <p:ph idx="1" type="body"/>
          </p:nvPr>
        </p:nvSpPr>
        <p:spPr>
          <a:xfrm>
            <a:off x="838200" y="1886221"/>
            <a:ext cx="10515600" cy="4105200"/>
          </a:xfrm>
          <a:prstGeom prst="rect">
            <a:avLst/>
          </a:prstGeom>
        </p:spPr>
        <p:txBody>
          <a:bodyPr anchorCtr="0" anchor="t" bIns="45700" lIns="91425" spcFirstLastPara="1" rIns="91425" wrap="square" tIns="45700">
            <a:normAutofit/>
          </a:bodyPr>
          <a:lstStyle/>
          <a:p>
            <a:pPr indent="0" lvl="0" marL="0" rtl="0" algn="l">
              <a:lnSpc>
                <a:spcPct val="115000"/>
              </a:lnSpc>
              <a:spcBef>
                <a:spcPts val="1500"/>
              </a:spcBef>
              <a:spcAft>
                <a:spcPts val="0"/>
              </a:spcAft>
              <a:buClr>
                <a:schemeClr val="dk1"/>
              </a:buClr>
              <a:buSzPts val="1100"/>
              <a:buFont typeface="Arial"/>
              <a:buNone/>
            </a:pPr>
            <a:r>
              <a:rPr lang="en-CA" sz="1200" u="sng">
                <a:solidFill>
                  <a:srgbClr val="0D0D0D"/>
                </a:solidFill>
                <a:highlight>
                  <a:srgbClr val="FFFFFF"/>
                </a:highlight>
                <a:latin typeface="Roboto"/>
                <a:ea typeface="Roboto"/>
                <a:cs typeface="Roboto"/>
                <a:sym typeface="Roboto"/>
              </a:rPr>
              <a:t>Motion sensor lights</a:t>
            </a:r>
            <a:r>
              <a:rPr lang="en-CA" sz="1200">
                <a:solidFill>
                  <a:srgbClr val="0D0D0D"/>
                </a:solidFill>
                <a:highlight>
                  <a:srgbClr val="FFFFFF"/>
                </a:highlight>
                <a:latin typeface="Roboto"/>
                <a:ea typeface="Roboto"/>
                <a:cs typeface="Roboto"/>
                <a:sym typeface="Roboto"/>
              </a:rPr>
              <a:t>: 100*30= 30,000</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CA" sz="1200">
                <a:solidFill>
                  <a:srgbClr val="0D0D0D"/>
                </a:solidFill>
                <a:highlight>
                  <a:srgbClr val="FFFFFF"/>
                </a:highlight>
                <a:latin typeface="Roboto"/>
                <a:ea typeface="Roboto"/>
                <a:cs typeface="Roboto"/>
                <a:sym typeface="Roboto"/>
              </a:rPr>
              <a:t>Installation labour: 50-150$= (50*100)=5000</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CA" sz="1200">
                <a:solidFill>
                  <a:srgbClr val="0D0D0D"/>
                </a:solidFill>
                <a:highlight>
                  <a:srgbClr val="FFFFFF"/>
                </a:highlight>
                <a:latin typeface="Roboto"/>
                <a:ea typeface="Roboto"/>
                <a:cs typeface="Roboto"/>
                <a:sym typeface="Roboto"/>
              </a:rPr>
              <a:t>Total=58,350</a:t>
            </a:r>
            <a:endParaRPr sz="1200" u="sng">
              <a:solidFill>
                <a:srgbClr val="0D0D0D"/>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CA" sz="1200" u="sng">
                <a:solidFill>
                  <a:srgbClr val="0D0D0D"/>
                </a:solidFill>
                <a:highlight>
                  <a:srgbClr val="FFFFFF"/>
                </a:highlight>
                <a:latin typeface="Roboto"/>
                <a:ea typeface="Roboto"/>
                <a:cs typeface="Roboto"/>
                <a:sym typeface="Roboto"/>
              </a:rPr>
              <a:t>Thermostats</a:t>
            </a:r>
            <a:r>
              <a:rPr lang="en-CA" sz="1200">
                <a:solidFill>
                  <a:srgbClr val="0D0D0D"/>
                </a:solidFill>
                <a:highlight>
                  <a:srgbClr val="FFFFFF"/>
                </a:highlight>
                <a:latin typeface="Roboto"/>
                <a:ea typeface="Roboto"/>
                <a:cs typeface="Roboto"/>
                <a:sym typeface="Roboto"/>
              </a:rPr>
              <a:t>:  $20 to $100 each=11,340</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CA" sz="1200">
                <a:solidFill>
                  <a:srgbClr val="0D0D0D"/>
                </a:solidFill>
                <a:highlight>
                  <a:srgbClr val="FFFFFF"/>
                </a:highlight>
                <a:latin typeface="Roboto"/>
                <a:ea typeface="Roboto"/>
                <a:cs typeface="Roboto"/>
                <a:sym typeface="Roboto"/>
              </a:rPr>
              <a:t>Installation labour: 50-150$=(50*56)=2,800</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CA" sz="1200">
                <a:solidFill>
                  <a:srgbClr val="0D0D0D"/>
                </a:solidFill>
                <a:highlight>
                  <a:srgbClr val="FFFFFF"/>
                </a:highlight>
                <a:latin typeface="Roboto"/>
                <a:ea typeface="Roboto"/>
                <a:cs typeface="Roboto"/>
                <a:sym typeface="Roboto"/>
              </a:rPr>
              <a:t>Additional costs may be involved  due to Integration with Existing HVAC Systems.</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Clr>
                <a:schemeClr val="dk1"/>
              </a:buClr>
              <a:buSzPts val="1100"/>
              <a:buFont typeface="Arial"/>
              <a:buNone/>
            </a:pPr>
            <a:r>
              <a:rPr lang="en-CA" sz="1200">
                <a:solidFill>
                  <a:srgbClr val="0D0D0D"/>
                </a:solidFill>
                <a:highlight>
                  <a:srgbClr val="FFFFFF"/>
                </a:highlight>
                <a:latin typeface="Roboto"/>
                <a:ea typeface="Roboto"/>
                <a:cs typeface="Roboto"/>
                <a:sym typeface="Roboto"/>
              </a:rPr>
              <a:t>Annual savings for triple pane window:  $20000  (Estimated 20% of $100000)</a:t>
            </a:r>
            <a:endParaRPr sz="1200">
              <a:solidFill>
                <a:srgbClr val="0D0D0D"/>
              </a:solidFill>
              <a:highlight>
                <a:srgbClr val="FFFFFF"/>
              </a:highlight>
              <a:latin typeface="Roboto"/>
              <a:ea typeface="Roboto"/>
              <a:cs typeface="Roboto"/>
              <a:sym typeface="Roboto"/>
            </a:endParaRPr>
          </a:p>
          <a:p>
            <a:pPr indent="0" lvl="0" marL="0" rtl="0" algn="l">
              <a:spcBef>
                <a:spcPts val="1500"/>
              </a:spcBef>
              <a:spcAft>
                <a:spcPts val="0"/>
              </a:spcAft>
              <a:buNone/>
            </a:pPr>
            <a:r>
              <a:t/>
            </a:r>
            <a:endParaRPr/>
          </a:p>
        </p:txBody>
      </p:sp>
      <p:sp>
        <p:nvSpPr>
          <p:cNvPr id="132" name="Google Shape;132;g269bf994585_0_0"/>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CA"/>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269bf994585_0_83"/>
          <p:cNvSpPr txBox="1"/>
          <p:nvPr>
            <p:ph type="title"/>
          </p:nvPr>
        </p:nvSpPr>
        <p:spPr>
          <a:xfrm>
            <a:off x="838200" y="365125"/>
            <a:ext cx="8953500" cy="9303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CA"/>
              <a:t>Appendix</a:t>
            </a:r>
            <a:endParaRPr/>
          </a:p>
          <a:p>
            <a:pPr indent="0" lvl="0" marL="0" rtl="0" algn="l">
              <a:spcBef>
                <a:spcPts val="0"/>
              </a:spcBef>
              <a:spcAft>
                <a:spcPts val="0"/>
              </a:spcAft>
              <a:buNone/>
            </a:pPr>
            <a:r>
              <a:t/>
            </a:r>
            <a:endParaRPr/>
          </a:p>
        </p:txBody>
      </p:sp>
      <p:sp>
        <p:nvSpPr>
          <p:cNvPr id="139" name="Google Shape;139;g269bf994585_0_83"/>
          <p:cNvSpPr txBox="1"/>
          <p:nvPr>
            <p:ph idx="1" type="body"/>
          </p:nvPr>
        </p:nvSpPr>
        <p:spPr>
          <a:xfrm>
            <a:off x="57150" y="1376400"/>
            <a:ext cx="12064500" cy="4668000"/>
          </a:xfrm>
          <a:prstGeom prst="rect">
            <a:avLst/>
          </a:prstGeom>
        </p:spPr>
        <p:txBody>
          <a:bodyPr anchorCtr="0" anchor="t" bIns="45700" lIns="91425" spcFirstLastPara="1" rIns="91425" wrap="square" tIns="45700">
            <a:normAutofit fontScale="92500" lnSpcReduction="10000"/>
          </a:bodyPr>
          <a:lstStyle/>
          <a:p>
            <a:pPr indent="0" lvl="0" marL="0" rtl="0" algn="l">
              <a:lnSpc>
                <a:spcPct val="115000"/>
              </a:lnSpc>
              <a:spcBef>
                <a:spcPts val="1500"/>
              </a:spcBef>
              <a:spcAft>
                <a:spcPts val="0"/>
              </a:spcAft>
              <a:buClr>
                <a:schemeClr val="dk1"/>
              </a:buClr>
              <a:buSzPct val="91666"/>
              <a:buFont typeface="Arial"/>
              <a:buNone/>
            </a:pPr>
            <a:r>
              <a:rPr lang="en-CA" sz="1200" u="sng">
                <a:solidFill>
                  <a:srgbClr val="0D0D0D"/>
                </a:solidFill>
                <a:highlight>
                  <a:srgbClr val="FFFFFF"/>
                </a:highlight>
              </a:rPr>
              <a:t>Motion sensor lights</a:t>
            </a:r>
            <a:r>
              <a:rPr lang="en-CA" sz="1200">
                <a:solidFill>
                  <a:srgbClr val="0D0D0D"/>
                </a:solidFill>
                <a:highlight>
                  <a:srgbClr val="FFFFFF"/>
                </a:highlight>
              </a:rPr>
              <a:t>: </a:t>
            </a:r>
            <a:endParaRPr sz="1200">
              <a:solidFill>
                <a:srgbClr val="0D0D0D"/>
              </a:solidFill>
              <a:highlight>
                <a:srgbClr val="FFFFFF"/>
              </a:highlight>
            </a:endParaRPr>
          </a:p>
          <a:p>
            <a:pPr indent="-228600" lvl="0" marL="457200" rtl="0" algn="l">
              <a:lnSpc>
                <a:spcPct val="115000"/>
              </a:lnSpc>
              <a:spcBef>
                <a:spcPts val="1500"/>
              </a:spcBef>
              <a:spcAft>
                <a:spcPts val="0"/>
              </a:spcAft>
              <a:buClr>
                <a:srgbClr val="0D0D0D"/>
              </a:buClr>
              <a:buSzPct val="100000"/>
              <a:buFont typeface="Roboto"/>
              <a:buNone/>
            </a:pPr>
            <a:r>
              <a:rPr lang="en-CA" sz="1200">
                <a:solidFill>
                  <a:srgbClr val="0D0D0D"/>
                </a:solidFill>
                <a:highlight>
                  <a:srgbClr val="FFFFFF"/>
                </a:highlight>
                <a:latin typeface="Roboto"/>
                <a:ea typeface="Roboto"/>
                <a:cs typeface="Roboto"/>
                <a:sym typeface="Roboto"/>
              </a:rPr>
              <a:t>Reduction in Electricity Usage: We'll continue to assume a conservative estimate of a 50% reduction in electricity usage for lighting due to the implementation of motion sensor lights in the hallways.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ct val="100000"/>
              <a:buFont typeface="Roboto"/>
              <a:buNone/>
            </a:pPr>
            <a:r>
              <a:rPr lang="en-CA" sz="1200">
                <a:solidFill>
                  <a:srgbClr val="0D0D0D"/>
                </a:solidFill>
                <a:highlight>
                  <a:srgbClr val="FFFFFF"/>
                </a:highlight>
                <a:latin typeface="Roboto"/>
                <a:ea typeface="Roboto"/>
                <a:cs typeface="Roboto"/>
                <a:sym typeface="Roboto"/>
              </a:rPr>
              <a:t>Current Electricity Costs: As per the update, the annual electricity cost for lighting in the building is $30,000.</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ct val="100000"/>
              <a:buFont typeface="Roboto"/>
              <a:buNone/>
            </a:pPr>
            <a:r>
              <a:rPr lang="en-CA" sz="1200">
                <a:solidFill>
                  <a:srgbClr val="0D0D0D"/>
                </a:solidFill>
                <a:highlight>
                  <a:srgbClr val="FFFFFF"/>
                </a:highlight>
                <a:latin typeface="Roboto"/>
                <a:ea typeface="Roboto"/>
                <a:cs typeface="Roboto"/>
                <a:sym typeface="Roboto"/>
              </a:rPr>
              <a:t>Number of Lights: With 7 motion sensor lights on each of the 14 floors, there would be a total of 7 * 14 = 98 motion sensor lights.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ct val="100000"/>
              <a:buFont typeface="Roboto"/>
              <a:buNone/>
            </a:pPr>
            <a:r>
              <a:rPr lang="en-CA" sz="1200">
                <a:solidFill>
                  <a:srgbClr val="0D0D0D"/>
                </a:solidFill>
                <a:highlight>
                  <a:srgbClr val="FFFFFF"/>
                </a:highlight>
                <a:latin typeface="Roboto"/>
                <a:ea typeface="Roboto"/>
                <a:cs typeface="Roboto"/>
                <a:sym typeface="Roboto"/>
              </a:rPr>
              <a:t>Estimated Annual Savings per Light: With a 50% reduction in electricity usage, the estimated annual savings per light would be:</a:t>
            </a:r>
            <a:endParaRPr sz="1200">
              <a:solidFill>
                <a:srgbClr val="0D0D0D"/>
              </a:solidFill>
              <a:highlight>
                <a:srgbClr val="FFFFFF"/>
              </a:highlight>
              <a:latin typeface="Roboto"/>
              <a:ea typeface="Roboto"/>
              <a:cs typeface="Roboto"/>
              <a:sym typeface="Roboto"/>
            </a:endParaRPr>
          </a:p>
          <a:p>
            <a:pPr indent="-299085" lvl="1" marL="914400" rtl="0" algn="l">
              <a:lnSpc>
                <a:spcPct val="115000"/>
              </a:lnSpc>
              <a:spcBef>
                <a:spcPts val="0"/>
              </a:spcBef>
              <a:spcAft>
                <a:spcPts val="0"/>
              </a:spcAft>
              <a:buClr>
                <a:srgbClr val="0D0D0D"/>
              </a:buClr>
              <a:buSzPct val="100000"/>
              <a:buFont typeface="Roboto"/>
              <a:buChar char="●"/>
            </a:pPr>
            <a:r>
              <a:rPr lang="en-CA" sz="1200">
                <a:solidFill>
                  <a:srgbClr val="0D0D0D"/>
                </a:solidFill>
                <a:highlight>
                  <a:srgbClr val="FFFFFF"/>
                </a:highlight>
                <a:latin typeface="Roboto"/>
                <a:ea typeface="Roboto"/>
                <a:cs typeface="Roboto"/>
                <a:sym typeface="Roboto"/>
              </a:rPr>
              <a:t>Annual Electricity Savings per Light = 50% of ($30,000 / 98 / 365) = $1.533</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ct val="100000"/>
              <a:buFont typeface="Roboto"/>
              <a:buNone/>
            </a:pPr>
            <a:r>
              <a:rPr lang="en-CA" sz="1200">
                <a:solidFill>
                  <a:srgbClr val="0D0D0D"/>
                </a:solidFill>
                <a:highlight>
                  <a:srgbClr val="FFFFFF"/>
                </a:highlight>
                <a:latin typeface="Roboto"/>
                <a:ea typeface="Roboto"/>
                <a:cs typeface="Roboto"/>
                <a:sym typeface="Roboto"/>
              </a:rPr>
              <a:t>Total Estimated Annual Savings: Multiply the estimated annual savings per light by the total number of lights installed to get the total estimated annual savings:</a:t>
            </a:r>
            <a:endParaRPr sz="1200">
              <a:solidFill>
                <a:srgbClr val="0D0D0D"/>
              </a:solidFill>
              <a:highlight>
                <a:srgbClr val="FFFFFF"/>
              </a:highlight>
              <a:latin typeface="Roboto"/>
              <a:ea typeface="Roboto"/>
              <a:cs typeface="Roboto"/>
              <a:sym typeface="Roboto"/>
            </a:endParaRPr>
          </a:p>
          <a:p>
            <a:pPr indent="-299085" lvl="1" marL="914400" rtl="0" algn="l">
              <a:lnSpc>
                <a:spcPct val="115000"/>
              </a:lnSpc>
              <a:spcBef>
                <a:spcPts val="0"/>
              </a:spcBef>
              <a:spcAft>
                <a:spcPts val="0"/>
              </a:spcAft>
              <a:buClr>
                <a:srgbClr val="0D0D0D"/>
              </a:buClr>
              <a:buSzPct val="100000"/>
              <a:buFont typeface="Roboto"/>
              <a:buChar char="●"/>
            </a:pPr>
            <a:r>
              <a:rPr lang="en-CA" sz="1200">
                <a:solidFill>
                  <a:srgbClr val="0D0D0D"/>
                </a:solidFill>
                <a:highlight>
                  <a:srgbClr val="FFFFFF"/>
                </a:highlight>
                <a:latin typeface="Roboto"/>
                <a:ea typeface="Roboto"/>
                <a:cs typeface="Roboto"/>
                <a:sym typeface="Roboto"/>
              </a:rPr>
              <a:t>Total Estimated Annual Savings = $1.533/light/day * 98 lights * 365 days/year</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1500"/>
              </a:spcBef>
              <a:spcAft>
                <a:spcPts val="0"/>
              </a:spcAft>
              <a:buClr>
                <a:schemeClr val="dk1"/>
              </a:buClr>
              <a:buSzPct val="91666"/>
              <a:buFont typeface="Arial"/>
              <a:buNone/>
            </a:pPr>
            <a:r>
              <a:rPr lang="en-CA" sz="1200">
                <a:solidFill>
                  <a:srgbClr val="0D0D0D"/>
                </a:solidFill>
                <a:highlight>
                  <a:srgbClr val="FFFFFF"/>
                </a:highlight>
                <a:latin typeface="Roboto"/>
                <a:ea typeface="Roboto"/>
                <a:cs typeface="Roboto"/>
                <a:sym typeface="Roboto"/>
              </a:rPr>
              <a:t>Total Estimated Annual Savings = $56,435.74</a:t>
            </a:r>
            <a:endParaRPr sz="1200">
              <a:solidFill>
                <a:srgbClr val="0D0D0D"/>
              </a:solidFill>
              <a:highlight>
                <a:srgbClr val="FFFFFF"/>
              </a:highlight>
            </a:endParaRPr>
          </a:p>
          <a:p>
            <a:pPr indent="-228600" lvl="0" marL="457200" rtl="0" algn="l">
              <a:lnSpc>
                <a:spcPct val="115000"/>
              </a:lnSpc>
              <a:spcBef>
                <a:spcPts val="1500"/>
              </a:spcBef>
              <a:spcAft>
                <a:spcPts val="0"/>
              </a:spcAft>
              <a:buClr>
                <a:srgbClr val="0D0D0D"/>
              </a:buClr>
              <a:buSzPct val="100000"/>
              <a:buFont typeface="Roboto"/>
              <a:buNone/>
            </a:pPr>
            <a:r>
              <a:rPr lang="en-CA" sz="1200">
                <a:solidFill>
                  <a:srgbClr val="0D0D0D"/>
                </a:solidFill>
                <a:highlight>
                  <a:srgbClr val="FFFFFF"/>
                </a:highlight>
                <a:latin typeface="Roboto"/>
                <a:ea typeface="Roboto"/>
                <a:cs typeface="Roboto"/>
                <a:sym typeface="Roboto"/>
              </a:rPr>
              <a:t>Reduction in Energy Usage: Installing thermostats allows for more precise control over heating and cooling systems, which can lead to energy savings. Let's assume a conservative estimate of 10% reduction in energy usage for heating and cooling due to the implementation of thermostats.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ct val="100000"/>
              <a:buFont typeface="Roboto"/>
              <a:buNone/>
            </a:pPr>
            <a:r>
              <a:rPr lang="en-CA" sz="1200">
                <a:solidFill>
                  <a:srgbClr val="0D0D0D"/>
                </a:solidFill>
                <a:highlight>
                  <a:srgbClr val="FFFFFF"/>
                </a:highlight>
                <a:latin typeface="Roboto"/>
                <a:ea typeface="Roboto"/>
                <a:cs typeface="Roboto"/>
                <a:sym typeface="Roboto"/>
              </a:rPr>
              <a:t>Current Heating and Cooling Costs: To estimate the potential savings, we need to know the current heating and cooling costs for the building. Let's assume an annual heating and cooling cost of $200,000 each, for a total of $400,000 per year.</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ct val="100000"/>
              <a:buFont typeface="Roboto"/>
              <a:buNone/>
            </a:pPr>
            <a:r>
              <a:rPr lang="en-CA" sz="1200">
                <a:solidFill>
                  <a:srgbClr val="0D0D0D"/>
                </a:solidFill>
                <a:highlight>
                  <a:srgbClr val="FFFFFF"/>
                </a:highlight>
                <a:latin typeface="Roboto"/>
                <a:ea typeface="Roboto"/>
                <a:cs typeface="Roboto"/>
                <a:sym typeface="Roboto"/>
              </a:rPr>
              <a:t>Number of Thermostats: You mentioned installing 7 thermostats on each floor. Therefore, for 14 floors, there would be a total of 7 * 14 = 98 thermostats.</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ct val="100000"/>
              <a:buFont typeface="Roboto"/>
              <a:buNone/>
            </a:pPr>
            <a:r>
              <a:rPr lang="en-CA" sz="1200">
                <a:solidFill>
                  <a:srgbClr val="0D0D0D"/>
                </a:solidFill>
                <a:highlight>
                  <a:srgbClr val="FFFFFF"/>
                </a:highlight>
                <a:latin typeface="Roboto"/>
                <a:ea typeface="Roboto"/>
                <a:cs typeface="Roboto"/>
                <a:sym typeface="Roboto"/>
              </a:rPr>
              <a:t>Estimated Annual Savings per Thermostat: With a 10% reduction in energy usage, the estimated annual savings per thermostat would be:</a:t>
            </a:r>
            <a:endParaRPr sz="1200">
              <a:solidFill>
                <a:srgbClr val="0D0D0D"/>
              </a:solidFill>
              <a:highlight>
                <a:srgbClr val="FFFFFF"/>
              </a:highlight>
              <a:latin typeface="Roboto"/>
              <a:ea typeface="Roboto"/>
              <a:cs typeface="Roboto"/>
              <a:sym typeface="Roboto"/>
            </a:endParaRPr>
          </a:p>
          <a:p>
            <a:pPr indent="-299085" lvl="1" marL="914400" rtl="0" algn="l">
              <a:lnSpc>
                <a:spcPct val="115000"/>
              </a:lnSpc>
              <a:spcBef>
                <a:spcPts val="0"/>
              </a:spcBef>
              <a:spcAft>
                <a:spcPts val="0"/>
              </a:spcAft>
              <a:buClr>
                <a:srgbClr val="0D0D0D"/>
              </a:buClr>
              <a:buSzPct val="100000"/>
              <a:buFont typeface="Roboto"/>
              <a:buChar char="●"/>
            </a:pPr>
            <a:r>
              <a:rPr lang="en-CA" sz="1200">
                <a:solidFill>
                  <a:srgbClr val="0D0D0D"/>
                </a:solidFill>
                <a:highlight>
                  <a:srgbClr val="FFFFFF"/>
                </a:highlight>
                <a:latin typeface="Roboto"/>
                <a:ea typeface="Roboto"/>
                <a:cs typeface="Roboto"/>
                <a:sym typeface="Roboto"/>
              </a:rPr>
              <a:t>Annual Energy Savings per Thermostat = 10% of ($400,000 / 98) = $408.16</a:t>
            </a:r>
            <a:endParaRPr sz="1200">
              <a:solidFill>
                <a:srgbClr val="0D0D0D"/>
              </a:solidFill>
              <a:highlight>
                <a:srgbClr val="FFFFFF"/>
              </a:highlight>
              <a:latin typeface="Roboto"/>
              <a:ea typeface="Roboto"/>
              <a:cs typeface="Roboto"/>
              <a:sym typeface="Roboto"/>
            </a:endParaRPr>
          </a:p>
          <a:p>
            <a:pPr indent="-228600" lvl="0" marL="457200" rtl="0" algn="l">
              <a:lnSpc>
                <a:spcPct val="115000"/>
              </a:lnSpc>
              <a:spcBef>
                <a:spcPts val="0"/>
              </a:spcBef>
              <a:spcAft>
                <a:spcPts val="0"/>
              </a:spcAft>
              <a:buClr>
                <a:srgbClr val="0D0D0D"/>
              </a:buClr>
              <a:buSzPct val="100000"/>
              <a:buFont typeface="Roboto"/>
              <a:buNone/>
            </a:pPr>
            <a:r>
              <a:rPr lang="en-CA" sz="1200">
                <a:solidFill>
                  <a:srgbClr val="0D0D0D"/>
                </a:solidFill>
                <a:highlight>
                  <a:srgbClr val="FFFFFF"/>
                </a:highlight>
                <a:latin typeface="Roboto"/>
                <a:ea typeface="Roboto"/>
                <a:cs typeface="Roboto"/>
                <a:sym typeface="Roboto"/>
              </a:rPr>
              <a:t>Total Estimated Annual Savings: Multiply the estimated annual savings per thermostat by the total number of thermostats installed to get the total estimated annual savings:</a:t>
            </a:r>
            <a:endParaRPr sz="1200">
              <a:solidFill>
                <a:srgbClr val="0D0D0D"/>
              </a:solidFill>
              <a:highlight>
                <a:srgbClr val="FFFFFF"/>
              </a:highlight>
              <a:latin typeface="Roboto"/>
              <a:ea typeface="Roboto"/>
              <a:cs typeface="Roboto"/>
              <a:sym typeface="Roboto"/>
            </a:endParaRPr>
          </a:p>
          <a:p>
            <a:pPr indent="-299085" lvl="1" marL="914400" rtl="0" algn="l">
              <a:lnSpc>
                <a:spcPct val="115000"/>
              </a:lnSpc>
              <a:spcBef>
                <a:spcPts val="0"/>
              </a:spcBef>
              <a:spcAft>
                <a:spcPts val="0"/>
              </a:spcAft>
              <a:buClr>
                <a:srgbClr val="0D0D0D"/>
              </a:buClr>
              <a:buSzPct val="100000"/>
              <a:buFont typeface="Roboto"/>
              <a:buChar char="●"/>
            </a:pPr>
            <a:r>
              <a:rPr lang="en-CA" sz="1200">
                <a:solidFill>
                  <a:srgbClr val="0D0D0D"/>
                </a:solidFill>
                <a:highlight>
                  <a:srgbClr val="FFFFFF"/>
                </a:highlight>
                <a:latin typeface="Roboto"/>
                <a:ea typeface="Roboto"/>
                <a:cs typeface="Roboto"/>
                <a:sym typeface="Roboto"/>
              </a:rPr>
              <a:t>Total Estimated Annual Savings = $408.16/thermostat * 98 thermostats</a:t>
            </a:r>
            <a:endParaRPr sz="1200">
              <a:solidFill>
                <a:srgbClr val="0D0D0D"/>
              </a:solidFill>
              <a:highlight>
                <a:srgbClr val="FFFFFF"/>
              </a:highlight>
              <a:latin typeface="Roboto"/>
              <a:ea typeface="Roboto"/>
              <a:cs typeface="Roboto"/>
              <a:sym typeface="Roboto"/>
            </a:endParaRPr>
          </a:p>
          <a:p>
            <a:pPr indent="-299085" lvl="1" marL="914400" rtl="0" algn="l">
              <a:lnSpc>
                <a:spcPct val="115000"/>
              </a:lnSpc>
              <a:spcBef>
                <a:spcPts val="0"/>
              </a:spcBef>
              <a:spcAft>
                <a:spcPts val="0"/>
              </a:spcAft>
              <a:buClr>
                <a:srgbClr val="0D0D0D"/>
              </a:buClr>
              <a:buSzPct val="100000"/>
              <a:buFont typeface="Roboto"/>
              <a:buChar char="●"/>
            </a:pPr>
            <a:r>
              <a:rPr lang="en-CA" sz="1200">
                <a:solidFill>
                  <a:srgbClr val="0D0D0D"/>
                </a:solidFill>
                <a:highlight>
                  <a:srgbClr val="FFFFFF"/>
                </a:highlight>
                <a:latin typeface="Roboto"/>
                <a:ea typeface="Roboto"/>
                <a:cs typeface="Roboto"/>
                <a:sym typeface="Roboto"/>
              </a:rPr>
              <a:t>Total Estimated Annual Savings = $40,000.68</a:t>
            </a:r>
            <a:endParaRPr sz="1200">
              <a:solidFill>
                <a:srgbClr val="0D0D0D"/>
              </a:solidFill>
              <a:highlight>
                <a:srgbClr val="FFFFFF"/>
              </a:highlight>
              <a:latin typeface="Roboto"/>
              <a:ea typeface="Roboto"/>
              <a:cs typeface="Roboto"/>
              <a:sym typeface="Roboto"/>
            </a:endParaRPr>
          </a:p>
          <a:p>
            <a:pPr indent="0" lvl="0" marL="0" rtl="0" algn="l">
              <a:lnSpc>
                <a:spcPct val="115000"/>
              </a:lnSpc>
              <a:spcBef>
                <a:spcPts val="1500"/>
              </a:spcBef>
              <a:spcAft>
                <a:spcPts val="1500"/>
              </a:spcAft>
              <a:buClr>
                <a:schemeClr val="dk1"/>
              </a:buClr>
              <a:buSzPct val="91666"/>
              <a:buFont typeface="Arial"/>
              <a:buNone/>
            </a:pPr>
            <a:r>
              <a:t/>
            </a:r>
            <a:endParaRPr sz="1200">
              <a:solidFill>
                <a:srgbClr val="0D0D0D"/>
              </a:solidFill>
              <a:highlight>
                <a:srgbClr val="FFFFFF"/>
              </a:highlight>
            </a:endParaRPr>
          </a:p>
        </p:txBody>
      </p:sp>
      <p:sp>
        <p:nvSpPr>
          <p:cNvPr id="140" name="Google Shape;140;g269bf994585_0_83"/>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269bf994585_0_14"/>
          <p:cNvSpPr txBox="1"/>
          <p:nvPr>
            <p:ph type="title"/>
          </p:nvPr>
        </p:nvSpPr>
        <p:spPr>
          <a:xfrm>
            <a:off x="838200" y="365125"/>
            <a:ext cx="8953500" cy="9303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CA"/>
              <a:t>Appendix</a:t>
            </a:r>
            <a:endParaRPr/>
          </a:p>
          <a:p>
            <a:pPr indent="0" lvl="0" marL="0" rtl="0" algn="l">
              <a:spcBef>
                <a:spcPts val="0"/>
              </a:spcBef>
              <a:spcAft>
                <a:spcPts val="0"/>
              </a:spcAft>
              <a:buNone/>
            </a:pPr>
            <a:r>
              <a:t/>
            </a:r>
            <a:endParaRPr/>
          </a:p>
        </p:txBody>
      </p:sp>
      <p:sp>
        <p:nvSpPr>
          <p:cNvPr id="147" name="Google Shape;147;g269bf994585_0_14"/>
          <p:cNvSpPr txBox="1"/>
          <p:nvPr>
            <p:ph idx="1" type="body"/>
          </p:nvPr>
        </p:nvSpPr>
        <p:spPr>
          <a:xfrm>
            <a:off x="838200" y="1855923"/>
            <a:ext cx="10515600" cy="4105200"/>
          </a:xfrm>
          <a:prstGeom prst="rect">
            <a:avLst/>
          </a:prstGeom>
        </p:spPr>
        <p:txBody>
          <a:bodyPr anchorCtr="0" anchor="t" bIns="45700" lIns="91425" spcFirstLastPara="1" rIns="91425" wrap="square" tIns="45700">
            <a:normAutofit fontScale="40000"/>
          </a:bodyPr>
          <a:lstStyle/>
          <a:p>
            <a:pPr indent="0" lvl="0" marL="0" rtl="0" algn="l">
              <a:spcBef>
                <a:spcPts val="1000"/>
              </a:spcBef>
              <a:spcAft>
                <a:spcPts val="0"/>
              </a:spcAft>
              <a:buNone/>
            </a:pPr>
            <a:r>
              <a:rPr lang="en-CA" sz="3650"/>
              <a:t>Storage costs: </a:t>
            </a:r>
            <a:r>
              <a:rPr lang="en-CA" sz="3650">
                <a:solidFill>
                  <a:srgbClr val="0D0D0D"/>
                </a:solidFill>
                <a:highlight>
                  <a:srgbClr val="FFFFFF"/>
                </a:highlight>
              </a:rPr>
              <a:t>the cost of lithium-ion batteries for residential energy storage systems ranges from $300 to $500 per Let's assume each panel has a capacity of 300 watts, and you get an average of 5 hours of sunlight per day.</a:t>
            </a:r>
            <a:endParaRPr sz="3650">
              <a:solidFill>
                <a:srgbClr val="0D0D0D"/>
              </a:solidFill>
              <a:highlight>
                <a:srgbClr val="FFFFFF"/>
              </a:highlight>
            </a:endParaRPr>
          </a:p>
          <a:p>
            <a:pPr indent="0" lvl="0" marL="0" rtl="0" algn="l">
              <a:lnSpc>
                <a:spcPct val="115000"/>
              </a:lnSpc>
              <a:spcBef>
                <a:spcPts val="1500"/>
              </a:spcBef>
              <a:spcAft>
                <a:spcPts val="0"/>
              </a:spcAft>
              <a:buClr>
                <a:schemeClr val="dk1"/>
              </a:buClr>
              <a:buSzPct val="30136"/>
              <a:buFont typeface="Arial"/>
              <a:buNone/>
            </a:pPr>
            <a:r>
              <a:rPr lang="en-CA" sz="3650">
                <a:solidFill>
                  <a:srgbClr val="0D0D0D"/>
                </a:solidFill>
                <a:highlight>
                  <a:srgbClr val="FFFFFF"/>
                </a:highlight>
              </a:rPr>
              <a:t>Total Daily Energy Production = Number of Panels * Wattage per Panel * Sunlight Hours per Day</a:t>
            </a:r>
            <a:endParaRPr sz="3650">
              <a:solidFill>
                <a:srgbClr val="0D0D0D"/>
              </a:solidFill>
              <a:highlight>
                <a:srgbClr val="FFFFFF"/>
              </a:highlight>
            </a:endParaRPr>
          </a:p>
          <a:p>
            <a:pPr indent="0" lvl="0" marL="0" rtl="0" algn="l">
              <a:lnSpc>
                <a:spcPct val="115000"/>
              </a:lnSpc>
              <a:spcBef>
                <a:spcPts val="1500"/>
              </a:spcBef>
              <a:spcAft>
                <a:spcPts val="0"/>
              </a:spcAft>
              <a:buClr>
                <a:schemeClr val="dk1"/>
              </a:buClr>
              <a:buSzPct val="30136"/>
              <a:buFont typeface="Arial"/>
              <a:buNone/>
            </a:pPr>
            <a:r>
              <a:rPr lang="en-CA" sz="3650">
                <a:solidFill>
                  <a:srgbClr val="0D0D0D"/>
                </a:solidFill>
                <a:highlight>
                  <a:srgbClr val="FFFFFF"/>
                </a:highlight>
              </a:rPr>
              <a:t>= 40 panels * 300 watts * 5 hours</a:t>
            </a:r>
            <a:endParaRPr sz="3650">
              <a:solidFill>
                <a:srgbClr val="0D0D0D"/>
              </a:solidFill>
              <a:highlight>
                <a:srgbClr val="FFFFFF"/>
              </a:highlight>
            </a:endParaRPr>
          </a:p>
          <a:p>
            <a:pPr indent="0" lvl="0" marL="0" rtl="0" algn="l">
              <a:lnSpc>
                <a:spcPct val="115000"/>
              </a:lnSpc>
              <a:spcBef>
                <a:spcPts val="1500"/>
              </a:spcBef>
              <a:spcAft>
                <a:spcPts val="0"/>
              </a:spcAft>
              <a:buClr>
                <a:schemeClr val="dk1"/>
              </a:buClr>
              <a:buSzPct val="30136"/>
              <a:buFont typeface="Arial"/>
              <a:buNone/>
            </a:pPr>
            <a:r>
              <a:rPr lang="en-CA" sz="3650">
                <a:solidFill>
                  <a:srgbClr val="0D0D0D"/>
                </a:solidFill>
                <a:highlight>
                  <a:srgbClr val="FFFFFF"/>
                </a:highlight>
              </a:rPr>
              <a:t>= 60,000 watt-hours (or 39 kilowatt-hours, kWh)</a:t>
            </a:r>
            <a:endParaRPr sz="3650">
              <a:solidFill>
                <a:srgbClr val="0D0D0D"/>
              </a:solidFill>
              <a:highlight>
                <a:srgbClr val="FFFFFF"/>
              </a:highlight>
            </a:endParaRPr>
          </a:p>
          <a:p>
            <a:pPr indent="0" lvl="0" marL="0" rtl="0" algn="l">
              <a:lnSpc>
                <a:spcPct val="115000"/>
              </a:lnSpc>
              <a:spcBef>
                <a:spcPts val="0"/>
              </a:spcBef>
              <a:spcAft>
                <a:spcPts val="0"/>
              </a:spcAft>
              <a:buClr>
                <a:schemeClr val="dk1"/>
              </a:buClr>
              <a:buSzPct val="30136"/>
              <a:buFont typeface="Arial"/>
              <a:buNone/>
            </a:pPr>
            <a:r>
              <a:t/>
            </a:r>
            <a:endParaRPr sz="3650">
              <a:solidFill>
                <a:srgbClr val="0D0D0D"/>
              </a:solidFill>
              <a:highlight>
                <a:srgbClr val="FFFFFF"/>
              </a:highlight>
            </a:endParaRPr>
          </a:p>
          <a:p>
            <a:pPr indent="0" lvl="0" marL="0" rtl="0" algn="l">
              <a:lnSpc>
                <a:spcPct val="115000"/>
              </a:lnSpc>
              <a:spcBef>
                <a:spcPts val="0"/>
              </a:spcBef>
              <a:spcAft>
                <a:spcPts val="0"/>
              </a:spcAft>
              <a:buClr>
                <a:schemeClr val="dk1"/>
              </a:buClr>
              <a:buSzPct val="30136"/>
              <a:buFont typeface="Arial"/>
              <a:buNone/>
            </a:pPr>
            <a:r>
              <a:rPr lang="en-CA" sz="3650">
                <a:solidFill>
                  <a:srgbClr val="0D0D0D"/>
                </a:solidFill>
                <a:highlight>
                  <a:srgbClr val="FFFFFF"/>
                </a:highlight>
              </a:rPr>
              <a:t>Total Storage Capacity (kWh) = Total Daily Energy Production (kWh)</a:t>
            </a:r>
            <a:endParaRPr sz="3650">
              <a:solidFill>
                <a:srgbClr val="0D0D0D"/>
              </a:solidFill>
              <a:highlight>
                <a:srgbClr val="FFFFFF"/>
              </a:highlight>
            </a:endParaRPr>
          </a:p>
          <a:p>
            <a:pPr indent="0" lvl="0" marL="0" rtl="0" algn="l">
              <a:lnSpc>
                <a:spcPct val="115000"/>
              </a:lnSpc>
              <a:spcBef>
                <a:spcPts val="0"/>
              </a:spcBef>
              <a:spcAft>
                <a:spcPts val="0"/>
              </a:spcAft>
              <a:buClr>
                <a:schemeClr val="dk1"/>
              </a:buClr>
              <a:buSzPct val="30136"/>
              <a:buFont typeface="Arial"/>
              <a:buNone/>
            </a:pPr>
            <a:r>
              <a:rPr lang="en-CA" sz="3650">
                <a:solidFill>
                  <a:srgbClr val="0D0D0D"/>
                </a:solidFill>
                <a:highlight>
                  <a:srgbClr val="FFFFFF"/>
                </a:highlight>
              </a:rPr>
              <a:t>Total Cost of Battery Storage = Cost per kWh * Total Storage Capacity (kWh)</a:t>
            </a:r>
            <a:endParaRPr sz="3650">
              <a:solidFill>
                <a:srgbClr val="0D0D0D"/>
              </a:solidFill>
              <a:highlight>
                <a:srgbClr val="FFFFFF"/>
              </a:highlight>
            </a:endParaRPr>
          </a:p>
          <a:p>
            <a:pPr indent="0" lvl="0" marL="0" rtl="0" algn="l">
              <a:lnSpc>
                <a:spcPct val="115000"/>
              </a:lnSpc>
              <a:spcBef>
                <a:spcPts val="0"/>
              </a:spcBef>
              <a:spcAft>
                <a:spcPts val="0"/>
              </a:spcAft>
              <a:buClr>
                <a:schemeClr val="dk1"/>
              </a:buClr>
              <a:buSzPct val="30136"/>
              <a:buFont typeface="Arial"/>
              <a:buNone/>
            </a:pPr>
            <a:r>
              <a:rPr lang="en-CA" sz="3650">
                <a:solidFill>
                  <a:srgbClr val="0D0D0D"/>
                </a:solidFill>
                <a:highlight>
                  <a:srgbClr val="FFFFFF"/>
                </a:highlight>
              </a:rPr>
              <a:t>Let's assume a mid-range cost of $400 per kWh:</a:t>
            </a:r>
            <a:endParaRPr sz="3650">
              <a:solidFill>
                <a:srgbClr val="0D0D0D"/>
              </a:solidFill>
              <a:highlight>
                <a:srgbClr val="FFFFFF"/>
              </a:highlight>
            </a:endParaRPr>
          </a:p>
          <a:p>
            <a:pPr indent="0" lvl="0" marL="0" rtl="0" algn="l">
              <a:lnSpc>
                <a:spcPct val="115000"/>
              </a:lnSpc>
              <a:spcBef>
                <a:spcPts val="0"/>
              </a:spcBef>
              <a:spcAft>
                <a:spcPts val="0"/>
              </a:spcAft>
              <a:buClr>
                <a:schemeClr val="dk1"/>
              </a:buClr>
              <a:buSzPct val="30136"/>
              <a:buFont typeface="Arial"/>
              <a:buNone/>
            </a:pPr>
            <a:r>
              <a:rPr lang="en-CA" sz="3650">
                <a:solidFill>
                  <a:srgbClr val="0D0D0D"/>
                </a:solidFill>
                <a:highlight>
                  <a:srgbClr val="FFFFFF"/>
                </a:highlight>
              </a:rPr>
              <a:t>Total Cost of Battery Storage = $400/kWh * 60kWh</a:t>
            </a:r>
            <a:endParaRPr sz="3650">
              <a:solidFill>
                <a:srgbClr val="0D0D0D"/>
              </a:solidFill>
              <a:highlight>
                <a:srgbClr val="FFFFFF"/>
              </a:highlight>
            </a:endParaRPr>
          </a:p>
          <a:p>
            <a:pPr indent="0" lvl="0" marL="0" rtl="0" algn="l">
              <a:lnSpc>
                <a:spcPct val="115000"/>
              </a:lnSpc>
              <a:spcBef>
                <a:spcPts val="0"/>
              </a:spcBef>
              <a:spcAft>
                <a:spcPts val="0"/>
              </a:spcAft>
              <a:buClr>
                <a:schemeClr val="dk1"/>
              </a:buClr>
              <a:buSzPct val="30136"/>
              <a:buFont typeface="Arial"/>
              <a:buNone/>
            </a:pPr>
            <a:r>
              <a:rPr lang="en-CA" sz="3650">
                <a:solidFill>
                  <a:srgbClr val="0D0D0D"/>
                </a:solidFill>
                <a:highlight>
                  <a:srgbClr val="FFFFFF"/>
                </a:highlight>
              </a:rPr>
              <a:t>= $24,000</a:t>
            </a:r>
            <a:endParaRPr sz="3650">
              <a:solidFill>
                <a:srgbClr val="0D0D0D"/>
              </a:solidFill>
              <a:highlight>
                <a:srgbClr val="FFFFFF"/>
              </a:highlight>
            </a:endParaRPr>
          </a:p>
          <a:p>
            <a:pPr indent="0" lvl="0" marL="0" rtl="0" algn="l">
              <a:lnSpc>
                <a:spcPct val="115000"/>
              </a:lnSpc>
              <a:spcBef>
                <a:spcPts val="0"/>
              </a:spcBef>
              <a:spcAft>
                <a:spcPts val="0"/>
              </a:spcAft>
              <a:buClr>
                <a:schemeClr val="dk1"/>
              </a:buClr>
              <a:buSzPct val="30136"/>
              <a:buFont typeface="Arial"/>
              <a:buNone/>
            </a:pPr>
            <a:r>
              <a:t/>
            </a:r>
            <a:endParaRPr sz="3650">
              <a:solidFill>
                <a:srgbClr val="0D0D0D"/>
              </a:solidFill>
              <a:highlight>
                <a:srgbClr val="FFFFFF"/>
              </a:highlight>
            </a:endParaRPr>
          </a:p>
          <a:p>
            <a:pPr indent="0" lvl="0" marL="0" rtl="0" algn="l">
              <a:lnSpc>
                <a:spcPct val="115000"/>
              </a:lnSpc>
              <a:spcBef>
                <a:spcPts val="0"/>
              </a:spcBef>
              <a:spcAft>
                <a:spcPts val="0"/>
              </a:spcAft>
              <a:buClr>
                <a:schemeClr val="dk1"/>
              </a:buClr>
              <a:buSzPct val="30136"/>
              <a:buFont typeface="Arial"/>
              <a:buNone/>
            </a:pPr>
            <a:r>
              <a:t/>
            </a:r>
            <a:endParaRPr sz="3650"/>
          </a:p>
          <a:p>
            <a:pPr indent="0" lvl="0" marL="0" rtl="0" algn="l">
              <a:spcBef>
                <a:spcPts val="1000"/>
              </a:spcBef>
              <a:spcAft>
                <a:spcPts val="0"/>
              </a:spcAft>
              <a:buNone/>
            </a:pPr>
            <a:r>
              <a:t/>
            </a:r>
            <a:endParaRPr sz="1400"/>
          </a:p>
        </p:txBody>
      </p:sp>
      <p:sp>
        <p:nvSpPr>
          <p:cNvPr id="148" name="Google Shape;148;g269bf994585_0_14"/>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269bf994585_0_21"/>
          <p:cNvSpPr txBox="1"/>
          <p:nvPr>
            <p:ph type="title"/>
          </p:nvPr>
        </p:nvSpPr>
        <p:spPr>
          <a:xfrm>
            <a:off x="838200" y="365125"/>
            <a:ext cx="8953500" cy="9303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CA"/>
              <a:t>Appendix</a:t>
            </a:r>
            <a:endParaRPr/>
          </a:p>
          <a:p>
            <a:pPr indent="0" lvl="0" marL="0" rtl="0" algn="l">
              <a:spcBef>
                <a:spcPts val="0"/>
              </a:spcBef>
              <a:spcAft>
                <a:spcPts val="0"/>
              </a:spcAft>
              <a:buNone/>
            </a:pPr>
            <a:r>
              <a:t/>
            </a:r>
            <a:endParaRPr/>
          </a:p>
        </p:txBody>
      </p:sp>
      <p:sp>
        <p:nvSpPr>
          <p:cNvPr id="155" name="Google Shape;155;g269bf994585_0_21"/>
          <p:cNvSpPr txBox="1"/>
          <p:nvPr>
            <p:ph idx="1" type="body"/>
          </p:nvPr>
        </p:nvSpPr>
        <p:spPr>
          <a:xfrm>
            <a:off x="0" y="1381450"/>
            <a:ext cx="11794500" cy="5340000"/>
          </a:xfrm>
          <a:prstGeom prst="rect">
            <a:avLst/>
          </a:prstGeom>
        </p:spPr>
        <p:txBody>
          <a:bodyPr anchorCtr="0" anchor="t" bIns="45700" lIns="91425" spcFirstLastPara="1" rIns="91425" wrap="square" tIns="45700">
            <a:normAutofit fontScale="25000"/>
          </a:bodyPr>
          <a:lstStyle/>
          <a:p>
            <a:pPr indent="0" lvl="0" marL="0" rtl="0" algn="l">
              <a:lnSpc>
                <a:spcPct val="115000"/>
              </a:lnSpc>
              <a:spcBef>
                <a:spcPts val="0"/>
              </a:spcBef>
              <a:spcAft>
                <a:spcPts val="0"/>
              </a:spcAft>
              <a:buClr>
                <a:schemeClr val="dk1"/>
              </a:buClr>
              <a:buSzPts val="275"/>
              <a:buFont typeface="Arial"/>
              <a:buNone/>
            </a:pPr>
            <a:r>
              <a:rPr lang="en-CA" sz="5017" u="sng">
                <a:solidFill>
                  <a:srgbClr val="0D0D0D"/>
                </a:solidFill>
                <a:highlight>
                  <a:srgbClr val="FFFFFF"/>
                </a:highlight>
              </a:rPr>
              <a:t>Daily Energy Savings from Solar:</a:t>
            </a:r>
            <a:endParaRPr sz="5017" u="sng">
              <a:solidFill>
                <a:srgbClr val="0D0D0D"/>
              </a:solidFill>
              <a:highlight>
                <a:srgbClr val="FFFFFF"/>
              </a:highlight>
            </a:endParaRPr>
          </a:p>
          <a:p>
            <a:pPr indent="0" lvl="0" marL="0" rtl="0" algn="l">
              <a:lnSpc>
                <a:spcPct val="115000"/>
              </a:lnSpc>
              <a:spcBef>
                <a:spcPts val="0"/>
              </a:spcBef>
              <a:spcAft>
                <a:spcPts val="0"/>
              </a:spcAft>
              <a:buClr>
                <a:schemeClr val="dk1"/>
              </a:buClr>
              <a:buSzPts val="275"/>
              <a:buFont typeface="Arial"/>
              <a:buNone/>
            </a:pPr>
            <a:r>
              <a:rPr lang="en-CA" sz="5017">
                <a:solidFill>
                  <a:srgbClr val="0D0D0D"/>
                </a:solidFill>
                <a:highlight>
                  <a:srgbClr val="FFFFFF"/>
                </a:highlight>
              </a:rPr>
              <a:t>Total daily energy generation = 39 kWh/room * 567 rooms = 22,113 kWh</a:t>
            </a:r>
            <a:endParaRPr sz="5017">
              <a:solidFill>
                <a:srgbClr val="0D0D0D"/>
              </a:solidFill>
              <a:highlight>
                <a:srgbClr val="FFFFFF"/>
              </a:highlight>
            </a:endParaRPr>
          </a:p>
          <a:p>
            <a:pPr indent="-228600" lvl="0" marL="457200" rtl="0" algn="l">
              <a:lnSpc>
                <a:spcPct val="115000"/>
              </a:lnSpc>
              <a:spcBef>
                <a:spcPts val="1500"/>
              </a:spcBef>
              <a:spcAft>
                <a:spcPts val="0"/>
              </a:spcAft>
              <a:buClr>
                <a:srgbClr val="0D0D0D"/>
              </a:buClr>
              <a:buSzPct val="100000"/>
              <a:buFont typeface="Arial"/>
              <a:buNone/>
            </a:pPr>
            <a:r>
              <a:rPr lang="en-CA" sz="5017">
                <a:solidFill>
                  <a:srgbClr val="0D0D0D"/>
                </a:solidFill>
                <a:highlight>
                  <a:srgbClr val="FFFFFF"/>
                </a:highlight>
              </a:rPr>
              <a:t>Daily energy savings at $0.15/kWh = 22,113 kWh * $0.15/kWh = $3,316.95</a:t>
            </a:r>
            <a:endParaRPr sz="5017">
              <a:solidFill>
                <a:srgbClr val="0D0D0D"/>
              </a:solidFill>
              <a:highlight>
                <a:srgbClr val="FFFFFF"/>
              </a:highlight>
            </a:endParaRPr>
          </a:p>
          <a:p>
            <a:pPr indent="0" lvl="0" marL="0" rtl="0" algn="l">
              <a:lnSpc>
                <a:spcPct val="115000"/>
              </a:lnSpc>
              <a:spcBef>
                <a:spcPts val="1500"/>
              </a:spcBef>
              <a:spcAft>
                <a:spcPts val="0"/>
              </a:spcAft>
              <a:buClr>
                <a:schemeClr val="dk1"/>
              </a:buClr>
              <a:buSzPts val="275"/>
              <a:buFont typeface="Arial"/>
              <a:buNone/>
            </a:pPr>
            <a:r>
              <a:rPr lang="en-CA" sz="5017">
                <a:solidFill>
                  <a:srgbClr val="0D0D0D"/>
                </a:solidFill>
                <a:highlight>
                  <a:srgbClr val="FFFFFF"/>
                </a:highlight>
              </a:rPr>
              <a:t>Daily Energy Usage Offset by Solar:</a:t>
            </a:r>
            <a:endParaRPr sz="5017">
              <a:solidFill>
                <a:srgbClr val="0D0D0D"/>
              </a:solidFill>
              <a:highlight>
                <a:srgbClr val="FFFFFF"/>
              </a:highlight>
            </a:endParaRPr>
          </a:p>
          <a:p>
            <a:pPr indent="0" lvl="0" marL="0" rtl="0" algn="l">
              <a:lnSpc>
                <a:spcPct val="115000"/>
              </a:lnSpc>
              <a:spcBef>
                <a:spcPts val="0"/>
              </a:spcBef>
              <a:spcAft>
                <a:spcPts val="0"/>
              </a:spcAft>
              <a:buClr>
                <a:schemeClr val="dk1"/>
              </a:buClr>
              <a:buSzPts val="275"/>
              <a:buFont typeface="Arial"/>
              <a:buNone/>
            </a:pPr>
            <a:r>
              <a:rPr lang="en-CA" sz="5017">
                <a:solidFill>
                  <a:srgbClr val="0D0D0D"/>
                </a:solidFill>
                <a:highlight>
                  <a:srgbClr val="FFFFFF"/>
                </a:highlight>
              </a:rPr>
              <a:t>Total daily energy usage = 30 kWh/room * 567 rooms = 17,010 kWh</a:t>
            </a:r>
            <a:endParaRPr sz="5017">
              <a:solidFill>
                <a:srgbClr val="0D0D0D"/>
              </a:solidFill>
              <a:highlight>
                <a:srgbClr val="FFFFFF"/>
              </a:highlight>
            </a:endParaRPr>
          </a:p>
          <a:p>
            <a:pPr indent="0" lvl="0" marL="0" rtl="0" algn="l">
              <a:lnSpc>
                <a:spcPct val="115000"/>
              </a:lnSpc>
              <a:spcBef>
                <a:spcPts val="0"/>
              </a:spcBef>
              <a:spcAft>
                <a:spcPts val="0"/>
              </a:spcAft>
              <a:buClr>
                <a:schemeClr val="dk1"/>
              </a:buClr>
              <a:buSzPts val="275"/>
              <a:buFont typeface="Arial"/>
              <a:buNone/>
            </a:pPr>
            <a:r>
              <a:rPr lang="en-CA" sz="5017">
                <a:solidFill>
                  <a:srgbClr val="0D0D0D"/>
                </a:solidFill>
                <a:highlight>
                  <a:srgbClr val="FFFFFF"/>
                </a:highlight>
              </a:rPr>
              <a:t>Percentage of energy usage offset by solar = (22,113 kWh - 17,010 kWh) / 17,010 kWh = 0.300 (30%)</a:t>
            </a:r>
            <a:endParaRPr sz="5017">
              <a:solidFill>
                <a:srgbClr val="0D0D0D"/>
              </a:solidFill>
              <a:highlight>
                <a:srgbClr val="FFFFFF"/>
              </a:highlight>
            </a:endParaRPr>
          </a:p>
          <a:p>
            <a:pPr indent="-228600" lvl="0" marL="457200" rtl="0" algn="l">
              <a:lnSpc>
                <a:spcPct val="115000"/>
              </a:lnSpc>
              <a:spcBef>
                <a:spcPts val="1500"/>
              </a:spcBef>
              <a:spcAft>
                <a:spcPts val="0"/>
              </a:spcAft>
              <a:buClr>
                <a:srgbClr val="0D0D0D"/>
              </a:buClr>
              <a:buSzPct val="100000"/>
              <a:buFont typeface="Arial"/>
              <a:buNone/>
            </a:pPr>
            <a:r>
              <a:rPr lang="en-CA" sz="5017">
                <a:solidFill>
                  <a:srgbClr val="0D0D0D"/>
                </a:solidFill>
                <a:highlight>
                  <a:srgbClr val="FFFFFF"/>
                </a:highlight>
              </a:rPr>
              <a:t>Daily energy savings from offset usage at $0.15/kWh = 0.30 * 17,010 kWh * $0.15/kWh = $765.45</a:t>
            </a:r>
            <a:endParaRPr sz="5017">
              <a:solidFill>
                <a:srgbClr val="0D0D0D"/>
              </a:solidFill>
              <a:highlight>
                <a:srgbClr val="FFFFFF"/>
              </a:highlight>
            </a:endParaRPr>
          </a:p>
          <a:p>
            <a:pPr indent="0" lvl="0" marL="0" rtl="0" algn="l">
              <a:lnSpc>
                <a:spcPct val="115000"/>
              </a:lnSpc>
              <a:spcBef>
                <a:spcPts val="1500"/>
              </a:spcBef>
              <a:spcAft>
                <a:spcPts val="0"/>
              </a:spcAft>
              <a:buClr>
                <a:schemeClr val="dk1"/>
              </a:buClr>
              <a:buSzPts val="275"/>
              <a:buFont typeface="Arial"/>
              <a:buNone/>
            </a:pPr>
            <a:r>
              <a:rPr lang="en-CA" sz="5017">
                <a:solidFill>
                  <a:srgbClr val="0D0D0D"/>
                </a:solidFill>
                <a:highlight>
                  <a:srgbClr val="FFFFFF"/>
                </a:highlight>
              </a:rPr>
              <a:t>Nighttime Energy Usage Offset by Battery Storage:</a:t>
            </a:r>
            <a:endParaRPr sz="5017">
              <a:solidFill>
                <a:srgbClr val="0D0D0D"/>
              </a:solidFill>
              <a:highlight>
                <a:srgbClr val="FFFFFF"/>
              </a:highlight>
            </a:endParaRPr>
          </a:p>
          <a:p>
            <a:pPr indent="0" lvl="0" marL="0" rtl="0" algn="l">
              <a:lnSpc>
                <a:spcPct val="115000"/>
              </a:lnSpc>
              <a:spcBef>
                <a:spcPts val="0"/>
              </a:spcBef>
              <a:spcAft>
                <a:spcPts val="0"/>
              </a:spcAft>
              <a:buClr>
                <a:schemeClr val="dk1"/>
              </a:buClr>
              <a:buSzPts val="275"/>
              <a:buFont typeface="Arial"/>
              <a:buNone/>
            </a:pPr>
            <a:r>
              <a:rPr lang="en-CA" sz="5017">
                <a:solidFill>
                  <a:srgbClr val="0D0D0D"/>
                </a:solidFill>
                <a:highlight>
                  <a:srgbClr val="FFFFFF"/>
                </a:highlight>
              </a:rPr>
              <a:t>Assuming battery storage offsets 50% of nighttime energy usage:</a:t>
            </a:r>
            <a:endParaRPr sz="5017">
              <a:solidFill>
                <a:srgbClr val="0D0D0D"/>
              </a:solidFill>
              <a:highlight>
                <a:srgbClr val="FFFFFF"/>
              </a:highlight>
            </a:endParaRPr>
          </a:p>
          <a:p>
            <a:pPr indent="0" lvl="0" marL="0" rtl="0" algn="l">
              <a:lnSpc>
                <a:spcPct val="115000"/>
              </a:lnSpc>
              <a:spcBef>
                <a:spcPts val="0"/>
              </a:spcBef>
              <a:spcAft>
                <a:spcPts val="0"/>
              </a:spcAft>
              <a:buClr>
                <a:schemeClr val="dk1"/>
              </a:buClr>
              <a:buSzPts val="275"/>
              <a:buFont typeface="Arial"/>
              <a:buNone/>
            </a:pPr>
            <a:r>
              <a:rPr lang="en-CA" sz="5017">
                <a:solidFill>
                  <a:srgbClr val="0D0D0D"/>
                </a:solidFill>
                <a:highlight>
                  <a:srgbClr val="FFFFFF"/>
                </a:highlight>
              </a:rPr>
              <a:t>Nighttime energy usage = 50% * 17,010 kWh = 8,505 kWh</a:t>
            </a:r>
            <a:endParaRPr sz="5017">
              <a:solidFill>
                <a:srgbClr val="0D0D0D"/>
              </a:solidFill>
              <a:highlight>
                <a:srgbClr val="FFFFFF"/>
              </a:highlight>
            </a:endParaRPr>
          </a:p>
          <a:p>
            <a:pPr indent="-228600" lvl="0" marL="457200" rtl="0" algn="l">
              <a:lnSpc>
                <a:spcPct val="115000"/>
              </a:lnSpc>
              <a:spcBef>
                <a:spcPts val="1500"/>
              </a:spcBef>
              <a:spcAft>
                <a:spcPts val="0"/>
              </a:spcAft>
              <a:buClr>
                <a:srgbClr val="0D0D0D"/>
              </a:buClr>
              <a:buSzPct val="100000"/>
              <a:buFont typeface="Arial"/>
              <a:buNone/>
            </a:pPr>
            <a:r>
              <a:rPr lang="en-CA" sz="5017">
                <a:solidFill>
                  <a:srgbClr val="0D0D0D"/>
                </a:solidFill>
                <a:highlight>
                  <a:srgbClr val="FFFFFF"/>
                </a:highlight>
              </a:rPr>
              <a:t>Daily energy savings from battery storage at $0.15/kWh = 0.50 * 8,505 kWh * $0.15/kWh = $637.88</a:t>
            </a:r>
            <a:endParaRPr sz="5017">
              <a:solidFill>
                <a:srgbClr val="0D0D0D"/>
              </a:solidFill>
              <a:highlight>
                <a:srgbClr val="FFFFFF"/>
              </a:highlight>
            </a:endParaRPr>
          </a:p>
          <a:p>
            <a:pPr indent="0" lvl="0" marL="0" rtl="0" algn="l">
              <a:lnSpc>
                <a:spcPct val="115000"/>
              </a:lnSpc>
              <a:spcBef>
                <a:spcPts val="1500"/>
              </a:spcBef>
              <a:spcAft>
                <a:spcPts val="0"/>
              </a:spcAft>
              <a:buClr>
                <a:schemeClr val="dk1"/>
              </a:buClr>
              <a:buSzPts val="275"/>
              <a:buFont typeface="Arial"/>
              <a:buNone/>
            </a:pPr>
            <a:r>
              <a:rPr lang="en-CA" sz="5017">
                <a:solidFill>
                  <a:srgbClr val="0D0D0D"/>
                </a:solidFill>
                <a:highlight>
                  <a:srgbClr val="FFFFFF"/>
                </a:highlight>
              </a:rPr>
              <a:t>Total Daily Savings:</a:t>
            </a:r>
            <a:endParaRPr sz="5017">
              <a:solidFill>
                <a:srgbClr val="0D0D0D"/>
              </a:solidFill>
              <a:highlight>
                <a:srgbClr val="FFFFFF"/>
              </a:highlight>
            </a:endParaRPr>
          </a:p>
          <a:p>
            <a:pPr indent="0" lvl="0" marL="0" rtl="0" algn="l">
              <a:lnSpc>
                <a:spcPct val="115000"/>
              </a:lnSpc>
              <a:spcBef>
                <a:spcPts val="0"/>
              </a:spcBef>
              <a:spcAft>
                <a:spcPts val="0"/>
              </a:spcAft>
              <a:buClr>
                <a:schemeClr val="dk1"/>
              </a:buClr>
              <a:buSzPts val="275"/>
              <a:buFont typeface="Arial"/>
              <a:buNone/>
            </a:pPr>
            <a:r>
              <a:rPr lang="en-CA" sz="5017">
                <a:solidFill>
                  <a:srgbClr val="0D0D0D"/>
                </a:solidFill>
                <a:highlight>
                  <a:srgbClr val="FFFFFF"/>
                </a:highlight>
              </a:rPr>
              <a:t>Total daily savings = Daily energy savings from solar + Daily energy savings from offset usage + Daily energy savings from battery storage</a:t>
            </a:r>
            <a:endParaRPr sz="5017">
              <a:solidFill>
                <a:srgbClr val="0D0D0D"/>
              </a:solidFill>
              <a:highlight>
                <a:srgbClr val="FFFFFF"/>
              </a:highlight>
            </a:endParaRPr>
          </a:p>
          <a:p>
            <a:pPr indent="0" lvl="0" marL="0" rtl="0" algn="l">
              <a:lnSpc>
                <a:spcPct val="115000"/>
              </a:lnSpc>
              <a:spcBef>
                <a:spcPts val="0"/>
              </a:spcBef>
              <a:spcAft>
                <a:spcPts val="0"/>
              </a:spcAft>
              <a:buClr>
                <a:schemeClr val="dk1"/>
              </a:buClr>
              <a:buSzPts val="275"/>
              <a:buFont typeface="Arial"/>
              <a:buNone/>
            </a:pPr>
            <a:r>
              <a:rPr lang="en-CA" sz="5017">
                <a:solidFill>
                  <a:srgbClr val="0D0D0D"/>
                </a:solidFill>
                <a:highlight>
                  <a:srgbClr val="FFFFFF"/>
                </a:highlight>
              </a:rPr>
              <a:t>= $3,316.95 + $765.45 + $637.88</a:t>
            </a:r>
            <a:endParaRPr sz="5017">
              <a:solidFill>
                <a:srgbClr val="0D0D0D"/>
              </a:solidFill>
              <a:highlight>
                <a:srgbClr val="FFFFFF"/>
              </a:highlight>
            </a:endParaRPr>
          </a:p>
          <a:p>
            <a:pPr indent="-228600" lvl="0" marL="457200" rtl="0" algn="l">
              <a:lnSpc>
                <a:spcPct val="115000"/>
              </a:lnSpc>
              <a:spcBef>
                <a:spcPts val="1500"/>
              </a:spcBef>
              <a:spcAft>
                <a:spcPts val="0"/>
              </a:spcAft>
              <a:buClr>
                <a:srgbClr val="0D0D0D"/>
              </a:buClr>
              <a:buSzPct val="100000"/>
              <a:buFont typeface="Arial"/>
              <a:buNone/>
            </a:pPr>
            <a:r>
              <a:rPr lang="en-CA" sz="5017">
                <a:solidFill>
                  <a:srgbClr val="0D0D0D"/>
                </a:solidFill>
                <a:highlight>
                  <a:srgbClr val="FFFFFF"/>
                </a:highlight>
              </a:rPr>
              <a:t>≈ $4,720.28                                  Two-Year Savings:Total two-year savings ≈ $4,720.28/day * 365 days/year * 2 years</a:t>
            </a:r>
            <a:r>
              <a:rPr b="1" lang="en-CA" sz="5017">
                <a:solidFill>
                  <a:srgbClr val="0D0D0D"/>
                </a:solidFill>
                <a:highlight>
                  <a:srgbClr val="FFFFFF"/>
                </a:highlight>
              </a:rPr>
              <a:t>≈ $3,442,661.20</a:t>
            </a:r>
            <a:endParaRPr b="1" sz="5017">
              <a:solidFill>
                <a:srgbClr val="0D0D0D"/>
              </a:solidFill>
              <a:highlight>
                <a:srgbClr val="FFFFFF"/>
              </a:highlight>
            </a:endParaRPr>
          </a:p>
          <a:p>
            <a:pPr indent="0" lvl="0" marL="0" rtl="0" algn="l">
              <a:spcBef>
                <a:spcPts val="1500"/>
              </a:spcBef>
              <a:spcAft>
                <a:spcPts val="0"/>
              </a:spcAft>
              <a:buNone/>
            </a:pPr>
            <a:r>
              <a:t/>
            </a:r>
            <a:endParaRPr sz="1200"/>
          </a:p>
        </p:txBody>
      </p:sp>
      <p:sp>
        <p:nvSpPr>
          <p:cNvPr id="156" name="Google Shape;156;g269bf994585_0_2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4f6efde33f99c988_7"/>
          <p:cNvSpPr txBox="1"/>
          <p:nvPr>
            <p:ph type="title"/>
          </p:nvPr>
        </p:nvSpPr>
        <p:spPr>
          <a:xfrm>
            <a:off x="838200" y="365125"/>
            <a:ext cx="8953500" cy="9303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CA"/>
              <a:t>Appendix</a:t>
            </a:r>
            <a:endParaRPr/>
          </a:p>
        </p:txBody>
      </p:sp>
      <p:sp>
        <p:nvSpPr>
          <p:cNvPr id="163" name="Google Shape;163;g4f6efde33f99c988_7"/>
          <p:cNvSpPr txBox="1"/>
          <p:nvPr>
            <p:ph idx="1" type="body"/>
          </p:nvPr>
        </p:nvSpPr>
        <p:spPr>
          <a:xfrm>
            <a:off x="838200" y="1825625"/>
            <a:ext cx="10515600" cy="4105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CA"/>
              <a:t>Energy usage intensity of </a:t>
            </a:r>
            <a:r>
              <a:rPr lang="en-CA"/>
              <a:t>Pitman Hall = (259 eKWh/m^2)</a:t>
            </a:r>
            <a:endParaRPr/>
          </a:p>
          <a:p>
            <a:pPr indent="0" lvl="0" marL="0" rtl="0" algn="l">
              <a:spcBef>
                <a:spcPts val="1000"/>
              </a:spcBef>
              <a:spcAft>
                <a:spcPts val="0"/>
              </a:spcAft>
              <a:buNone/>
            </a:pPr>
            <a:r>
              <a:rPr lang="en-CA"/>
              <a:t>Number of cells = Energy Usage Intensity/ power per cell</a:t>
            </a:r>
            <a:endParaRPr/>
          </a:p>
          <a:p>
            <a:pPr indent="0" lvl="0" marL="0" rtl="0" algn="l">
              <a:spcBef>
                <a:spcPts val="1000"/>
              </a:spcBef>
              <a:spcAft>
                <a:spcPts val="0"/>
              </a:spcAft>
              <a:buNone/>
            </a:pPr>
            <a:r>
              <a:rPr lang="en-CA"/>
              <a:t>Number of cells = (259*1000)/200</a:t>
            </a:r>
            <a:endParaRPr/>
          </a:p>
          <a:p>
            <a:pPr indent="0" lvl="0" marL="0" rtl="0" algn="l">
              <a:spcBef>
                <a:spcPts val="1000"/>
              </a:spcBef>
              <a:spcAft>
                <a:spcPts val="0"/>
              </a:spcAft>
              <a:buNone/>
            </a:pPr>
            <a:r>
              <a:rPr lang="en-CA"/>
              <a:t>Number of cells = 1295</a:t>
            </a:r>
            <a:endParaRPr/>
          </a:p>
          <a:p>
            <a:pPr indent="0" lvl="0" marL="0" rtl="0" algn="l">
              <a:spcBef>
                <a:spcPts val="1000"/>
              </a:spcBef>
              <a:spcAft>
                <a:spcPts val="0"/>
              </a:spcAft>
              <a:buNone/>
            </a:pPr>
            <a:r>
              <a:rPr lang="en-CA"/>
              <a:t>One PV panel has 36 cells = 1295/36 = 35.97</a:t>
            </a:r>
            <a:endParaRPr/>
          </a:p>
          <a:p>
            <a:pPr indent="0" lvl="0" marL="0" rtl="0" algn="l">
              <a:spcBef>
                <a:spcPts val="1000"/>
              </a:spcBef>
              <a:spcAft>
                <a:spcPts val="0"/>
              </a:spcAft>
              <a:buNone/>
            </a:pPr>
            <a:r>
              <a:rPr lang="en-CA"/>
              <a:t>Therefore we are approximating for 40 panels</a:t>
            </a:r>
            <a:endParaRPr/>
          </a:p>
          <a:p>
            <a:pPr indent="0" lvl="0" marL="0" rtl="0" algn="l">
              <a:spcBef>
                <a:spcPts val="1000"/>
              </a:spcBef>
              <a:spcAft>
                <a:spcPts val="0"/>
              </a:spcAft>
              <a:buClr>
                <a:schemeClr val="dk1"/>
              </a:buClr>
              <a:buSzPts val="1100"/>
              <a:buFont typeface="Arial"/>
              <a:buNone/>
            </a:pPr>
            <a:r>
              <a:rPr lang="en-CA"/>
              <a:t>Cost of 40 panels including installation = $27000</a:t>
            </a:r>
            <a:endParaRPr/>
          </a:p>
        </p:txBody>
      </p:sp>
      <p:sp>
        <p:nvSpPr>
          <p:cNvPr id="164" name="Google Shape;164;g4f6efde33f99c988_7"/>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CA"/>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269bf994585_0_28"/>
          <p:cNvSpPr txBox="1"/>
          <p:nvPr>
            <p:ph type="title"/>
          </p:nvPr>
        </p:nvSpPr>
        <p:spPr>
          <a:xfrm>
            <a:off x="838200" y="365125"/>
            <a:ext cx="8953500" cy="9303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None/>
            </a:pPr>
            <a:r>
              <a:rPr lang="en-CA"/>
              <a:t>Appendix</a:t>
            </a:r>
            <a:endParaRPr/>
          </a:p>
          <a:p>
            <a:pPr indent="0" lvl="0" marL="0" rtl="0" algn="l">
              <a:spcBef>
                <a:spcPts val="0"/>
              </a:spcBef>
              <a:spcAft>
                <a:spcPts val="0"/>
              </a:spcAft>
              <a:buNone/>
            </a:pPr>
            <a:r>
              <a:t/>
            </a:r>
            <a:endParaRPr/>
          </a:p>
        </p:txBody>
      </p:sp>
      <p:sp>
        <p:nvSpPr>
          <p:cNvPr id="171" name="Google Shape;171;g269bf994585_0_28"/>
          <p:cNvSpPr txBox="1"/>
          <p:nvPr>
            <p:ph idx="1" type="body"/>
          </p:nvPr>
        </p:nvSpPr>
        <p:spPr>
          <a:xfrm>
            <a:off x="57150" y="1295425"/>
            <a:ext cx="12192000" cy="4740300"/>
          </a:xfrm>
          <a:prstGeom prst="rect">
            <a:avLst/>
          </a:prstGeom>
        </p:spPr>
        <p:txBody>
          <a:bodyPr anchorCtr="0" anchor="t" bIns="45700" lIns="91425" spcFirstLastPara="1" rIns="91425" wrap="square" tIns="45700">
            <a:normAutofit/>
          </a:bodyPr>
          <a:lstStyle/>
          <a:p>
            <a:pPr indent="0" lvl="0" marL="0" rtl="0" algn="l">
              <a:lnSpc>
                <a:spcPct val="200000"/>
              </a:lnSpc>
              <a:spcBef>
                <a:spcPts val="1500"/>
              </a:spcBef>
              <a:spcAft>
                <a:spcPts val="0"/>
              </a:spcAft>
              <a:buClr>
                <a:schemeClr val="dk1"/>
              </a:buClr>
              <a:buSzPts val="1100"/>
              <a:buFont typeface="Arial"/>
              <a:buNone/>
            </a:pPr>
            <a:r>
              <a:rPr b="1" lang="en-CA" sz="1200">
                <a:solidFill>
                  <a:srgbClr val="0D0D0D"/>
                </a:solidFill>
                <a:highlight>
                  <a:srgbClr val="FFFFFF"/>
                </a:highlight>
                <a:latin typeface="Roboto"/>
                <a:ea typeface="Roboto"/>
                <a:cs typeface="Roboto"/>
                <a:sym typeface="Roboto"/>
              </a:rPr>
              <a:t>Chiller Plant</a:t>
            </a:r>
            <a:r>
              <a:rPr b="1" lang="en-CA" sz="1200">
                <a:solidFill>
                  <a:srgbClr val="0D0D0D"/>
                </a:solidFill>
                <a:highlight>
                  <a:srgbClr val="FFFFFF"/>
                </a:highlight>
                <a:latin typeface="Roboto"/>
                <a:ea typeface="Roboto"/>
                <a:cs typeface="Roboto"/>
                <a:sym typeface="Roboto"/>
              </a:rPr>
              <a:t>/boreholes/heat pumps</a:t>
            </a:r>
            <a:endParaRPr b="1" sz="1200">
              <a:solidFill>
                <a:srgbClr val="0D0D0D"/>
              </a:solidFill>
              <a:highlight>
                <a:srgbClr val="FFFFFF"/>
              </a:highlight>
              <a:latin typeface="Roboto"/>
              <a:ea typeface="Roboto"/>
              <a:cs typeface="Roboto"/>
              <a:sym typeface="Roboto"/>
            </a:endParaRPr>
          </a:p>
          <a:p>
            <a:pPr indent="-228600" lvl="0" marL="457200" rtl="0" algn="l">
              <a:lnSpc>
                <a:spcPct val="200000"/>
              </a:lnSpc>
              <a:spcBef>
                <a:spcPts val="1500"/>
              </a:spcBef>
              <a:spcAft>
                <a:spcPts val="0"/>
              </a:spcAft>
              <a:buClr>
                <a:srgbClr val="0D0D0D"/>
              </a:buClr>
              <a:buSzPts val="1200"/>
              <a:buFont typeface="Roboto"/>
              <a:buNone/>
            </a:pPr>
            <a:r>
              <a:rPr lang="en-CA" sz="1200">
                <a:solidFill>
                  <a:srgbClr val="0D0D0D"/>
                </a:solidFill>
                <a:highlight>
                  <a:srgbClr val="FFFFFF"/>
                </a:highlight>
                <a:latin typeface="Roboto"/>
                <a:ea typeface="Roboto"/>
                <a:cs typeface="Roboto"/>
                <a:sym typeface="Roboto"/>
              </a:rPr>
              <a:t>Engineering and Design: $20,000 - $50,000</a:t>
            </a:r>
            <a:endParaRPr sz="1200">
              <a:solidFill>
                <a:srgbClr val="0D0D0D"/>
              </a:solidFill>
              <a:highlight>
                <a:srgbClr val="FFFFFF"/>
              </a:highlight>
              <a:latin typeface="Roboto"/>
              <a:ea typeface="Roboto"/>
              <a:cs typeface="Roboto"/>
              <a:sym typeface="Roboto"/>
            </a:endParaRPr>
          </a:p>
          <a:p>
            <a:pPr indent="-228600" lvl="0" marL="457200" rtl="0" algn="l">
              <a:lnSpc>
                <a:spcPct val="200000"/>
              </a:lnSpc>
              <a:spcBef>
                <a:spcPts val="0"/>
              </a:spcBef>
              <a:spcAft>
                <a:spcPts val="0"/>
              </a:spcAft>
              <a:buClr>
                <a:srgbClr val="0D0D0D"/>
              </a:buClr>
              <a:buSzPts val="1200"/>
              <a:buFont typeface="Roboto"/>
              <a:buNone/>
            </a:pPr>
            <a:r>
              <a:rPr lang="en-CA" sz="1200">
                <a:solidFill>
                  <a:srgbClr val="0D0D0D"/>
                </a:solidFill>
                <a:highlight>
                  <a:srgbClr val="FFFFFF"/>
                </a:highlight>
                <a:latin typeface="Roboto"/>
                <a:ea typeface="Roboto"/>
                <a:cs typeface="Roboto"/>
                <a:sym typeface="Roboto"/>
              </a:rPr>
              <a:t>Borehole Drilling: $5,000 - $15,000 per borehole (assuming multiple boreholes)</a:t>
            </a:r>
            <a:endParaRPr sz="1200">
              <a:solidFill>
                <a:srgbClr val="0D0D0D"/>
              </a:solidFill>
              <a:highlight>
                <a:srgbClr val="FFFFFF"/>
              </a:highlight>
              <a:latin typeface="Roboto"/>
              <a:ea typeface="Roboto"/>
              <a:cs typeface="Roboto"/>
              <a:sym typeface="Roboto"/>
            </a:endParaRPr>
          </a:p>
          <a:p>
            <a:pPr indent="-228600" lvl="0" marL="457200" rtl="0" algn="l">
              <a:lnSpc>
                <a:spcPct val="200000"/>
              </a:lnSpc>
              <a:spcBef>
                <a:spcPts val="0"/>
              </a:spcBef>
              <a:spcAft>
                <a:spcPts val="0"/>
              </a:spcAft>
              <a:buClr>
                <a:srgbClr val="0D0D0D"/>
              </a:buClr>
              <a:buSzPts val="1200"/>
              <a:buFont typeface="Roboto"/>
              <a:buNone/>
            </a:pPr>
            <a:r>
              <a:rPr lang="en-CA" sz="1200">
                <a:solidFill>
                  <a:srgbClr val="0D0D0D"/>
                </a:solidFill>
                <a:highlight>
                  <a:srgbClr val="FFFFFF"/>
                </a:highlight>
                <a:latin typeface="Roboto"/>
                <a:ea typeface="Roboto"/>
                <a:cs typeface="Roboto"/>
                <a:sym typeface="Roboto"/>
              </a:rPr>
              <a:t>Heat Exchange System: $50,000 - $100,000 (including piping, pumps, and controls)</a:t>
            </a:r>
            <a:endParaRPr sz="1200">
              <a:solidFill>
                <a:srgbClr val="0D0D0D"/>
              </a:solidFill>
              <a:highlight>
                <a:srgbClr val="FFFFFF"/>
              </a:highlight>
              <a:latin typeface="Roboto"/>
              <a:ea typeface="Roboto"/>
              <a:cs typeface="Roboto"/>
              <a:sym typeface="Roboto"/>
            </a:endParaRPr>
          </a:p>
          <a:p>
            <a:pPr indent="-228600" lvl="0" marL="457200" rtl="0" algn="l">
              <a:lnSpc>
                <a:spcPct val="200000"/>
              </a:lnSpc>
              <a:spcBef>
                <a:spcPts val="0"/>
              </a:spcBef>
              <a:spcAft>
                <a:spcPts val="0"/>
              </a:spcAft>
              <a:buClr>
                <a:srgbClr val="0D0D0D"/>
              </a:buClr>
              <a:buSzPts val="1200"/>
              <a:buFont typeface="Roboto"/>
              <a:buNone/>
            </a:pPr>
            <a:r>
              <a:rPr lang="en-CA" sz="1200">
                <a:solidFill>
                  <a:srgbClr val="0D0D0D"/>
                </a:solidFill>
                <a:highlight>
                  <a:srgbClr val="FFFFFF"/>
                </a:highlight>
                <a:latin typeface="Roboto"/>
                <a:ea typeface="Roboto"/>
                <a:cs typeface="Roboto"/>
                <a:sym typeface="Roboto"/>
              </a:rPr>
              <a:t>Heat Pumps: $10,000 - $30,000 per heat pump (depending on size and efficiency)</a:t>
            </a:r>
            <a:endParaRPr sz="1200">
              <a:solidFill>
                <a:srgbClr val="0D0D0D"/>
              </a:solidFill>
              <a:highlight>
                <a:srgbClr val="FFFFFF"/>
              </a:highlight>
              <a:latin typeface="Roboto"/>
              <a:ea typeface="Roboto"/>
              <a:cs typeface="Roboto"/>
              <a:sym typeface="Roboto"/>
            </a:endParaRPr>
          </a:p>
          <a:p>
            <a:pPr indent="-228600" lvl="0" marL="457200" rtl="0" algn="l">
              <a:lnSpc>
                <a:spcPct val="200000"/>
              </a:lnSpc>
              <a:spcBef>
                <a:spcPts val="0"/>
              </a:spcBef>
              <a:spcAft>
                <a:spcPts val="0"/>
              </a:spcAft>
              <a:buClr>
                <a:srgbClr val="0D0D0D"/>
              </a:buClr>
              <a:buSzPts val="1200"/>
              <a:buFont typeface="Roboto"/>
              <a:buNone/>
            </a:pPr>
            <a:r>
              <a:rPr lang="en-CA" sz="1200">
                <a:solidFill>
                  <a:srgbClr val="0D0D0D"/>
                </a:solidFill>
                <a:highlight>
                  <a:srgbClr val="FFFFFF"/>
                </a:highlight>
                <a:latin typeface="Roboto"/>
                <a:ea typeface="Roboto"/>
                <a:cs typeface="Roboto"/>
                <a:sym typeface="Roboto"/>
              </a:rPr>
              <a:t>Integration with Existing Chiller Plant: $30,000 - $50,000 (including equipment upgrades, piping modifications, and control system integration)</a:t>
            </a:r>
            <a:endParaRPr sz="1200">
              <a:solidFill>
                <a:srgbClr val="0D0D0D"/>
              </a:solidFill>
              <a:highlight>
                <a:srgbClr val="FFFFFF"/>
              </a:highlight>
              <a:latin typeface="Roboto"/>
              <a:ea typeface="Roboto"/>
              <a:cs typeface="Roboto"/>
              <a:sym typeface="Roboto"/>
            </a:endParaRPr>
          </a:p>
          <a:p>
            <a:pPr indent="-228600" lvl="0" marL="457200" rtl="0" algn="l">
              <a:lnSpc>
                <a:spcPct val="200000"/>
              </a:lnSpc>
              <a:spcBef>
                <a:spcPts val="0"/>
              </a:spcBef>
              <a:spcAft>
                <a:spcPts val="0"/>
              </a:spcAft>
              <a:buClr>
                <a:srgbClr val="0D0D0D"/>
              </a:buClr>
              <a:buSzPts val="1200"/>
              <a:buFont typeface="Roboto"/>
              <a:buNone/>
            </a:pPr>
            <a:r>
              <a:rPr lang="en-CA" sz="1200">
                <a:solidFill>
                  <a:srgbClr val="0D0D0D"/>
                </a:solidFill>
                <a:highlight>
                  <a:srgbClr val="FFFFFF"/>
                </a:highlight>
                <a:latin typeface="Roboto"/>
                <a:ea typeface="Roboto"/>
                <a:cs typeface="Roboto"/>
                <a:sym typeface="Roboto"/>
              </a:rPr>
              <a:t>Permits and Regulatory Compliance: $5,000 - $20,000 (depending on local regulations and permitting requirements)</a:t>
            </a:r>
            <a:endParaRPr sz="1200">
              <a:solidFill>
                <a:srgbClr val="0D0D0D"/>
              </a:solidFill>
              <a:highlight>
                <a:srgbClr val="FFFFFF"/>
              </a:highlight>
              <a:latin typeface="Roboto"/>
              <a:ea typeface="Roboto"/>
              <a:cs typeface="Roboto"/>
              <a:sym typeface="Roboto"/>
            </a:endParaRPr>
          </a:p>
          <a:p>
            <a:pPr indent="-228600" lvl="0" marL="457200" rtl="0" algn="l">
              <a:lnSpc>
                <a:spcPct val="200000"/>
              </a:lnSpc>
              <a:spcBef>
                <a:spcPts val="0"/>
              </a:spcBef>
              <a:spcAft>
                <a:spcPts val="0"/>
              </a:spcAft>
              <a:buClr>
                <a:srgbClr val="0D0D0D"/>
              </a:buClr>
              <a:buSzPts val="1200"/>
              <a:buFont typeface="Roboto"/>
              <a:buNone/>
            </a:pPr>
            <a:r>
              <a:rPr lang="en-CA" sz="1200">
                <a:solidFill>
                  <a:srgbClr val="0D0D0D"/>
                </a:solidFill>
                <a:highlight>
                  <a:srgbClr val="FFFFFF"/>
                </a:highlight>
                <a:latin typeface="Roboto"/>
                <a:ea typeface="Roboto"/>
                <a:cs typeface="Roboto"/>
                <a:sym typeface="Roboto"/>
              </a:rPr>
              <a:t>Labor Costs: $50,000 - $100,000 (depending on the scope of work and labor rates)</a:t>
            </a:r>
            <a:endParaRPr sz="1200">
              <a:solidFill>
                <a:srgbClr val="0D0D0D"/>
              </a:solidFill>
              <a:highlight>
                <a:srgbClr val="FFFFFF"/>
              </a:highlight>
              <a:latin typeface="Roboto"/>
              <a:ea typeface="Roboto"/>
              <a:cs typeface="Roboto"/>
              <a:sym typeface="Roboto"/>
            </a:endParaRPr>
          </a:p>
          <a:p>
            <a:pPr indent="0" lvl="0" marL="0" rtl="0" algn="l">
              <a:lnSpc>
                <a:spcPct val="200000"/>
              </a:lnSpc>
              <a:spcBef>
                <a:spcPts val="1500"/>
              </a:spcBef>
              <a:spcAft>
                <a:spcPts val="0"/>
              </a:spcAft>
              <a:buClr>
                <a:schemeClr val="dk1"/>
              </a:buClr>
              <a:buSzPts val="1100"/>
              <a:buFont typeface="Arial"/>
              <a:buNone/>
            </a:pPr>
            <a:r>
              <a:rPr lang="en-CA" sz="1200">
                <a:solidFill>
                  <a:srgbClr val="0D0D0D"/>
                </a:solidFill>
                <a:highlight>
                  <a:srgbClr val="FFFFFF"/>
                </a:highlight>
                <a:latin typeface="Roboto"/>
                <a:ea typeface="Roboto"/>
                <a:cs typeface="Roboto"/>
                <a:sym typeface="Roboto"/>
              </a:rPr>
              <a:t>Adding these rough estimates together, the total cost could range from approximately $170,000 to $365,000 or more.total annual maintenance cost for a borehole-based heating and cooling system might range from $2,000 to $5,000 per borehole, depending on factors such as system size and complexity</a:t>
            </a:r>
            <a:endParaRPr sz="1200">
              <a:solidFill>
                <a:srgbClr val="0D0D0D"/>
              </a:solidFill>
              <a:highlight>
                <a:srgbClr val="FFFFFF"/>
              </a:highlight>
              <a:latin typeface="Roboto"/>
              <a:ea typeface="Roboto"/>
              <a:cs typeface="Roboto"/>
              <a:sym typeface="Roboto"/>
            </a:endParaRPr>
          </a:p>
          <a:p>
            <a:pPr indent="0" lvl="0" marL="0" rtl="0" algn="l">
              <a:spcBef>
                <a:spcPts val="1000"/>
              </a:spcBef>
              <a:spcAft>
                <a:spcPts val="0"/>
              </a:spcAft>
              <a:buNone/>
            </a:pPr>
            <a:r>
              <a:t/>
            </a:r>
            <a:endParaRPr sz="1200"/>
          </a:p>
        </p:txBody>
      </p:sp>
      <p:sp>
        <p:nvSpPr>
          <p:cNvPr id="172" name="Google Shape;172;g269bf994585_0_28"/>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269bf994585_0_35"/>
          <p:cNvSpPr txBox="1"/>
          <p:nvPr>
            <p:ph type="title"/>
          </p:nvPr>
        </p:nvSpPr>
        <p:spPr>
          <a:xfrm>
            <a:off x="838200" y="365125"/>
            <a:ext cx="8953500" cy="930300"/>
          </a:xfrm>
          <a:prstGeom prst="rect">
            <a:avLst/>
          </a:prstGeom>
        </p:spPr>
        <p:txBody>
          <a:bodyPr anchorCtr="0" anchor="ctr" bIns="45700" lIns="91425" spcFirstLastPara="1" rIns="91425" wrap="square" tIns="45700">
            <a:normAutofit fontScale="90000"/>
          </a:bodyPr>
          <a:lstStyle/>
          <a:p>
            <a:pPr indent="0" lvl="0" marL="0" rtl="0" algn="l">
              <a:spcBef>
                <a:spcPts val="0"/>
              </a:spcBef>
              <a:spcAft>
                <a:spcPts val="0"/>
              </a:spcAft>
              <a:buClr>
                <a:schemeClr val="lt1"/>
              </a:buClr>
              <a:buSzPct val="100000"/>
              <a:buFont typeface="Play"/>
              <a:buNone/>
            </a:pPr>
            <a:r>
              <a:rPr lang="en-CA"/>
              <a:t>Appendix</a:t>
            </a:r>
            <a:endParaRPr/>
          </a:p>
          <a:p>
            <a:pPr indent="0" lvl="0" marL="0" rtl="0" algn="l">
              <a:spcBef>
                <a:spcPts val="0"/>
              </a:spcBef>
              <a:spcAft>
                <a:spcPts val="0"/>
              </a:spcAft>
              <a:buNone/>
            </a:pPr>
            <a:r>
              <a:t/>
            </a:r>
            <a:endParaRPr/>
          </a:p>
        </p:txBody>
      </p:sp>
      <p:sp>
        <p:nvSpPr>
          <p:cNvPr id="179" name="Google Shape;179;g269bf994585_0_35"/>
          <p:cNvSpPr txBox="1"/>
          <p:nvPr>
            <p:ph idx="1" type="body"/>
          </p:nvPr>
        </p:nvSpPr>
        <p:spPr>
          <a:xfrm>
            <a:off x="115200" y="1376400"/>
            <a:ext cx="12076800" cy="4630500"/>
          </a:xfrm>
          <a:prstGeom prst="rect">
            <a:avLst/>
          </a:prstGeom>
        </p:spPr>
        <p:txBody>
          <a:bodyPr anchorCtr="0" anchor="t" bIns="45700" lIns="91425" spcFirstLastPara="1" rIns="91425" wrap="square" tIns="45700">
            <a:normAutofit fontScale="25000" lnSpcReduction="20000"/>
          </a:bodyPr>
          <a:lstStyle/>
          <a:p>
            <a:pPr indent="0" lvl="0" marL="0" rtl="0" algn="l">
              <a:lnSpc>
                <a:spcPct val="115000"/>
              </a:lnSpc>
              <a:spcBef>
                <a:spcPts val="1500"/>
              </a:spcBef>
              <a:spcAft>
                <a:spcPts val="0"/>
              </a:spcAft>
              <a:buNone/>
            </a:pPr>
            <a:r>
              <a:rPr lang="en-CA" sz="4400">
                <a:solidFill>
                  <a:srgbClr val="0D0D0D"/>
                </a:solidFill>
                <a:highlight>
                  <a:srgbClr val="FFFFFF"/>
                </a:highlight>
              </a:rPr>
              <a:t>Cooling Savings: By using the boreholes for cooling, you can extract heat from the building and dissipate it into the ground. The savings would come from reduced electricity usage for traditional cooling systems like air conditioning. We'll assume a conservative estimate of 20% reduction in cooling energy usage.</a:t>
            </a:r>
            <a:endParaRPr sz="4400">
              <a:solidFill>
                <a:srgbClr val="0D0D0D"/>
              </a:solidFill>
              <a:highlight>
                <a:srgbClr val="FFFFFF"/>
              </a:highlight>
            </a:endParaRPr>
          </a:p>
          <a:p>
            <a:pPr indent="-228600" lvl="0" marL="457200" rtl="0" algn="l">
              <a:lnSpc>
                <a:spcPct val="115000"/>
              </a:lnSpc>
              <a:spcBef>
                <a:spcPts val="1500"/>
              </a:spcBef>
              <a:spcAft>
                <a:spcPts val="0"/>
              </a:spcAft>
              <a:buClr>
                <a:srgbClr val="0D0D0D"/>
              </a:buClr>
              <a:buSzPct val="100000"/>
              <a:buFont typeface="Arial"/>
              <a:buNone/>
            </a:pPr>
            <a:r>
              <a:rPr lang="en-CA" sz="4400">
                <a:solidFill>
                  <a:srgbClr val="0D0D0D"/>
                </a:solidFill>
                <a:highlight>
                  <a:srgbClr val="FFFFFF"/>
                </a:highlight>
              </a:rPr>
              <a:t>Heating Savings: Similarly, using the boreholes for heating can provide savings on heating costs by extracting heat from the ground and transferring it to the building. We'll assume a conservative estimate of 20% reduction in heating energy usage</a:t>
            </a:r>
            <a:r>
              <a:rPr lang="en-CA" sz="4400">
                <a:solidFill>
                  <a:srgbClr val="0D0D0D"/>
                </a:solidFill>
                <a:highlight>
                  <a:srgbClr val="FFFFFF"/>
                </a:highlight>
              </a:rPr>
              <a:t>.</a:t>
            </a:r>
            <a:endParaRPr sz="4400">
              <a:solidFill>
                <a:srgbClr val="0D0D0D"/>
              </a:solidFill>
              <a:highlight>
                <a:srgbClr val="FFFFFF"/>
              </a:highlight>
            </a:endParaRPr>
          </a:p>
          <a:p>
            <a:pPr indent="-228600" lvl="0" marL="457200" rtl="0" algn="l">
              <a:lnSpc>
                <a:spcPct val="115000"/>
              </a:lnSpc>
              <a:spcBef>
                <a:spcPts val="0"/>
              </a:spcBef>
              <a:spcAft>
                <a:spcPts val="0"/>
              </a:spcAft>
              <a:buClr>
                <a:srgbClr val="0D0D0D"/>
              </a:buClr>
              <a:buSzPct val="100000"/>
              <a:buFont typeface="Arial"/>
              <a:buNone/>
            </a:pPr>
            <a:r>
              <a:rPr lang="en-CA" sz="4400">
                <a:solidFill>
                  <a:srgbClr val="0D0D0D"/>
                </a:solidFill>
                <a:highlight>
                  <a:srgbClr val="FFFFFF"/>
                </a:highlight>
              </a:rPr>
              <a:t>Hot Water Savings: Boreholes can also be used for heating water, providing additional savings on hot water heating costs. We'll assume a conservative estimate of 20% reduction in hot water heating energy usage.</a:t>
            </a:r>
            <a:endParaRPr sz="4400">
              <a:solidFill>
                <a:srgbClr val="0D0D0D"/>
              </a:solidFill>
              <a:highlight>
                <a:srgbClr val="FFFFFF"/>
              </a:highlight>
            </a:endParaRPr>
          </a:p>
          <a:p>
            <a:pPr indent="-228600" lvl="0" marL="457200" rtl="0" algn="l">
              <a:lnSpc>
                <a:spcPct val="115000"/>
              </a:lnSpc>
              <a:spcBef>
                <a:spcPts val="0"/>
              </a:spcBef>
              <a:spcAft>
                <a:spcPts val="0"/>
              </a:spcAft>
              <a:buClr>
                <a:srgbClr val="0D0D0D"/>
              </a:buClr>
              <a:buSzPct val="100000"/>
              <a:buFont typeface="Arial"/>
              <a:buNone/>
            </a:pPr>
            <a:r>
              <a:rPr lang="en-CA" sz="4400">
                <a:solidFill>
                  <a:srgbClr val="0D0D0D"/>
                </a:solidFill>
                <a:highlight>
                  <a:srgbClr val="FFFFFF"/>
                </a:highlight>
              </a:rPr>
              <a:t>Cold Water Savings: While boreholes are typically used for extracting heat, they can also be used to pre-cool water, reducing the load on traditional cooling systems and potentially saving on energy costs. We'll assume a conservative estimate of 10% reduction in cold water usage.</a:t>
            </a:r>
            <a:endParaRPr sz="4400">
              <a:solidFill>
                <a:srgbClr val="0D0D0D"/>
              </a:solidFill>
              <a:highlight>
                <a:srgbClr val="FFFFFF"/>
              </a:highlight>
            </a:endParaRPr>
          </a:p>
          <a:p>
            <a:pPr indent="0" lvl="0" marL="0" rtl="0" algn="l">
              <a:lnSpc>
                <a:spcPct val="115000"/>
              </a:lnSpc>
              <a:spcBef>
                <a:spcPts val="1500"/>
              </a:spcBef>
              <a:spcAft>
                <a:spcPts val="0"/>
              </a:spcAft>
              <a:buClr>
                <a:schemeClr val="dk1"/>
              </a:buClr>
              <a:buSzPts val="275"/>
              <a:buFont typeface="Arial"/>
              <a:buNone/>
            </a:pPr>
            <a:r>
              <a:rPr lang="en-CA" sz="4400">
                <a:solidFill>
                  <a:srgbClr val="0D0D0D"/>
                </a:solidFill>
                <a:highlight>
                  <a:srgbClr val="FFFFFF"/>
                </a:highlight>
              </a:rPr>
              <a:t>Let's assume the following annual energy costs for cooling, heating, and hot water for the building:</a:t>
            </a:r>
            <a:endParaRPr sz="4400">
              <a:solidFill>
                <a:srgbClr val="0D0D0D"/>
              </a:solidFill>
              <a:highlight>
                <a:srgbClr val="FFFFFF"/>
              </a:highlight>
            </a:endParaRPr>
          </a:p>
          <a:p>
            <a:pPr indent="-298450" lvl="0" marL="457200" rtl="0" algn="l">
              <a:lnSpc>
                <a:spcPct val="115000"/>
              </a:lnSpc>
              <a:spcBef>
                <a:spcPts val="1500"/>
              </a:spcBef>
              <a:spcAft>
                <a:spcPts val="0"/>
              </a:spcAft>
              <a:buClr>
                <a:srgbClr val="0D0D0D"/>
              </a:buClr>
              <a:buSzPct val="100000"/>
              <a:buFont typeface="Arial"/>
              <a:buChar char="●"/>
            </a:pPr>
            <a:r>
              <a:rPr lang="en-CA" sz="4400">
                <a:solidFill>
                  <a:srgbClr val="0D0D0D"/>
                </a:solidFill>
                <a:highlight>
                  <a:srgbClr val="FFFFFF"/>
                </a:highlight>
              </a:rPr>
              <a:t>Cooling: $200,000</a:t>
            </a:r>
            <a:endParaRPr sz="4400">
              <a:solidFill>
                <a:srgbClr val="0D0D0D"/>
              </a:solidFill>
              <a:highlight>
                <a:srgbClr val="FFFFFF"/>
              </a:highlight>
            </a:endParaRPr>
          </a:p>
          <a:p>
            <a:pPr indent="-298450" lvl="0" marL="457200" rtl="0" algn="l">
              <a:lnSpc>
                <a:spcPct val="115000"/>
              </a:lnSpc>
              <a:spcBef>
                <a:spcPts val="0"/>
              </a:spcBef>
              <a:spcAft>
                <a:spcPts val="0"/>
              </a:spcAft>
              <a:buClr>
                <a:srgbClr val="0D0D0D"/>
              </a:buClr>
              <a:buSzPct val="100000"/>
              <a:buFont typeface="Arial"/>
              <a:buChar char="●"/>
            </a:pPr>
            <a:r>
              <a:rPr lang="en-CA" sz="4400">
                <a:solidFill>
                  <a:srgbClr val="0D0D0D"/>
                </a:solidFill>
                <a:highlight>
                  <a:srgbClr val="FFFFFF"/>
                </a:highlight>
              </a:rPr>
              <a:t>Heating: $300,000</a:t>
            </a:r>
            <a:endParaRPr sz="4400">
              <a:solidFill>
                <a:srgbClr val="0D0D0D"/>
              </a:solidFill>
              <a:highlight>
                <a:srgbClr val="FFFFFF"/>
              </a:highlight>
            </a:endParaRPr>
          </a:p>
          <a:p>
            <a:pPr indent="-298450" lvl="0" marL="457200" rtl="0" algn="l">
              <a:lnSpc>
                <a:spcPct val="115000"/>
              </a:lnSpc>
              <a:spcBef>
                <a:spcPts val="0"/>
              </a:spcBef>
              <a:spcAft>
                <a:spcPts val="0"/>
              </a:spcAft>
              <a:buClr>
                <a:srgbClr val="0D0D0D"/>
              </a:buClr>
              <a:buSzPct val="100000"/>
              <a:buFont typeface="Arial"/>
              <a:buChar char="●"/>
            </a:pPr>
            <a:r>
              <a:rPr lang="en-CA" sz="4400">
                <a:solidFill>
                  <a:srgbClr val="0D0D0D"/>
                </a:solidFill>
                <a:highlight>
                  <a:srgbClr val="FFFFFF"/>
                </a:highlight>
              </a:rPr>
              <a:t>Hot Water: $100,000</a:t>
            </a:r>
            <a:endParaRPr sz="4400">
              <a:solidFill>
                <a:srgbClr val="0D0D0D"/>
              </a:solidFill>
              <a:highlight>
                <a:srgbClr val="FFFFFF"/>
              </a:highlight>
            </a:endParaRPr>
          </a:p>
          <a:p>
            <a:pPr indent="0" lvl="0" marL="0" rtl="0" algn="l">
              <a:lnSpc>
                <a:spcPct val="115000"/>
              </a:lnSpc>
              <a:spcBef>
                <a:spcPts val="1500"/>
              </a:spcBef>
              <a:spcAft>
                <a:spcPts val="0"/>
              </a:spcAft>
              <a:buClr>
                <a:schemeClr val="dk1"/>
              </a:buClr>
              <a:buSzPts val="275"/>
              <a:buFont typeface="Arial"/>
              <a:buNone/>
            </a:pPr>
            <a:r>
              <a:rPr lang="en-CA" sz="4400">
                <a:solidFill>
                  <a:srgbClr val="0D0D0D"/>
                </a:solidFill>
                <a:highlight>
                  <a:srgbClr val="FFFFFF"/>
                </a:highlight>
              </a:rPr>
              <a:t>Based on the assumptions above, the potential annual savings from implementing boreholes would be:</a:t>
            </a:r>
            <a:endParaRPr sz="4400">
              <a:solidFill>
                <a:srgbClr val="0D0D0D"/>
              </a:solidFill>
              <a:highlight>
                <a:srgbClr val="FFFFFF"/>
              </a:highlight>
            </a:endParaRPr>
          </a:p>
          <a:p>
            <a:pPr indent="-228600" lvl="0" marL="457200" rtl="0" algn="l">
              <a:lnSpc>
                <a:spcPct val="115000"/>
              </a:lnSpc>
              <a:spcBef>
                <a:spcPts val="1500"/>
              </a:spcBef>
              <a:spcAft>
                <a:spcPts val="0"/>
              </a:spcAft>
              <a:buClr>
                <a:srgbClr val="0D0D0D"/>
              </a:buClr>
              <a:buSzPct val="100000"/>
              <a:buFont typeface="Arial"/>
              <a:buNone/>
            </a:pPr>
            <a:r>
              <a:rPr lang="en-CA" sz="4400">
                <a:solidFill>
                  <a:srgbClr val="0D0D0D"/>
                </a:solidFill>
                <a:highlight>
                  <a:srgbClr val="FFFFFF"/>
                </a:highlight>
              </a:rPr>
              <a:t>Cooling Savings: 20% of $200,000 = $40,000</a:t>
            </a:r>
            <a:endParaRPr sz="4400">
              <a:solidFill>
                <a:srgbClr val="0D0D0D"/>
              </a:solidFill>
              <a:highlight>
                <a:srgbClr val="FFFFFF"/>
              </a:highlight>
            </a:endParaRPr>
          </a:p>
          <a:p>
            <a:pPr indent="-228600" lvl="0" marL="457200" rtl="0" algn="l">
              <a:lnSpc>
                <a:spcPct val="115000"/>
              </a:lnSpc>
              <a:spcBef>
                <a:spcPts val="0"/>
              </a:spcBef>
              <a:spcAft>
                <a:spcPts val="0"/>
              </a:spcAft>
              <a:buClr>
                <a:srgbClr val="0D0D0D"/>
              </a:buClr>
              <a:buSzPct val="100000"/>
              <a:buFont typeface="Arial"/>
              <a:buNone/>
            </a:pPr>
            <a:r>
              <a:rPr lang="en-CA" sz="4400">
                <a:solidFill>
                  <a:srgbClr val="0D0D0D"/>
                </a:solidFill>
                <a:highlight>
                  <a:srgbClr val="FFFFFF"/>
                </a:highlight>
              </a:rPr>
              <a:t>Heating Savings: 20% of $300,000 = $60,000</a:t>
            </a:r>
            <a:endParaRPr sz="4400">
              <a:solidFill>
                <a:srgbClr val="0D0D0D"/>
              </a:solidFill>
              <a:highlight>
                <a:srgbClr val="FFFFFF"/>
              </a:highlight>
            </a:endParaRPr>
          </a:p>
          <a:p>
            <a:pPr indent="-228600" lvl="0" marL="457200" rtl="0" algn="l">
              <a:lnSpc>
                <a:spcPct val="115000"/>
              </a:lnSpc>
              <a:spcBef>
                <a:spcPts val="0"/>
              </a:spcBef>
              <a:spcAft>
                <a:spcPts val="0"/>
              </a:spcAft>
              <a:buClr>
                <a:srgbClr val="0D0D0D"/>
              </a:buClr>
              <a:buSzPct val="100000"/>
              <a:buFont typeface="Arial"/>
              <a:buNone/>
            </a:pPr>
            <a:r>
              <a:rPr lang="en-CA" sz="4400">
                <a:solidFill>
                  <a:srgbClr val="0D0D0D"/>
                </a:solidFill>
                <a:highlight>
                  <a:srgbClr val="FFFFFF"/>
                </a:highlight>
              </a:rPr>
              <a:t>Hot Water Savings: 20% of $100,000 = $20,000</a:t>
            </a:r>
            <a:endParaRPr sz="4400">
              <a:solidFill>
                <a:srgbClr val="0D0D0D"/>
              </a:solidFill>
              <a:highlight>
                <a:srgbClr val="FFFFFF"/>
              </a:highlight>
            </a:endParaRPr>
          </a:p>
          <a:p>
            <a:pPr indent="-228600" lvl="0" marL="457200" rtl="0" algn="l">
              <a:lnSpc>
                <a:spcPct val="115000"/>
              </a:lnSpc>
              <a:spcBef>
                <a:spcPts val="0"/>
              </a:spcBef>
              <a:spcAft>
                <a:spcPts val="0"/>
              </a:spcAft>
              <a:buClr>
                <a:srgbClr val="0D0D0D"/>
              </a:buClr>
              <a:buSzPct val="100000"/>
              <a:buFont typeface="Arial"/>
              <a:buNone/>
            </a:pPr>
            <a:r>
              <a:rPr lang="en-CA" sz="4400">
                <a:solidFill>
                  <a:srgbClr val="0D0D0D"/>
                </a:solidFill>
                <a:highlight>
                  <a:srgbClr val="FFFFFF"/>
                </a:highlight>
              </a:rPr>
              <a:t>Cold Water Savings: 10% of $100,000 = $10,000</a:t>
            </a:r>
            <a:endParaRPr sz="4400">
              <a:solidFill>
                <a:srgbClr val="0D0D0D"/>
              </a:solidFill>
              <a:highlight>
                <a:srgbClr val="FFFFFF"/>
              </a:highlight>
            </a:endParaRPr>
          </a:p>
          <a:p>
            <a:pPr indent="0" lvl="0" marL="0" rtl="0" algn="l">
              <a:lnSpc>
                <a:spcPct val="115000"/>
              </a:lnSpc>
              <a:spcBef>
                <a:spcPts val="1500"/>
              </a:spcBef>
              <a:spcAft>
                <a:spcPts val="0"/>
              </a:spcAft>
              <a:buClr>
                <a:schemeClr val="dk1"/>
              </a:buClr>
              <a:buSzPts val="275"/>
              <a:buFont typeface="Arial"/>
              <a:buNone/>
            </a:pPr>
            <a:r>
              <a:rPr lang="en-CA" sz="4400">
                <a:solidFill>
                  <a:srgbClr val="0D0D0D"/>
                </a:solidFill>
                <a:highlight>
                  <a:srgbClr val="FFFFFF"/>
                </a:highlight>
              </a:rPr>
              <a:t>Total Potential Annual Savings = Cooling Savings + Heating Savings + Hot Water Savings + Cold Water Savings</a:t>
            </a:r>
            <a:endParaRPr sz="4400">
              <a:solidFill>
                <a:srgbClr val="0D0D0D"/>
              </a:solidFill>
              <a:highlight>
                <a:srgbClr val="FFFFFF"/>
              </a:highlight>
            </a:endParaRPr>
          </a:p>
          <a:p>
            <a:pPr indent="0" lvl="0" marL="0" rtl="0" algn="l">
              <a:lnSpc>
                <a:spcPct val="115000"/>
              </a:lnSpc>
              <a:spcBef>
                <a:spcPts val="1500"/>
              </a:spcBef>
              <a:spcAft>
                <a:spcPts val="0"/>
              </a:spcAft>
              <a:buClr>
                <a:schemeClr val="dk1"/>
              </a:buClr>
              <a:buSzPts val="275"/>
              <a:buFont typeface="Arial"/>
              <a:buNone/>
            </a:pPr>
            <a:r>
              <a:rPr lang="en-CA" sz="4400">
                <a:solidFill>
                  <a:srgbClr val="0D0D0D"/>
                </a:solidFill>
                <a:highlight>
                  <a:srgbClr val="FFFFFF"/>
                </a:highlight>
              </a:rPr>
              <a:t>= $40,000 + $60,000 + $20,000 + $10,000 = $130,000</a:t>
            </a:r>
            <a:endParaRPr sz="4400">
              <a:solidFill>
                <a:srgbClr val="0D0D0D"/>
              </a:solidFill>
              <a:highlight>
                <a:srgbClr val="FFFFFF"/>
              </a:highlight>
            </a:endParaRPr>
          </a:p>
          <a:p>
            <a:pPr indent="0" lvl="0" marL="0" rtl="0" algn="l">
              <a:spcBef>
                <a:spcPts val="1500"/>
              </a:spcBef>
              <a:spcAft>
                <a:spcPts val="0"/>
              </a:spcAft>
              <a:buNone/>
            </a:pPr>
            <a:r>
              <a:t/>
            </a:r>
            <a:endParaRPr sz="1200"/>
          </a:p>
        </p:txBody>
      </p:sp>
      <p:sp>
        <p:nvSpPr>
          <p:cNvPr id="180" name="Google Shape;180;g269bf994585_0_35"/>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4"/>
          <p:cNvSpPr txBox="1"/>
          <p:nvPr>
            <p:ph type="title"/>
          </p:nvPr>
        </p:nvSpPr>
        <p:spPr>
          <a:xfrm>
            <a:off x="838200" y="365125"/>
            <a:ext cx="8953500" cy="930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Play"/>
              <a:buNone/>
            </a:pPr>
            <a:r>
              <a:rPr lang="en-CA"/>
              <a:t>What’s the Problem ?</a:t>
            </a:r>
            <a:endParaRPr/>
          </a:p>
        </p:txBody>
      </p:sp>
      <p:sp>
        <p:nvSpPr>
          <p:cNvPr id="63" name="Google Shape;63;p4"/>
          <p:cNvSpPr txBox="1"/>
          <p:nvPr>
            <p:ph idx="1" type="body"/>
          </p:nvPr>
        </p:nvSpPr>
        <p:spPr>
          <a:xfrm>
            <a:off x="838200" y="1527450"/>
            <a:ext cx="10515600" cy="4105200"/>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CA"/>
              <a:t>Why Pitman Hall?</a:t>
            </a:r>
            <a:endParaRPr/>
          </a:p>
          <a:p>
            <a:pPr indent="0" lvl="0" marL="228600" rtl="0" algn="l">
              <a:lnSpc>
                <a:spcPct val="90000"/>
              </a:lnSpc>
              <a:spcBef>
                <a:spcPts val="1000"/>
              </a:spcBef>
              <a:spcAft>
                <a:spcPts val="0"/>
              </a:spcAft>
              <a:buNone/>
            </a:pPr>
            <a:r>
              <a:t/>
            </a:r>
            <a:endParaRPr/>
          </a:p>
        </p:txBody>
      </p:sp>
      <p:sp>
        <p:nvSpPr>
          <p:cNvPr id="64" name="Google Shape;64;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pic>
        <p:nvPicPr>
          <p:cNvPr id="65" name="Google Shape;65;p4"/>
          <p:cNvPicPr preferRelativeResize="0"/>
          <p:nvPr/>
        </p:nvPicPr>
        <p:blipFill rotWithShape="1">
          <a:blip r:embed="rId3">
            <a:alphaModFix/>
          </a:blip>
          <a:srcRect b="24721" l="3673" r="5168" t="10545"/>
          <a:stretch/>
        </p:blipFill>
        <p:spPr>
          <a:xfrm>
            <a:off x="2878325" y="1993625"/>
            <a:ext cx="8083577" cy="40092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g2baf3638a74_0_1"/>
          <p:cNvSpPr txBox="1"/>
          <p:nvPr>
            <p:ph type="title"/>
          </p:nvPr>
        </p:nvSpPr>
        <p:spPr>
          <a:xfrm>
            <a:off x="838200" y="365125"/>
            <a:ext cx="8953500" cy="9303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CA"/>
              <a:t>Highest Carbon Footprint</a:t>
            </a:r>
            <a:endParaRPr/>
          </a:p>
        </p:txBody>
      </p:sp>
      <p:sp>
        <p:nvSpPr>
          <p:cNvPr id="72" name="Google Shape;72;g2baf3638a74_0_1"/>
          <p:cNvSpPr txBox="1"/>
          <p:nvPr>
            <p:ph idx="1" type="body"/>
          </p:nvPr>
        </p:nvSpPr>
        <p:spPr>
          <a:xfrm>
            <a:off x="838200" y="1825625"/>
            <a:ext cx="10515600" cy="4105200"/>
          </a:xfrm>
          <a:prstGeom prst="rect">
            <a:avLst/>
          </a:prstGeom>
        </p:spPr>
        <p:txBody>
          <a:bodyPr anchorCtr="0" anchor="t" bIns="45700" lIns="91425" spcFirstLastPara="1" rIns="91425" wrap="square" tIns="45700">
            <a:normAutofit/>
          </a:bodyPr>
          <a:lstStyle/>
          <a:p>
            <a:pPr indent="-228600" lvl="0" marL="228600" rtl="0" algn="l">
              <a:spcBef>
                <a:spcPts val="1000"/>
              </a:spcBef>
              <a:spcAft>
                <a:spcPts val="0"/>
              </a:spcAft>
              <a:buSzPts val="2800"/>
              <a:buChar char="•"/>
            </a:pPr>
            <a:r>
              <a:rPr lang="en-CA"/>
              <a:t>Why such a </a:t>
            </a:r>
            <a:r>
              <a:rPr lang="en-CA">
                <a:solidFill>
                  <a:srgbClr val="FF0000"/>
                </a:solidFill>
              </a:rPr>
              <a:t>High Carbon Footprint</a:t>
            </a:r>
            <a:r>
              <a:rPr lang="en-CA">
                <a:solidFill>
                  <a:srgbClr val="FF0000"/>
                </a:solidFill>
              </a:rPr>
              <a:t>?</a:t>
            </a:r>
            <a:r>
              <a:rPr lang="en-CA">
                <a:solidFill>
                  <a:srgbClr val="FF0000"/>
                </a:solidFill>
              </a:rPr>
              <a:t> </a:t>
            </a:r>
            <a:endParaRPr>
              <a:solidFill>
                <a:srgbClr val="FF0000"/>
              </a:solidFill>
            </a:endParaRPr>
          </a:p>
          <a:p>
            <a:pPr indent="0" lvl="0" marL="0" rtl="0" algn="l">
              <a:spcBef>
                <a:spcPts val="1000"/>
              </a:spcBef>
              <a:spcAft>
                <a:spcPts val="0"/>
              </a:spcAft>
              <a:buNone/>
            </a:pPr>
            <a:r>
              <a:t/>
            </a:r>
            <a:endParaRPr/>
          </a:p>
        </p:txBody>
      </p:sp>
      <p:sp>
        <p:nvSpPr>
          <p:cNvPr id="73" name="Google Shape;73;g2baf3638a74_0_1"/>
          <p:cNvSpPr txBox="1"/>
          <p:nvPr>
            <p:ph idx="12" type="sldNum"/>
          </p:nvPr>
        </p:nvSpPr>
        <p:spPr>
          <a:xfrm>
            <a:off x="8610600" y="6356350"/>
            <a:ext cx="27432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CA"/>
              <a:t>‹#›</a:t>
            </a:fld>
            <a:endParaRPr/>
          </a:p>
        </p:txBody>
      </p:sp>
      <p:pic>
        <p:nvPicPr>
          <p:cNvPr id="74" name="Google Shape;74;g2baf3638a74_0_1"/>
          <p:cNvPicPr preferRelativeResize="0"/>
          <p:nvPr/>
        </p:nvPicPr>
        <p:blipFill>
          <a:blip r:embed="rId3">
            <a:alphaModFix/>
          </a:blip>
          <a:stretch>
            <a:fillRect/>
          </a:stretch>
        </p:blipFill>
        <p:spPr>
          <a:xfrm>
            <a:off x="1171400" y="2336350"/>
            <a:ext cx="4597626" cy="3360300"/>
          </a:xfrm>
          <a:prstGeom prst="rect">
            <a:avLst/>
          </a:prstGeom>
          <a:noFill/>
          <a:ln>
            <a:noFill/>
          </a:ln>
        </p:spPr>
      </p:pic>
      <p:sp>
        <p:nvSpPr>
          <p:cNvPr id="75" name="Google Shape;75;g2baf3638a74_0_1"/>
          <p:cNvSpPr txBox="1"/>
          <p:nvPr>
            <p:ph idx="1" type="body"/>
          </p:nvPr>
        </p:nvSpPr>
        <p:spPr>
          <a:xfrm>
            <a:off x="7070975" y="1978025"/>
            <a:ext cx="4435200" cy="4105200"/>
          </a:xfrm>
          <a:prstGeom prst="rect">
            <a:avLst/>
          </a:prstGeom>
        </p:spPr>
        <p:txBody>
          <a:bodyPr anchorCtr="0" anchor="t" bIns="45700" lIns="91425" spcFirstLastPara="1" rIns="91425" wrap="square" tIns="45700">
            <a:normAutofit/>
          </a:bodyPr>
          <a:lstStyle/>
          <a:p>
            <a:pPr indent="-228600" lvl="0" marL="228600" rtl="0" algn="l">
              <a:spcBef>
                <a:spcPts val="1000"/>
              </a:spcBef>
              <a:spcAft>
                <a:spcPts val="0"/>
              </a:spcAft>
              <a:buSzPts val="2800"/>
              <a:buChar char="•"/>
            </a:pPr>
            <a:r>
              <a:rPr lang="en-CA"/>
              <a:t>Dependency on Natural Gas as main source</a:t>
            </a:r>
            <a:endParaRPr/>
          </a:p>
          <a:p>
            <a:pPr indent="0" lvl="0" marL="228600" rtl="0" algn="l">
              <a:spcBef>
                <a:spcPts val="1000"/>
              </a:spcBef>
              <a:spcAft>
                <a:spcPts val="0"/>
              </a:spcAft>
              <a:buNone/>
            </a:pPr>
            <a:r>
              <a:rPr lang="en-CA"/>
              <a:t> </a:t>
            </a:r>
            <a:endParaRPr/>
          </a:p>
          <a:p>
            <a:pPr indent="-228600" lvl="0" marL="228600" rtl="0" algn="l">
              <a:spcBef>
                <a:spcPts val="1000"/>
              </a:spcBef>
              <a:spcAft>
                <a:spcPts val="0"/>
              </a:spcAft>
              <a:buSzPts val="2800"/>
              <a:buChar char="•"/>
            </a:pPr>
            <a:r>
              <a:rPr lang="en-CA"/>
              <a:t>Built in 1990’s- so the </a:t>
            </a:r>
            <a:r>
              <a:rPr lang="en-CA"/>
              <a:t>infrastructure</a:t>
            </a:r>
            <a:r>
              <a:rPr lang="en-CA"/>
              <a:t> is outdated</a:t>
            </a:r>
            <a:endParaRPr/>
          </a:p>
          <a:p>
            <a:pPr indent="0" lvl="0" marL="228600" rtl="0" algn="l">
              <a:spcBef>
                <a:spcPts val="1000"/>
              </a:spcBef>
              <a:spcAft>
                <a:spcPts val="0"/>
              </a:spcAft>
              <a:buNone/>
            </a:pPr>
            <a:r>
              <a:rPr lang="en-CA"/>
              <a:t> </a:t>
            </a:r>
            <a:endParaRPr/>
          </a:p>
          <a:p>
            <a:pPr indent="-228600" lvl="0" marL="228600" rtl="0" algn="l">
              <a:spcBef>
                <a:spcPts val="1000"/>
              </a:spcBef>
              <a:spcAft>
                <a:spcPts val="0"/>
              </a:spcAft>
              <a:buSzPts val="2800"/>
              <a:buChar char="•"/>
            </a:pPr>
            <a:r>
              <a:rPr lang="en-CA"/>
              <a:t>Poor Thermal Envelope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5"/>
          <p:cNvSpPr txBox="1"/>
          <p:nvPr>
            <p:ph type="title"/>
          </p:nvPr>
        </p:nvSpPr>
        <p:spPr>
          <a:xfrm>
            <a:off x="838200" y="365125"/>
            <a:ext cx="8953500" cy="930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Play"/>
              <a:buNone/>
            </a:pPr>
            <a:r>
              <a:rPr lang="en-CA"/>
              <a:t>How do we Solve this? </a:t>
            </a:r>
            <a:endParaRPr/>
          </a:p>
        </p:txBody>
      </p:sp>
      <p:sp>
        <p:nvSpPr>
          <p:cNvPr id="81" name="Google Shape;81;p5"/>
          <p:cNvSpPr txBox="1"/>
          <p:nvPr>
            <p:ph idx="1" type="body"/>
          </p:nvPr>
        </p:nvSpPr>
        <p:spPr>
          <a:xfrm>
            <a:off x="838200" y="1825625"/>
            <a:ext cx="10515600" cy="4105275"/>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rPr lang="en-CA"/>
              <a:t>                           Principles of Net Zero Design</a:t>
            </a:r>
            <a:endParaRPr/>
          </a:p>
          <a:p>
            <a:pPr indent="0" lvl="0" marL="0" rtl="0" algn="l">
              <a:lnSpc>
                <a:spcPct val="90000"/>
              </a:lnSpc>
              <a:spcBef>
                <a:spcPts val="1000"/>
              </a:spcBef>
              <a:spcAft>
                <a:spcPts val="0"/>
              </a:spcAft>
              <a:buNone/>
            </a:pPr>
            <a:r>
              <a:t/>
            </a:r>
            <a:endParaRPr/>
          </a:p>
        </p:txBody>
      </p:sp>
      <p:sp>
        <p:nvSpPr>
          <p:cNvPr id="82" name="Google Shape;82;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graphicFrame>
        <p:nvGraphicFramePr>
          <p:cNvPr id="83" name="Google Shape;83;p5"/>
          <p:cNvGraphicFramePr/>
          <p:nvPr/>
        </p:nvGraphicFramePr>
        <p:xfrm>
          <a:off x="553525" y="2476500"/>
          <a:ext cx="3000000" cy="3000000"/>
        </p:xfrm>
        <a:graphic>
          <a:graphicData uri="http://schemas.openxmlformats.org/drawingml/2006/table">
            <a:tbl>
              <a:tblPr>
                <a:noFill/>
                <a:tableStyleId>{61B30FFE-65BF-4CE5-9F16-590921F1D134}</a:tableStyleId>
              </a:tblPr>
              <a:tblGrid>
                <a:gridCol w="3712400"/>
                <a:gridCol w="3543950"/>
                <a:gridCol w="3543950"/>
              </a:tblGrid>
              <a:tr h="518925">
                <a:tc>
                  <a:txBody>
                    <a:bodyPr/>
                    <a:lstStyle/>
                    <a:p>
                      <a:pPr indent="0" lvl="0" marL="0" rtl="0" algn="l">
                        <a:spcBef>
                          <a:spcPts val="0"/>
                        </a:spcBef>
                        <a:spcAft>
                          <a:spcPts val="0"/>
                        </a:spcAft>
                        <a:buNone/>
                      </a:pPr>
                      <a:r>
                        <a:rPr lang="en-CA" sz="1900"/>
                        <a:t>Energy Conservation</a:t>
                      </a:r>
                      <a:endParaRPr sz="1900"/>
                    </a:p>
                  </a:txBody>
                  <a:tcPr marT="91425" marB="91425" marR="91425" marL="91425"/>
                </a:tc>
                <a:tc>
                  <a:txBody>
                    <a:bodyPr/>
                    <a:lstStyle/>
                    <a:p>
                      <a:pPr indent="0" lvl="0" marL="0" rtl="0" algn="l">
                        <a:spcBef>
                          <a:spcPts val="0"/>
                        </a:spcBef>
                        <a:spcAft>
                          <a:spcPts val="0"/>
                        </a:spcAft>
                        <a:buNone/>
                      </a:pPr>
                      <a:r>
                        <a:rPr lang="en-CA" sz="1900"/>
                        <a:t>Energy Efficiency</a:t>
                      </a:r>
                      <a:endParaRPr sz="1900"/>
                    </a:p>
                  </a:txBody>
                  <a:tcPr marT="91425" marB="91425" marR="91425" marL="91425"/>
                </a:tc>
                <a:tc>
                  <a:txBody>
                    <a:bodyPr/>
                    <a:lstStyle/>
                    <a:p>
                      <a:pPr indent="0" lvl="0" marL="0" rtl="0" algn="l">
                        <a:spcBef>
                          <a:spcPts val="0"/>
                        </a:spcBef>
                        <a:spcAft>
                          <a:spcPts val="0"/>
                        </a:spcAft>
                        <a:buNone/>
                      </a:pPr>
                      <a:r>
                        <a:rPr lang="en-CA" sz="1900"/>
                        <a:t>Renewable </a:t>
                      </a:r>
                      <a:r>
                        <a:rPr lang="en-CA" sz="1900"/>
                        <a:t>Energy Source</a:t>
                      </a:r>
                      <a:endParaRPr sz="1900"/>
                    </a:p>
                  </a:txBody>
                  <a:tcPr marT="91425" marB="91425" marR="91425" marL="91425"/>
                </a:tc>
              </a:tr>
              <a:tr h="1155050">
                <a:tc>
                  <a:txBody>
                    <a:bodyPr/>
                    <a:lstStyle/>
                    <a:p>
                      <a:pPr indent="0" lvl="0" marL="0" rtl="0" algn="l">
                        <a:spcBef>
                          <a:spcPts val="0"/>
                        </a:spcBef>
                        <a:spcAft>
                          <a:spcPts val="0"/>
                        </a:spcAft>
                        <a:buNone/>
                      </a:pPr>
                      <a:r>
                        <a:rPr lang="en-CA" sz="1900"/>
                        <a:t>Grey Water system implementation</a:t>
                      </a:r>
                      <a:endParaRPr sz="1900"/>
                    </a:p>
                  </a:txBody>
                  <a:tcPr marT="91425" marB="91425" marR="91425" marL="91425"/>
                </a:tc>
                <a:tc>
                  <a:txBody>
                    <a:bodyPr/>
                    <a:lstStyle/>
                    <a:p>
                      <a:pPr indent="0" lvl="0" marL="0" rtl="0" algn="l">
                        <a:spcBef>
                          <a:spcPts val="0"/>
                        </a:spcBef>
                        <a:spcAft>
                          <a:spcPts val="0"/>
                        </a:spcAft>
                        <a:buNone/>
                      </a:pPr>
                      <a:r>
                        <a:rPr lang="en-CA" sz="1900"/>
                        <a:t>Installing LED and m</a:t>
                      </a:r>
                      <a:r>
                        <a:rPr lang="en-CA" sz="1900"/>
                        <a:t>otion sensor lights and faucets</a:t>
                      </a:r>
                      <a:endParaRPr sz="1900"/>
                    </a:p>
                  </a:txBody>
                  <a:tcPr marT="91425" marB="91425" marR="91425" marL="91425"/>
                </a:tc>
                <a:tc>
                  <a:txBody>
                    <a:bodyPr/>
                    <a:lstStyle/>
                    <a:p>
                      <a:pPr indent="0" lvl="0" marL="0" rtl="0" algn="l">
                        <a:spcBef>
                          <a:spcPts val="0"/>
                        </a:spcBef>
                        <a:spcAft>
                          <a:spcPts val="0"/>
                        </a:spcAft>
                        <a:buNone/>
                      </a:pPr>
                      <a:r>
                        <a:rPr lang="en-CA" sz="1900"/>
                        <a:t>Use unwanted heat from chiller plant</a:t>
                      </a:r>
                      <a:endParaRPr sz="1900"/>
                    </a:p>
                  </a:txBody>
                  <a:tcPr marT="91425" marB="91425" marR="91425" marL="91425"/>
                </a:tc>
              </a:tr>
              <a:tr h="836950">
                <a:tc>
                  <a:txBody>
                    <a:bodyPr/>
                    <a:lstStyle/>
                    <a:p>
                      <a:pPr indent="0" lvl="0" marL="0" rtl="0" algn="l">
                        <a:spcBef>
                          <a:spcPts val="0"/>
                        </a:spcBef>
                        <a:spcAft>
                          <a:spcPts val="0"/>
                        </a:spcAft>
                        <a:buNone/>
                      </a:pPr>
                      <a:r>
                        <a:rPr lang="en-CA" sz="1900"/>
                        <a:t>Setting Programmable thermostats </a:t>
                      </a:r>
                      <a:endParaRPr sz="1900"/>
                    </a:p>
                  </a:txBody>
                  <a:tcPr marT="91425" marB="91425" marR="91425" marL="91425"/>
                </a:tc>
                <a:tc>
                  <a:txBody>
                    <a:bodyPr/>
                    <a:lstStyle/>
                    <a:p>
                      <a:pPr indent="0" lvl="0" marL="0" rtl="0" algn="l">
                        <a:spcBef>
                          <a:spcPts val="0"/>
                        </a:spcBef>
                        <a:spcAft>
                          <a:spcPts val="0"/>
                        </a:spcAft>
                        <a:buNone/>
                      </a:pPr>
                      <a:r>
                        <a:rPr lang="en-CA" sz="1900"/>
                        <a:t>Upgrading Thermal Envelope</a:t>
                      </a:r>
                      <a:endParaRPr sz="1900"/>
                    </a:p>
                  </a:txBody>
                  <a:tcPr marT="91425" marB="91425" marR="91425" marL="91425"/>
                </a:tc>
                <a:tc>
                  <a:txBody>
                    <a:bodyPr/>
                    <a:lstStyle/>
                    <a:p>
                      <a:pPr indent="0" lvl="0" marL="0" rtl="0" algn="l">
                        <a:spcBef>
                          <a:spcPts val="0"/>
                        </a:spcBef>
                        <a:spcAft>
                          <a:spcPts val="0"/>
                        </a:spcAft>
                        <a:buNone/>
                      </a:pPr>
                      <a:r>
                        <a:rPr lang="en-CA" sz="1900"/>
                        <a:t>Photovoltaic panels</a:t>
                      </a:r>
                      <a:endParaRPr sz="1900"/>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7"/>
          <p:cNvSpPr txBox="1"/>
          <p:nvPr>
            <p:ph type="title"/>
          </p:nvPr>
        </p:nvSpPr>
        <p:spPr>
          <a:xfrm>
            <a:off x="838200" y="365125"/>
            <a:ext cx="8953500" cy="930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Play"/>
              <a:buNone/>
            </a:pPr>
            <a:r>
              <a:rPr lang="en-CA"/>
              <a:t>Solution / Feasibility</a:t>
            </a:r>
            <a:endParaRPr/>
          </a:p>
        </p:txBody>
      </p:sp>
      <p:sp>
        <p:nvSpPr>
          <p:cNvPr id="89" name="Google Shape;89;p7"/>
          <p:cNvSpPr txBox="1"/>
          <p:nvPr>
            <p:ph idx="1" type="body"/>
          </p:nvPr>
        </p:nvSpPr>
        <p:spPr>
          <a:xfrm>
            <a:off x="272693" y="1454321"/>
            <a:ext cx="11325300" cy="4403700"/>
          </a:xfrm>
          <a:prstGeom prst="rect">
            <a:avLst/>
          </a:prstGeom>
          <a:noFill/>
          <a:ln>
            <a:noFill/>
          </a:ln>
        </p:spPr>
        <p:txBody>
          <a:bodyPr anchorCtr="0" anchor="t" bIns="45700" lIns="91425" spcFirstLastPara="1" rIns="91425" wrap="square" tIns="45700">
            <a:normAutofit/>
          </a:bodyPr>
          <a:lstStyle/>
          <a:p>
            <a:pPr indent="-196850" lvl="0" marL="228600" rtl="0" algn="l">
              <a:lnSpc>
                <a:spcPct val="90000"/>
              </a:lnSpc>
              <a:spcBef>
                <a:spcPts val="0"/>
              </a:spcBef>
              <a:spcAft>
                <a:spcPts val="0"/>
              </a:spcAft>
              <a:buClr>
                <a:schemeClr val="dk1"/>
              </a:buClr>
              <a:buSzPts val="2300"/>
              <a:buChar char="•"/>
            </a:pPr>
            <a:r>
              <a:rPr lang="en-CA" sz="2300"/>
              <a:t>The </a:t>
            </a:r>
            <a:r>
              <a:rPr lang="en-CA" sz="2300"/>
              <a:t>technology is available however not widely adaptable in Canada. This technology demands geothermal expertise.</a:t>
            </a:r>
            <a:endParaRPr sz="2300"/>
          </a:p>
          <a:p>
            <a:pPr indent="-196850" lvl="0" marL="228600" rtl="0" algn="l">
              <a:lnSpc>
                <a:spcPct val="90000"/>
              </a:lnSpc>
              <a:spcBef>
                <a:spcPts val="1000"/>
              </a:spcBef>
              <a:spcAft>
                <a:spcPts val="0"/>
              </a:spcAft>
              <a:buClr>
                <a:schemeClr val="dk1"/>
              </a:buClr>
              <a:buSzPts val="2300"/>
              <a:buChar char="•"/>
            </a:pPr>
            <a:r>
              <a:rPr lang="en-CA" sz="2300"/>
              <a:t>We have </a:t>
            </a:r>
            <a:r>
              <a:rPr lang="en-CA" sz="2300"/>
              <a:t>designed our solution so that it is practical , cost-effective and doesn’t affect day- day activities within the building.</a:t>
            </a:r>
            <a:endParaRPr sz="2300"/>
          </a:p>
          <a:p>
            <a:pPr indent="0" lvl="0" marL="0" rtl="0" algn="l">
              <a:lnSpc>
                <a:spcPct val="90000"/>
              </a:lnSpc>
              <a:spcBef>
                <a:spcPts val="1000"/>
              </a:spcBef>
              <a:spcAft>
                <a:spcPts val="0"/>
              </a:spcAft>
              <a:buNone/>
            </a:pPr>
            <a:r>
              <a:t/>
            </a:r>
            <a:endParaRPr sz="2300"/>
          </a:p>
          <a:p>
            <a:pPr indent="0" lvl="0" marL="0" rtl="0" algn="l">
              <a:lnSpc>
                <a:spcPct val="90000"/>
              </a:lnSpc>
              <a:spcBef>
                <a:spcPts val="1000"/>
              </a:spcBef>
              <a:spcAft>
                <a:spcPts val="0"/>
              </a:spcAft>
              <a:buNone/>
            </a:pPr>
            <a:r>
              <a:rPr lang="en-CA" sz="2300"/>
              <a:t>Challenges:</a:t>
            </a:r>
            <a:endParaRPr sz="2300"/>
          </a:p>
          <a:p>
            <a:pPr indent="-260350" lvl="0" marL="228600" rtl="0" algn="l">
              <a:spcBef>
                <a:spcPts val="1000"/>
              </a:spcBef>
              <a:spcAft>
                <a:spcPts val="0"/>
              </a:spcAft>
              <a:buSzPts val="2300"/>
              <a:buChar char="•"/>
            </a:pPr>
            <a:r>
              <a:rPr lang="en-CA" sz="2300"/>
              <a:t>Intermittency of Renewable Energy: Requires solutions for storage and distribution.</a:t>
            </a:r>
            <a:endParaRPr sz="2300"/>
          </a:p>
          <a:p>
            <a:pPr indent="-260350" lvl="0" marL="228600" rtl="0" algn="l">
              <a:spcBef>
                <a:spcPts val="1000"/>
              </a:spcBef>
              <a:spcAft>
                <a:spcPts val="0"/>
              </a:spcAft>
              <a:buSzPts val="2300"/>
              <a:buChar char="•"/>
            </a:pPr>
            <a:r>
              <a:rPr lang="en-CA" sz="2300"/>
              <a:t>Infrastructure Upgrades: Transition may demand substantial infrastructure improvements.</a:t>
            </a:r>
            <a:endParaRPr sz="2300"/>
          </a:p>
        </p:txBody>
      </p:sp>
      <p:sp>
        <p:nvSpPr>
          <p:cNvPr id="90" name="Google Shape;90;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g269bf994585_0_62"/>
          <p:cNvSpPr txBox="1"/>
          <p:nvPr>
            <p:ph type="title"/>
          </p:nvPr>
        </p:nvSpPr>
        <p:spPr>
          <a:xfrm>
            <a:off x="838200" y="365125"/>
            <a:ext cx="8953500" cy="9303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Play"/>
              <a:buNone/>
            </a:pPr>
            <a:r>
              <a:rPr lang="en-CA"/>
              <a:t>Costs Analysis</a:t>
            </a:r>
            <a:endParaRPr/>
          </a:p>
        </p:txBody>
      </p:sp>
      <p:sp>
        <p:nvSpPr>
          <p:cNvPr id="96" name="Google Shape;96;g269bf994585_0_6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graphicFrame>
        <p:nvGraphicFramePr>
          <p:cNvPr id="97" name="Google Shape;97;g269bf994585_0_62"/>
          <p:cNvGraphicFramePr/>
          <p:nvPr/>
        </p:nvGraphicFramePr>
        <p:xfrm>
          <a:off x="838197" y="2147725"/>
          <a:ext cx="3000000" cy="3000000"/>
        </p:xfrm>
        <a:graphic>
          <a:graphicData uri="http://schemas.openxmlformats.org/drawingml/2006/table">
            <a:tbl>
              <a:tblPr>
                <a:noFill/>
                <a:tableStyleId>{61B30FFE-65BF-4CE5-9F16-590921F1D134}</a:tableStyleId>
              </a:tblPr>
              <a:tblGrid>
                <a:gridCol w="2571750"/>
                <a:gridCol w="2571750"/>
                <a:gridCol w="2571750"/>
                <a:gridCol w="2571750"/>
              </a:tblGrid>
              <a:tr h="381000">
                <a:tc>
                  <a:txBody>
                    <a:bodyPr/>
                    <a:lstStyle/>
                    <a:p>
                      <a:pPr indent="0" lvl="0" marL="0" rtl="0" algn="l">
                        <a:spcBef>
                          <a:spcPts val="0"/>
                        </a:spcBef>
                        <a:spcAft>
                          <a:spcPts val="0"/>
                        </a:spcAft>
                        <a:buNone/>
                      </a:pPr>
                      <a:r>
                        <a:rPr lang="en-CA"/>
                        <a:t>New Addition</a:t>
                      </a:r>
                      <a:endParaRPr/>
                    </a:p>
                  </a:txBody>
                  <a:tcPr marT="91425" marB="91425" marR="91425" marL="91425"/>
                </a:tc>
                <a:tc>
                  <a:txBody>
                    <a:bodyPr/>
                    <a:lstStyle/>
                    <a:p>
                      <a:pPr indent="0" lvl="0" marL="0" rtl="0" algn="l">
                        <a:spcBef>
                          <a:spcPts val="0"/>
                        </a:spcBef>
                        <a:spcAft>
                          <a:spcPts val="0"/>
                        </a:spcAft>
                        <a:buNone/>
                      </a:pPr>
                      <a:r>
                        <a:rPr lang="en-CA"/>
                        <a:t>Quantity</a:t>
                      </a:r>
                      <a:endParaRPr/>
                    </a:p>
                  </a:txBody>
                  <a:tcPr marT="91425" marB="91425" marR="91425" marL="91425"/>
                </a:tc>
                <a:tc>
                  <a:txBody>
                    <a:bodyPr/>
                    <a:lstStyle/>
                    <a:p>
                      <a:pPr indent="0" lvl="0" marL="0" rtl="0" algn="l">
                        <a:spcBef>
                          <a:spcPts val="0"/>
                        </a:spcBef>
                        <a:spcAft>
                          <a:spcPts val="0"/>
                        </a:spcAft>
                        <a:buNone/>
                      </a:pPr>
                      <a:r>
                        <a:rPr lang="en-CA"/>
                        <a:t>Cost </a:t>
                      </a:r>
                      <a:r>
                        <a:rPr lang="en-CA"/>
                        <a:t>per item </a:t>
                      </a:r>
                      <a:endParaRPr/>
                    </a:p>
                  </a:txBody>
                  <a:tcPr marT="91425" marB="91425" marR="91425" marL="91425"/>
                </a:tc>
                <a:tc>
                  <a:txBody>
                    <a:bodyPr/>
                    <a:lstStyle/>
                    <a:p>
                      <a:pPr indent="0" lvl="0" marL="0" rtl="0" algn="l">
                        <a:spcBef>
                          <a:spcPts val="0"/>
                        </a:spcBef>
                        <a:spcAft>
                          <a:spcPts val="0"/>
                        </a:spcAft>
                        <a:buNone/>
                      </a:pPr>
                      <a:r>
                        <a:rPr lang="en-CA"/>
                        <a:t>Cost ($) </a:t>
                      </a:r>
                      <a:r>
                        <a:rPr lang="en-CA"/>
                        <a:t>estimate</a:t>
                      </a:r>
                      <a:r>
                        <a:rPr lang="en-CA"/>
                        <a:t> including installation fees</a:t>
                      </a:r>
                      <a:endParaRPr/>
                    </a:p>
                  </a:txBody>
                  <a:tcPr marT="91425" marB="91425" marR="91425" marL="91425"/>
                </a:tc>
              </a:tr>
              <a:tr h="381000">
                <a:tc>
                  <a:txBody>
                    <a:bodyPr/>
                    <a:lstStyle/>
                    <a:p>
                      <a:pPr indent="0" lvl="0" marL="0" rtl="0" algn="l">
                        <a:spcBef>
                          <a:spcPts val="0"/>
                        </a:spcBef>
                        <a:spcAft>
                          <a:spcPts val="0"/>
                        </a:spcAft>
                        <a:buNone/>
                      </a:pPr>
                      <a:r>
                        <a:rPr lang="en-CA"/>
                        <a:t>Greywater</a:t>
                      </a:r>
                      <a:endParaRPr/>
                    </a:p>
                  </a:txBody>
                  <a:tcPr marT="91425" marB="91425" marR="91425" marL="91425"/>
                </a:tc>
                <a:tc>
                  <a:txBody>
                    <a:bodyPr/>
                    <a:lstStyle/>
                    <a:p>
                      <a:pPr indent="0" lvl="0" marL="0" rtl="0" algn="l">
                        <a:spcBef>
                          <a:spcPts val="0"/>
                        </a:spcBef>
                        <a:spcAft>
                          <a:spcPts val="0"/>
                        </a:spcAft>
                        <a:buNone/>
                      </a:pPr>
                      <a:r>
                        <a:rPr lang="en-CA"/>
                        <a:t>567</a:t>
                      </a:r>
                      <a:endParaRPr/>
                    </a:p>
                  </a:txBody>
                  <a:tcPr marT="91425" marB="91425" marR="91425" marL="91425"/>
                </a:tc>
                <a:tc>
                  <a:txBody>
                    <a:bodyPr/>
                    <a:lstStyle/>
                    <a:p>
                      <a:pPr indent="0" lvl="0" marL="0" rtl="0" algn="l">
                        <a:spcBef>
                          <a:spcPts val="0"/>
                        </a:spcBef>
                        <a:spcAft>
                          <a:spcPts val="0"/>
                        </a:spcAft>
                        <a:buNone/>
                      </a:pPr>
                      <a:r>
                        <a:rPr lang="en-CA"/>
                        <a:t>500</a:t>
                      </a:r>
                      <a:endParaRPr/>
                    </a:p>
                  </a:txBody>
                  <a:tcPr marT="91425" marB="91425" marR="91425" marL="91425"/>
                </a:tc>
                <a:tc>
                  <a:txBody>
                    <a:bodyPr/>
                    <a:lstStyle/>
                    <a:p>
                      <a:pPr indent="0" lvl="0" marL="0" rtl="0" algn="l">
                        <a:spcBef>
                          <a:spcPts val="0"/>
                        </a:spcBef>
                        <a:spcAft>
                          <a:spcPts val="0"/>
                        </a:spcAft>
                        <a:buNone/>
                      </a:pPr>
                      <a:r>
                        <a:rPr lang="en-CA"/>
                        <a:t>328,800</a:t>
                      </a:r>
                      <a:endParaRPr/>
                    </a:p>
                  </a:txBody>
                  <a:tcPr marT="91425" marB="91425" marR="91425" marL="91425"/>
                </a:tc>
              </a:tr>
              <a:tr h="381000">
                <a:tc>
                  <a:txBody>
                    <a:bodyPr/>
                    <a:lstStyle/>
                    <a:p>
                      <a:pPr indent="0" lvl="0" marL="0" rtl="0" algn="l">
                        <a:spcBef>
                          <a:spcPts val="0"/>
                        </a:spcBef>
                        <a:spcAft>
                          <a:spcPts val="0"/>
                        </a:spcAft>
                        <a:buNone/>
                      </a:pPr>
                      <a:r>
                        <a:rPr lang="en-CA"/>
                        <a:t>Motion Sensor Lights</a:t>
                      </a:r>
                      <a:endParaRPr/>
                    </a:p>
                  </a:txBody>
                  <a:tcPr marT="91425" marB="91425" marR="91425" marL="91425"/>
                </a:tc>
                <a:tc>
                  <a:txBody>
                    <a:bodyPr/>
                    <a:lstStyle/>
                    <a:p>
                      <a:pPr indent="0" lvl="0" marL="0" rtl="0" algn="l">
                        <a:spcBef>
                          <a:spcPts val="0"/>
                        </a:spcBef>
                        <a:spcAft>
                          <a:spcPts val="0"/>
                        </a:spcAft>
                        <a:buNone/>
                      </a:pPr>
                      <a:r>
                        <a:rPr lang="en-CA"/>
                        <a:t>100</a:t>
                      </a:r>
                      <a:endParaRPr/>
                    </a:p>
                  </a:txBody>
                  <a:tcPr marT="91425" marB="91425" marR="91425" marL="91425"/>
                </a:tc>
                <a:tc>
                  <a:txBody>
                    <a:bodyPr/>
                    <a:lstStyle/>
                    <a:p>
                      <a:pPr indent="0" lvl="0" marL="0" rtl="0" algn="l">
                        <a:spcBef>
                          <a:spcPts val="0"/>
                        </a:spcBef>
                        <a:spcAft>
                          <a:spcPts val="0"/>
                        </a:spcAft>
                        <a:buNone/>
                      </a:pPr>
                      <a:r>
                        <a:rPr lang="en-CA"/>
                        <a:t>$30</a:t>
                      </a:r>
                      <a:endParaRPr/>
                    </a:p>
                  </a:txBody>
                  <a:tcPr marT="91425" marB="91425" marR="91425" marL="91425"/>
                </a:tc>
                <a:tc>
                  <a:txBody>
                    <a:bodyPr/>
                    <a:lstStyle/>
                    <a:p>
                      <a:pPr indent="0" lvl="0" marL="0" rtl="0" algn="l">
                        <a:spcBef>
                          <a:spcPts val="0"/>
                        </a:spcBef>
                        <a:spcAft>
                          <a:spcPts val="0"/>
                        </a:spcAft>
                        <a:buNone/>
                      </a:pPr>
                      <a:r>
                        <a:rPr lang="en-CA"/>
                        <a:t>35,000</a:t>
                      </a:r>
                      <a:endParaRPr/>
                    </a:p>
                  </a:txBody>
                  <a:tcPr marT="91425" marB="91425" marR="91425" marL="91425"/>
                </a:tc>
              </a:tr>
              <a:tr h="381000">
                <a:tc>
                  <a:txBody>
                    <a:bodyPr/>
                    <a:lstStyle/>
                    <a:p>
                      <a:pPr indent="0" lvl="0" marL="0" rtl="0" algn="l">
                        <a:spcBef>
                          <a:spcPts val="0"/>
                        </a:spcBef>
                        <a:spcAft>
                          <a:spcPts val="0"/>
                        </a:spcAft>
                        <a:buNone/>
                      </a:pPr>
                      <a:r>
                        <a:rPr lang="en-CA"/>
                        <a:t>LED Lights</a:t>
                      </a:r>
                      <a:endParaRPr/>
                    </a:p>
                  </a:txBody>
                  <a:tcPr marT="91425" marB="91425" marR="91425" marL="91425"/>
                </a:tc>
                <a:tc>
                  <a:txBody>
                    <a:bodyPr/>
                    <a:lstStyle/>
                    <a:p>
                      <a:pPr indent="0" lvl="0" marL="0" rtl="0" algn="l">
                        <a:spcBef>
                          <a:spcPts val="0"/>
                        </a:spcBef>
                        <a:spcAft>
                          <a:spcPts val="0"/>
                        </a:spcAft>
                        <a:buNone/>
                      </a:pPr>
                      <a:r>
                        <a:rPr lang="en-CA"/>
                        <a:t>567</a:t>
                      </a:r>
                      <a:endParaRPr/>
                    </a:p>
                  </a:txBody>
                  <a:tcPr marT="91425" marB="91425" marR="91425" marL="91425"/>
                </a:tc>
                <a:tc>
                  <a:txBody>
                    <a:bodyPr/>
                    <a:lstStyle/>
                    <a:p>
                      <a:pPr indent="0" lvl="0" marL="0" rtl="0" algn="l">
                        <a:spcBef>
                          <a:spcPts val="0"/>
                        </a:spcBef>
                        <a:spcAft>
                          <a:spcPts val="0"/>
                        </a:spcAft>
                        <a:buNone/>
                      </a:pPr>
                      <a:r>
                        <a:rPr lang="en-CA"/>
                        <a:t>$5</a:t>
                      </a:r>
                      <a:endParaRPr/>
                    </a:p>
                  </a:txBody>
                  <a:tcPr marT="91425" marB="91425" marR="91425" marL="91425"/>
                </a:tc>
                <a:tc>
                  <a:txBody>
                    <a:bodyPr/>
                    <a:lstStyle/>
                    <a:p>
                      <a:pPr indent="0" lvl="0" marL="0" rtl="0" algn="l">
                        <a:spcBef>
                          <a:spcPts val="0"/>
                        </a:spcBef>
                        <a:spcAft>
                          <a:spcPts val="0"/>
                        </a:spcAft>
                        <a:buNone/>
                      </a:pPr>
                      <a:r>
                        <a:rPr lang="en-CA"/>
                        <a:t>2,835</a:t>
                      </a:r>
                      <a:endParaRPr/>
                    </a:p>
                  </a:txBody>
                  <a:tcPr marT="91425" marB="91425" marR="91425" marL="91425"/>
                </a:tc>
              </a:tr>
              <a:tr h="381000">
                <a:tc>
                  <a:txBody>
                    <a:bodyPr/>
                    <a:lstStyle/>
                    <a:p>
                      <a:pPr indent="0" lvl="0" marL="0" rtl="0" algn="l">
                        <a:spcBef>
                          <a:spcPts val="0"/>
                        </a:spcBef>
                        <a:spcAft>
                          <a:spcPts val="0"/>
                        </a:spcAft>
                        <a:buNone/>
                      </a:pPr>
                      <a:r>
                        <a:rPr lang="en-CA"/>
                        <a:t>Programmable </a:t>
                      </a:r>
                      <a:r>
                        <a:rPr lang="en-CA"/>
                        <a:t>Thermostat </a:t>
                      </a:r>
                      <a:endParaRPr/>
                    </a:p>
                  </a:txBody>
                  <a:tcPr marT="91425" marB="91425" marR="91425" marL="91425"/>
                </a:tc>
                <a:tc>
                  <a:txBody>
                    <a:bodyPr/>
                    <a:lstStyle/>
                    <a:p>
                      <a:pPr indent="0" lvl="0" marL="0" rtl="0" algn="l">
                        <a:spcBef>
                          <a:spcPts val="0"/>
                        </a:spcBef>
                        <a:spcAft>
                          <a:spcPts val="0"/>
                        </a:spcAft>
                        <a:buNone/>
                      </a:pPr>
                      <a:r>
                        <a:rPr lang="en-CA"/>
                        <a:t>56</a:t>
                      </a:r>
                      <a:endParaRPr/>
                    </a:p>
                  </a:txBody>
                  <a:tcPr marT="91425" marB="91425" marR="91425" marL="91425"/>
                </a:tc>
                <a:tc>
                  <a:txBody>
                    <a:bodyPr/>
                    <a:lstStyle/>
                    <a:p>
                      <a:pPr indent="0" lvl="0" marL="0" rtl="0" algn="l">
                        <a:spcBef>
                          <a:spcPts val="0"/>
                        </a:spcBef>
                        <a:spcAft>
                          <a:spcPts val="0"/>
                        </a:spcAft>
                        <a:buNone/>
                      </a:pPr>
                      <a:r>
                        <a:rPr lang="en-CA"/>
                        <a:t>$30</a:t>
                      </a:r>
                      <a:endParaRPr/>
                    </a:p>
                  </a:txBody>
                  <a:tcPr marT="91425" marB="91425" marR="91425" marL="91425"/>
                </a:tc>
                <a:tc>
                  <a:txBody>
                    <a:bodyPr/>
                    <a:lstStyle/>
                    <a:p>
                      <a:pPr indent="0" lvl="0" marL="0" rtl="0" algn="l">
                        <a:spcBef>
                          <a:spcPts val="0"/>
                        </a:spcBef>
                        <a:spcAft>
                          <a:spcPts val="0"/>
                        </a:spcAft>
                        <a:buNone/>
                      </a:pPr>
                      <a:r>
                        <a:rPr lang="en-CA"/>
                        <a:t>4,480</a:t>
                      </a:r>
                      <a:endParaRPr/>
                    </a:p>
                  </a:txBody>
                  <a:tcPr marT="91425" marB="91425" marR="91425" marL="91425"/>
                </a:tc>
              </a:tr>
              <a:tr h="381000">
                <a:tc>
                  <a:txBody>
                    <a:bodyPr/>
                    <a:lstStyle/>
                    <a:p>
                      <a:pPr indent="0" lvl="0" marL="0" rtl="0" algn="l">
                        <a:spcBef>
                          <a:spcPts val="0"/>
                        </a:spcBef>
                        <a:spcAft>
                          <a:spcPts val="0"/>
                        </a:spcAft>
                        <a:buNone/>
                      </a:pPr>
                      <a:r>
                        <a:rPr lang="en-CA"/>
                        <a:t>PV solar panels with storage</a:t>
                      </a:r>
                      <a:endParaRPr/>
                    </a:p>
                  </a:txBody>
                  <a:tcPr marT="91425" marB="91425" marR="91425" marL="91425"/>
                </a:tc>
                <a:tc>
                  <a:txBody>
                    <a:bodyPr/>
                    <a:lstStyle/>
                    <a:p>
                      <a:pPr indent="0" lvl="0" marL="0" rtl="0" algn="l">
                        <a:spcBef>
                          <a:spcPts val="0"/>
                        </a:spcBef>
                        <a:spcAft>
                          <a:spcPts val="0"/>
                        </a:spcAft>
                        <a:buNone/>
                      </a:pPr>
                      <a:r>
                        <a:rPr lang="en-CA"/>
                        <a:t>40</a:t>
                      </a:r>
                      <a:endParaRPr/>
                    </a:p>
                  </a:txBody>
                  <a:tcPr marT="91425" marB="91425" marR="91425" marL="91425"/>
                </a:tc>
                <a:tc>
                  <a:txBody>
                    <a:bodyPr/>
                    <a:lstStyle/>
                    <a:p>
                      <a:pPr indent="0" lvl="0" marL="0" rtl="0" algn="l">
                        <a:spcBef>
                          <a:spcPts val="0"/>
                        </a:spcBef>
                        <a:spcAft>
                          <a:spcPts val="0"/>
                        </a:spcAft>
                        <a:buNone/>
                      </a:pPr>
                      <a:r>
                        <a:rPr lang="en-CA"/>
                        <a:t>$275</a:t>
                      </a:r>
                      <a:endParaRPr/>
                    </a:p>
                  </a:txBody>
                  <a:tcPr marT="91425" marB="91425" marR="91425" marL="91425"/>
                </a:tc>
                <a:tc>
                  <a:txBody>
                    <a:bodyPr/>
                    <a:lstStyle/>
                    <a:p>
                      <a:pPr indent="0" lvl="0" marL="0" rtl="0" algn="l">
                        <a:spcBef>
                          <a:spcPts val="0"/>
                        </a:spcBef>
                        <a:spcAft>
                          <a:spcPts val="0"/>
                        </a:spcAft>
                        <a:buNone/>
                      </a:pPr>
                      <a:r>
                        <a:rPr lang="en-CA"/>
                        <a:t>51,000</a:t>
                      </a:r>
                      <a:endParaRPr/>
                    </a:p>
                  </a:txBody>
                  <a:tcPr marT="91425" marB="91425" marR="91425" marL="91425"/>
                </a:tc>
              </a:tr>
              <a:tr h="381000">
                <a:tc>
                  <a:txBody>
                    <a:bodyPr/>
                    <a:lstStyle/>
                    <a:p>
                      <a:pPr indent="0" lvl="0" marL="0" rtl="0" algn="l">
                        <a:spcBef>
                          <a:spcPts val="0"/>
                        </a:spcBef>
                        <a:spcAft>
                          <a:spcPts val="0"/>
                        </a:spcAft>
                        <a:buNone/>
                      </a:pPr>
                      <a:r>
                        <a:rPr lang="en-CA"/>
                        <a:t>Bore holes/heat pumps</a:t>
                      </a:r>
                      <a:endParaRPr/>
                    </a:p>
                  </a:txBody>
                  <a:tcPr marT="91425" marB="91425" marR="91425" marL="91425"/>
                </a:tc>
                <a:tc>
                  <a:txBody>
                    <a:bodyPr/>
                    <a:lstStyle/>
                    <a:p>
                      <a:pPr indent="0" lvl="0" marL="0" rtl="0" algn="l">
                        <a:spcBef>
                          <a:spcPts val="0"/>
                        </a:spcBef>
                        <a:spcAft>
                          <a:spcPts val="0"/>
                        </a:spcAft>
                        <a:buNone/>
                      </a:pPr>
                      <a:r>
                        <a:rPr lang="en-CA"/>
                        <a:t>-</a:t>
                      </a:r>
                      <a:endParaRPr/>
                    </a:p>
                  </a:txBody>
                  <a:tcPr marT="91425" marB="91425" marR="91425" marL="91425"/>
                </a:tc>
                <a:tc>
                  <a:txBody>
                    <a:bodyPr/>
                    <a:lstStyle/>
                    <a:p>
                      <a:pPr indent="0" lvl="0" marL="0" rtl="0" algn="l">
                        <a:spcBef>
                          <a:spcPts val="0"/>
                        </a:spcBef>
                        <a:spcAft>
                          <a:spcPts val="0"/>
                        </a:spcAft>
                        <a:buNone/>
                      </a:pPr>
                      <a:r>
                        <a:rPr lang="en-CA"/>
                        <a:t>-</a:t>
                      </a:r>
                      <a:endParaRPr/>
                    </a:p>
                  </a:txBody>
                  <a:tcPr marT="91425" marB="91425" marR="91425" marL="91425"/>
                </a:tc>
                <a:tc>
                  <a:txBody>
                    <a:bodyPr/>
                    <a:lstStyle/>
                    <a:p>
                      <a:pPr indent="0" lvl="0" marL="0" rtl="0" algn="l">
                        <a:spcBef>
                          <a:spcPts val="0"/>
                        </a:spcBef>
                        <a:spcAft>
                          <a:spcPts val="0"/>
                        </a:spcAft>
                        <a:buNone/>
                      </a:pPr>
                      <a:r>
                        <a:rPr lang="en-CA"/>
                        <a:t>365,000</a:t>
                      </a:r>
                      <a:endParaRPr/>
                    </a:p>
                  </a:txBody>
                  <a:tcPr marT="91425" marB="91425" marR="91425" marL="91425"/>
                </a:tc>
              </a:tr>
              <a:tr h="381000">
                <a:tc>
                  <a:txBody>
                    <a:bodyPr/>
                    <a:lstStyle/>
                    <a:p>
                      <a:pPr indent="0" lvl="0" marL="0" rtl="0" algn="l">
                        <a:spcBef>
                          <a:spcPts val="0"/>
                        </a:spcBef>
                        <a:spcAft>
                          <a:spcPts val="0"/>
                        </a:spcAft>
                        <a:buNone/>
                      </a:pPr>
                      <a:r>
                        <a:rPr lang="en-CA"/>
                        <a:t>Three pane window</a:t>
                      </a:r>
                      <a:endParaRPr/>
                    </a:p>
                  </a:txBody>
                  <a:tcPr marT="91425" marB="91425" marR="91425" marL="91425"/>
                </a:tc>
                <a:tc>
                  <a:txBody>
                    <a:bodyPr/>
                    <a:lstStyle/>
                    <a:p>
                      <a:pPr indent="0" lvl="0" marL="0" rtl="0" algn="l">
                        <a:spcBef>
                          <a:spcPts val="0"/>
                        </a:spcBef>
                        <a:spcAft>
                          <a:spcPts val="0"/>
                        </a:spcAft>
                        <a:buNone/>
                      </a:pPr>
                      <a:r>
                        <a:rPr lang="en-CA"/>
                        <a:t>567</a:t>
                      </a:r>
                      <a:endParaRPr/>
                    </a:p>
                  </a:txBody>
                  <a:tcPr marT="91425" marB="91425" marR="91425" marL="91425"/>
                </a:tc>
                <a:tc>
                  <a:txBody>
                    <a:bodyPr/>
                    <a:lstStyle/>
                    <a:p>
                      <a:pPr indent="0" lvl="0" marL="0" rtl="0" algn="l">
                        <a:spcBef>
                          <a:spcPts val="0"/>
                        </a:spcBef>
                        <a:spcAft>
                          <a:spcPts val="0"/>
                        </a:spcAft>
                        <a:buNone/>
                      </a:pPr>
                      <a:r>
                        <a:rPr lang="en-CA"/>
                        <a:t>$500</a:t>
                      </a:r>
                      <a:endParaRPr/>
                    </a:p>
                  </a:txBody>
                  <a:tcPr marT="91425" marB="91425" marR="91425" marL="91425"/>
                </a:tc>
                <a:tc>
                  <a:txBody>
                    <a:bodyPr/>
                    <a:lstStyle/>
                    <a:p>
                      <a:pPr indent="0" lvl="0" marL="0" rtl="0" algn="l">
                        <a:spcBef>
                          <a:spcPts val="0"/>
                        </a:spcBef>
                        <a:spcAft>
                          <a:spcPts val="0"/>
                        </a:spcAft>
                        <a:buNone/>
                      </a:pPr>
                      <a:r>
                        <a:rPr lang="en-CA"/>
                        <a:t>283,500</a:t>
                      </a:r>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8"/>
          <p:cNvSpPr txBox="1"/>
          <p:nvPr>
            <p:ph type="title"/>
          </p:nvPr>
        </p:nvSpPr>
        <p:spPr>
          <a:xfrm>
            <a:off x="838200" y="365125"/>
            <a:ext cx="8953500" cy="930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Play"/>
              <a:buNone/>
            </a:pPr>
            <a:r>
              <a:rPr lang="en-CA"/>
              <a:t>Competitive Analysis</a:t>
            </a:r>
            <a:endParaRPr/>
          </a:p>
        </p:txBody>
      </p:sp>
      <p:sp>
        <p:nvSpPr>
          <p:cNvPr id="103" name="Google Shape;103;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graphicFrame>
        <p:nvGraphicFramePr>
          <p:cNvPr id="104" name="Google Shape;104;p8"/>
          <p:cNvGraphicFramePr/>
          <p:nvPr/>
        </p:nvGraphicFramePr>
        <p:xfrm>
          <a:off x="952500" y="2286000"/>
          <a:ext cx="3000000" cy="3000000"/>
        </p:xfrm>
        <a:graphic>
          <a:graphicData uri="http://schemas.openxmlformats.org/drawingml/2006/table">
            <a:tbl>
              <a:tblPr>
                <a:noFill/>
                <a:tableStyleId>{61B30FFE-65BF-4CE5-9F16-590921F1D134}</a:tableStyleId>
              </a:tblPr>
              <a:tblGrid>
                <a:gridCol w="5143500"/>
                <a:gridCol w="5143500"/>
              </a:tblGrid>
              <a:tr h="381000">
                <a:tc>
                  <a:txBody>
                    <a:bodyPr/>
                    <a:lstStyle/>
                    <a:p>
                      <a:pPr indent="0" lvl="0" marL="0" rtl="0" algn="l">
                        <a:spcBef>
                          <a:spcPts val="0"/>
                        </a:spcBef>
                        <a:spcAft>
                          <a:spcPts val="0"/>
                        </a:spcAft>
                        <a:buNone/>
                      </a:pPr>
                      <a:r>
                        <a:rPr lang="en-CA"/>
                        <a:t>New Addition</a:t>
                      </a:r>
                      <a:endParaRPr/>
                    </a:p>
                  </a:txBody>
                  <a:tcPr marT="91425" marB="91425" marR="91425" marL="91425"/>
                </a:tc>
                <a:tc>
                  <a:txBody>
                    <a:bodyPr/>
                    <a:lstStyle/>
                    <a:p>
                      <a:pPr indent="0" lvl="0" marL="0" rtl="0" algn="l">
                        <a:spcBef>
                          <a:spcPts val="0"/>
                        </a:spcBef>
                        <a:spcAft>
                          <a:spcPts val="0"/>
                        </a:spcAft>
                        <a:buNone/>
                      </a:pPr>
                      <a:r>
                        <a:rPr lang="en-CA"/>
                        <a:t>How much we’re saving annually?</a:t>
                      </a:r>
                      <a:endParaRPr/>
                    </a:p>
                  </a:txBody>
                  <a:tcPr marT="91425" marB="91425" marR="91425" marL="91425"/>
                </a:tc>
              </a:tr>
              <a:tr h="381000">
                <a:tc>
                  <a:txBody>
                    <a:bodyPr/>
                    <a:lstStyle/>
                    <a:p>
                      <a:pPr indent="0" lvl="0" marL="0" rtl="0" algn="l">
                        <a:spcBef>
                          <a:spcPts val="0"/>
                        </a:spcBef>
                        <a:spcAft>
                          <a:spcPts val="0"/>
                        </a:spcAft>
                        <a:buNone/>
                      </a:pPr>
                      <a:r>
                        <a:rPr lang="en-CA"/>
                        <a:t>Greywater</a:t>
                      </a:r>
                      <a:endParaRPr/>
                    </a:p>
                  </a:txBody>
                  <a:tcPr marT="91425" marB="91425" marR="91425" marL="91425"/>
                </a:tc>
                <a:tc>
                  <a:txBody>
                    <a:bodyPr/>
                    <a:lstStyle/>
                    <a:p>
                      <a:pPr indent="0" lvl="0" marL="0" rtl="0" algn="l">
                        <a:spcBef>
                          <a:spcPts val="0"/>
                        </a:spcBef>
                        <a:spcAft>
                          <a:spcPts val="0"/>
                        </a:spcAft>
                        <a:buNone/>
                      </a:pPr>
                      <a:r>
                        <a:rPr lang="en-CA"/>
                        <a:t>$30,000</a:t>
                      </a:r>
                      <a:endParaRPr/>
                    </a:p>
                  </a:txBody>
                  <a:tcPr marT="91425" marB="91425" marR="91425" marL="91425"/>
                </a:tc>
              </a:tr>
              <a:tr h="381000">
                <a:tc>
                  <a:txBody>
                    <a:bodyPr/>
                    <a:lstStyle/>
                    <a:p>
                      <a:pPr indent="0" lvl="0" marL="0" rtl="0" algn="l">
                        <a:spcBef>
                          <a:spcPts val="0"/>
                        </a:spcBef>
                        <a:spcAft>
                          <a:spcPts val="0"/>
                        </a:spcAft>
                        <a:buNone/>
                      </a:pPr>
                      <a:r>
                        <a:rPr lang="en-CA"/>
                        <a:t>Motion Sensor Lights</a:t>
                      </a:r>
                      <a:endParaRPr/>
                    </a:p>
                  </a:txBody>
                  <a:tcPr marT="91425" marB="91425" marR="91425" marL="91425"/>
                </a:tc>
                <a:tc>
                  <a:txBody>
                    <a:bodyPr/>
                    <a:lstStyle/>
                    <a:p>
                      <a:pPr indent="0" lvl="0" marL="0" rtl="0" algn="l">
                        <a:lnSpc>
                          <a:spcPct val="115000"/>
                        </a:lnSpc>
                        <a:spcBef>
                          <a:spcPts val="1500"/>
                        </a:spcBef>
                        <a:spcAft>
                          <a:spcPts val="1500"/>
                        </a:spcAft>
                        <a:buClr>
                          <a:schemeClr val="dk1"/>
                        </a:buClr>
                        <a:buSzPts val="1100"/>
                        <a:buFont typeface="Arial"/>
                        <a:buNone/>
                      </a:pPr>
                      <a:r>
                        <a:rPr lang="en-CA">
                          <a:solidFill>
                            <a:srgbClr val="0D0D0D"/>
                          </a:solidFill>
                          <a:highlight>
                            <a:srgbClr val="FFFFFF"/>
                          </a:highlight>
                        </a:rPr>
                        <a:t>$</a:t>
                      </a:r>
                      <a:r>
                        <a:rPr lang="en-CA">
                          <a:solidFill>
                            <a:srgbClr val="0D0D0D"/>
                          </a:solidFill>
                          <a:highlight>
                            <a:srgbClr val="FFFFFF"/>
                          </a:highlight>
                        </a:rPr>
                        <a:t>56,435</a:t>
                      </a:r>
                      <a:endParaRPr sz="1600"/>
                    </a:p>
                  </a:txBody>
                  <a:tcPr marT="91425" marB="91425" marR="91425" marL="91425"/>
                </a:tc>
              </a:tr>
              <a:tr h="381000">
                <a:tc>
                  <a:txBody>
                    <a:bodyPr/>
                    <a:lstStyle/>
                    <a:p>
                      <a:pPr indent="0" lvl="0" marL="0" rtl="0" algn="l">
                        <a:spcBef>
                          <a:spcPts val="0"/>
                        </a:spcBef>
                        <a:spcAft>
                          <a:spcPts val="0"/>
                        </a:spcAft>
                        <a:buNone/>
                      </a:pPr>
                      <a:r>
                        <a:rPr lang="en-CA"/>
                        <a:t>Thermo Stats</a:t>
                      </a:r>
                      <a:endParaRPr/>
                    </a:p>
                  </a:txBody>
                  <a:tcPr marT="91425" marB="91425" marR="91425" marL="91425"/>
                </a:tc>
                <a:tc>
                  <a:txBody>
                    <a:bodyPr/>
                    <a:lstStyle/>
                    <a:p>
                      <a:pPr indent="0" lvl="0" marL="0" rtl="0" algn="l">
                        <a:spcBef>
                          <a:spcPts val="0"/>
                        </a:spcBef>
                        <a:spcAft>
                          <a:spcPts val="0"/>
                        </a:spcAft>
                        <a:buNone/>
                      </a:pPr>
                      <a:r>
                        <a:rPr lang="en-CA"/>
                        <a:t>$40,000</a:t>
                      </a:r>
                      <a:endParaRPr/>
                    </a:p>
                  </a:txBody>
                  <a:tcPr marT="91425" marB="91425" marR="91425" marL="91425"/>
                </a:tc>
              </a:tr>
              <a:tr h="381000">
                <a:tc>
                  <a:txBody>
                    <a:bodyPr/>
                    <a:lstStyle/>
                    <a:p>
                      <a:pPr indent="0" lvl="0" marL="0" rtl="0" algn="l">
                        <a:spcBef>
                          <a:spcPts val="0"/>
                        </a:spcBef>
                        <a:spcAft>
                          <a:spcPts val="0"/>
                        </a:spcAft>
                        <a:buNone/>
                      </a:pPr>
                      <a:r>
                        <a:rPr lang="en-CA"/>
                        <a:t>PV solar panels with storage</a:t>
                      </a:r>
                      <a:endParaRPr/>
                    </a:p>
                  </a:txBody>
                  <a:tcPr marT="91425" marB="91425" marR="91425" marL="91425"/>
                </a:tc>
                <a:tc>
                  <a:txBody>
                    <a:bodyPr/>
                    <a:lstStyle/>
                    <a:p>
                      <a:pPr indent="0" lvl="0" marL="0" rtl="0" algn="l">
                        <a:spcBef>
                          <a:spcPts val="0"/>
                        </a:spcBef>
                        <a:spcAft>
                          <a:spcPts val="0"/>
                        </a:spcAft>
                        <a:buNone/>
                      </a:pPr>
                      <a:r>
                        <a:rPr lang="en-CA"/>
                        <a:t>$3,442,661</a:t>
                      </a:r>
                      <a:endParaRPr/>
                    </a:p>
                  </a:txBody>
                  <a:tcPr marT="91425" marB="91425" marR="91425" marL="91425"/>
                </a:tc>
              </a:tr>
              <a:tr h="381000">
                <a:tc>
                  <a:txBody>
                    <a:bodyPr/>
                    <a:lstStyle/>
                    <a:p>
                      <a:pPr indent="0" lvl="0" marL="0" rtl="0" algn="l">
                        <a:spcBef>
                          <a:spcPts val="0"/>
                        </a:spcBef>
                        <a:spcAft>
                          <a:spcPts val="0"/>
                        </a:spcAft>
                        <a:buNone/>
                      </a:pPr>
                      <a:r>
                        <a:rPr lang="en-CA"/>
                        <a:t>Bore holes/heat pumps</a:t>
                      </a:r>
                      <a:endParaRPr/>
                    </a:p>
                  </a:txBody>
                  <a:tcPr marT="91425" marB="91425" marR="91425" marL="91425"/>
                </a:tc>
                <a:tc>
                  <a:txBody>
                    <a:bodyPr/>
                    <a:lstStyle/>
                    <a:p>
                      <a:pPr indent="0" lvl="0" marL="0" rtl="0" algn="l">
                        <a:spcBef>
                          <a:spcPts val="0"/>
                        </a:spcBef>
                        <a:spcAft>
                          <a:spcPts val="0"/>
                        </a:spcAft>
                        <a:buNone/>
                      </a:pPr>
                      <a:r>
                        <a:rPr lang="en-CA"/>
                        <a:t>$130,000</a:t>
                      </a:r>
                      <a:endParaRPr/>
                    </a:p>
                  </a:txBody>
                  <a:tcPr marT="91425" marB="91425" marR="91425" marL="91425"/>
                </a:tc>
              </a:tr>
              <a:tr h="381000">
                <a:tc>
                  <a:txBody>
                    <a:bodyPr/>
                    <a:lstStyle/>
                    <a:p>
                      <a:pPr indent="0" lvl="0" marL="0" rtl="0" algn="l">
                        <a:spcBef>
                          <a:spcPts val="0"/>
                        </a:spcBef>
                        <a:spcAft>
                          <a:spcPts val="0"/>
                        </a:spcAft>
                        <a:buNone/>
                      </a:pPr>
                      <a:r>
                        <a:rPr lang="en-CA"/>
                        <a:t>Triple</a:t>
                      </a:r>
                      <a:r>
                        <a:rPr lang="en-CA"/>
                        <a:t> Pane Windows</a:t>
                      </a:r>
                      <a:endParaRPr/>
                    </a:p>
                  </a:txBody>
                  <a:tcPr marT="91425" marB="91425" marR="91425" marL="91425"/>
                </a:tc>
                <a:tc>
                  <a:txBody>
                    <a:bodyPr/>
                    <a:lstStyle/>
                    <a:p>
                      <a:pPr indent="0" lvl="0" marL="0" rtl="0" algn="l">
                        <a:spcBef>
                          <a:spcPts val="0"/>
                        </a:spcBef>
                        <a:spcAft>
                          <a:spcPts val="0"/>
                        </a:spcAft>
                        <a:buNone/>
                      </a:pPr>
                      <a:r>
                        <a:rPr lang="en-CA"/>
                        <a:t>$20000</a:t>
                      </a:r>
                      <a:endParaRPr/>
                    </a:p>
                  </a:txBody>
                  <a:tcPr marT="91425" marB="91425" marR="91425" marL="91425"/>
                </a:tc>
              </a:tr>
              <a:tr h="381000">
                <a:tc>
                  <a:txBody>
                    <a:bodyPr/>
                    <a:lstStyle/>
                    <a:p>
                      <a:pPr indent="0" lvl="0" marL="0" rtl="0" algn="l">
                        <a:spcBef>
                          <a:spcPts val="0"/>
                        </a:spcBef>
                        <a:spcAft>
                          <a:spcPts val="0"/>
                        </a:spcAft>
                        <a:buNone/>
                      </a:pPr>
                      <a:r>
                        <a:rPr lang="en-CA"/>
                        <a:t>Total Savings</a:t>
                      </a:r>
                      <a:endParaRPr/>
                    </a:p>
                  </a:txBody>
                  <a:tcPr marT="91425" marB="91425" marR="91425" marL="91425"/>
                </a:tc>
                <a:tc>
                  <a:txBody>
                    <a:bodyPr/>
                    <a:lstStyle/>
                    <a:p>
                      <a:pPr indent="0" lvl="0" marL="0" rtl="0" algn="l">
                        <a:spcBef>
                          <a:spcPts val="0"/>
                        </a:spcBef>
                        <a:spcAft>
                          <a:spcPts val="0"/>
                        </a:spcAft>
                        <a:buNone/>
                      </a:pPr>
                      <a:r>
                        <a:rPr lang="en-CA"/>
                        <a:t>$3683096</a:t>
                      </a:r>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0"/>
          <p:cNvSpPr txBox="1"/>
          <p:nvPr>
            <p:ph idx="1" type="body"/>
          </p:nvPr>
        </p:nvSpPr>
        <p:spPr>
          <a:xfrm>
            <a:off x="3364475" y="2869225"/>
            <a:ext cx="4793700" cy="2016300"/>
          </a:xfrm>
          <a:prstGeom prst="rect">
            <a:avLst/>
          </a:prstGeom>
          <a:noFill/>
          <a:ln>
            <a:noFill/>
          </a:ln>
        </p:spPr>
        <p:txBody>
          <a:bodyPr anchorCtr="0" anchor="t" bIns="45700" lIns="91425" spcFirstLastPara="1" rIns="91425" wrap="square" tIns="45700">
            <a:normAutofit/>
          </a:bodyPr>
          <a:lstStyle/>
          <a:p>
            <a:pPr indent="0" lvl="0" marL="228600" rtl="0" algn="l">
              <a:lnSpc>
                <a:spcPct val="90000"/>
              </a:lnSpc>
              <a:spcBef>
                <a:spcPts val="1000"/>
              </a:spcBef>
              <a:spcAft>
                <a:spcPts val="0"/>
              </a:spcAft>
              <a:buNone/>
            </a:pPr>
            <a:r>
              <a:rPr lang="en-CA" sz="5900">
                <a:latin typeface="Lobster"/>
                <a:ea typeface="Lobster"/>
                <a:cs typeface="Lobster"/>
                <a:sym typeface="Lobster"/>
              </a:rPr>
              <a:t>Thank</a:t>
            </a:r>
            <a:r>
              <a:rPr lang="en-CA" sz="5900">
                <a:latin typeface="Lobster"/>
                <a:ea typeface="Lobster"/>
                <a:cs typeface="Lobster"/>
                <a:sym typeface="Lobster"/>
              </a:rPr>
              <a:t> you!!</a:t>
            </a:r>
            <a:endParaRPr sz="5900">
              <a:latin typeface="Lobster"/>
              <a:ea typeface="Lobster"/>
              <a:cs typeface="Lobster"/>
              <a:sym typeface="Lobster"/>
            </a:endParaRPr>
          </a:p>
          <a:p>
            <a:pPr indent="0" lvl="0" marL="228600" rtl="0" algn="l">
              <a:lnSpc>
                <a:spcPct val="90000"/>
              </a:lnSpc>
              <a:spcBef>
                <a:spcPts val="1000"/>
              </a:spcBef>
              <a:spcAft>
                <a:spcPts val="0"/>
              </a:spcAft>
              <a:buNone/>
            </a:pPr>
            <a:r>
              <a:t/>
            </a:r>
            <a:endParaRPr sz="3772">
              <a:latin typeface="Lobster"/>
              <a:ea typeface="Lobster"/>
              <a:cs typeface="Lobster"/>
              <a:sym typeface="Lobster"/>
            </a:endParaRPr>
          </a:p>
        </p:txBody>
      </p:sp>
      <p:sp>
        <p:nvSpPr>
          <p:cNvPr id="110" name="Google Shape;11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9"/>
          <p:cNvSpPr txBox="1"/>
          <p:nvPr>
            <p:ph type="title"/>
          </p:nvPr>
        </p:nvSpPr>
        <p:spPr>
          <a:xfrm>
            <a:off x="838200" y="365125"/>
            <a:ext cx="8953500" cy="930275"/>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lt1"/>
              </a:buClr>
              <a:buSzPts val="4400"/>
              <a:buFont typeface="Play"/>
              <a:buNone/>
            </a:pPr>
            <a:r>
              <a:rPr lang="en-CA"/>
              <a:t>Appendix</a:t>
            </a:r>
            <a:endParaRPr/>
          </a:p>
        </p:txBody>
      </p:sp>
      <p:sp>
        <p:nvSpPr>
          <p:cNvPr id="116" name="Google Shape;116;p9"/>
          <p:cNvSpPr txBox="1"/>
          <p:nvPr>
            <p:ph idx="1" type="body"/>
          </p:nvPr>
        </p:nvSpPr>
        <p:spPr>
          <a:xfrm>
            <a:off x="654425" y="1405677"/>
            <a:ext cx="11069100" cy="4583100"/>
          </a:xfrm>
          <a:prstGeom prst="rect">
            <a:avLst/>
          </a:prstGeom>
          <a:noFill/>
          <a:ln>
            <a:noFill/>
          </a:ln>
        </p:spPr>
        <p:txBody>
          <a:bodyPr anchorCtr="0" anchor="t" bIns="45700" lIns="91425" spcFirstLastPara="1" rIns="91425" wrap="square" tIns="45700">
            <a:noAutofit/>
          </a:bodyPr>
          <a:lstStyle/>
          <a:p>
            <a:pPr indent="0" lvl="0" marL="0" rtl="0" algn="l">
              <a:lnSpc>
                <a:spcPct val="95000"/>
              </a:lnSpc>
              <a:spcBef>
                <a:spcPts val="0"/>
              </a:spcBef>
              <a:spcAft>
                <a:spcPts val="0"/>
              </a:spcAft>
              <a:buClr>
                <a:schemeClr val="dk1"/>
              </a:buClr>
              <a:buSzPts val="1100"/>
              <a:buFont typeface="Arial"/>
              <a:buNone/>
            </a:pPr>
            <a:r>
              <a:rPr lang="en-CA" sz="1300" u="sng">
                <a:solidFill>
                  <a:srgbClr val="0D0D0D"/>
                </a:solidFill>
                <a:highlight>
                  <a:srgbClr val="FFFFFF"/>
                </a:highlight>
              </a:rPr>
              <a:t>Gray water cost</a:t>
            </a:r>
            <a:r>
              <a:rPr lang="en-CA" sz="1300">
                <a:solidFill>
                  <a:srgbClr val="0D0D0D"/>
                </a:solidFill>
                <a:highlight>
                  <a:srgbClr val="FFFFFF"/>
                </a:highlight>
              </a:rPr>
              <a:t>: Labour cost: 75-150/hour for plumbing a rough estimate would be  50,000-200,000. Equipment: simple systems cost between 500$-1000$</a:t>
            </a:r>
            <a:endParaRPr sz="1300">
              <a:solidFill>
                <a:srgbClr val="0D0D0D"/>
              </a:solidFill>
              <a:highlight>
                <a:srgbClr val="FFFFFF"/>
              </a:highlight>
            </a:endParaRPr>
          </a:p>
          <a:p>
            <a:pPr indent="0" lvl="0" marL="0" rtl="0" algn="l">
              <a:lnSpc>
                <a:spcPct val="95000"/>
              </a:lnSpc>
              <a:spcBef>
                <a:spcPts val="0"/>
              </a:spcBef>
              <a:spcAft>
                <a:spcPts val="0"/>
              </a:spcAft>
              <a:buClr>
                <a:schemeClr val="dk1"/>
              </a:buClr>
              <a:buSzPts val="1100"/>
              <a:buFont typeface="Arial"/>
              <a:buNone/>
            </a:pPr>
            <a:r>
              <a:rPr lang="en-CA" sz="1300">
                <a:solidFill>
                  <a:srgbClr val="0D0D0D"/>
                </a:solidFill>
                <a:highlight>
                  <a:srgbClr val="FFFFFF"/>
                </a:highlight>
              </a:rPr>
              <a:t>For residence of 567 rooms it would be approximately  (567*500) =283,500 and adding labor costs would be about (500 hours*75)=37,500 </a:t>
            </a:r>
            <a:endParaRPr sz="1300">
              <a:solidFill>
                <a:srgbClr val="0D0D0D"/>
              </a:solidFill>
              <a:highlight>
                <a:srgbClr val="FFFFFF"/>
              </a:highlight>
            </a:endParaRPr>
          </a:p>
          <a:p>
            <a:pPr indent="0" lvl="0" marL="0" rtl="0" algn="l">
              <a:lnSpc>
                <a:spcPct val="95000"/>
              </a:lnSpc>
              <a:spcBef>
                <a:spcPts val="0"/>
              </a:spcBef>
              <a:spcAft>
                <a:spcPts val="0"/>
              </a:spcAft>
              <a:buClr>
                <a:schemeClr val="dk1"/>
              </a:buClr>
              <a:buSzPts val="1100"/>
              <a:buFont typeface="Arial"/>
              <a:buNone/>
            </a:pPr>
            <a:r>
              <a:rPr lang="en-CA" sz="1300">
                <a:solidFill>
                  <a:srgbClr val="0D0D0D"/>
                </a:solidFill>
                <a:highlight>
                  <a:srgbClr val="FFFFFF"/>
                </a:highlight>
              </a:rPr>
              <a:t>Total=321,000</a:t>
            </a:r>
            <a:endParaRPr sz="1300">
              <a:solidFill>
                <a:srgbClr val="0D0D0D"/>
              </a:solidFill>
              <a:highlight>
                <a:srgbClr val="FFFFFF"/>
              </a:highlight>
            </a:endParaRPr>
          </a:p>
          <a:p>
            <a:pPr indent="0" lvl="0" marL="0" rtl="0" algn="l">
              <a:lnSpc>
                <a:spcPct val="95000"/>
              </a:lnSpc>
              <a:spcBef>
                <a:spcPts val="0"/>
              </a:spcBef>
              <a:spcAft>
                <a:spcPts val="0"/>
              </a:spcAft>
              <a:buClr>
                <a:schemeClr val="dk1"/>
              </a:buClr>
              <a:buSzPts val="1100"/>
              <a:buFont typeface="Arial"/>
              <a:buNone/>
            </a:pPr>
            <a:r>
              <a:rPr lang="en-CA" sz="1300">
                <a:solidFill>
                  <a:srgbClr val="0D0D0D"/>
                </a:solidFill>
                <a:highlight>
                  <a:srgbClr val="FFFFFF"/>
                </a:highlight>
              </a:rPr>
              <a:t>The time and cost of labor changes depending on number of workers, experience level, accessibility, etc</a:t>
            </a:r>
            <a:endParaRPr sz="1300">
              <a:solidFill>
                <a:srgbClr val="0D0D0D"/>
              </a:solidFill>
              <a:highlight>
                <a:srgbClr val="FFFFFF"/>
              </a:highlight>
            </a:endParaRPr>
          </a:p>
          <a:p>
            <a:pPr indent="0" lvl="0" marL="0" rtl="0" algn="l">
              <a:lnSpc>
                <a:spcPct val="95000"/>
              </a:lnSpc>
              <a:spcBef>
                <a:spcPts val="0"/>
              </a:spcBef>
              <a:spcAft>
                <a:spcPts val="0"/>
              </a:spcAft>
              <a:buClr>
                <a:schemeClr val="dk1"/>
              </a:buClr>
              <a:buSzPts val="1100"/>
              <a:buFont typeface="Arial"/>
              <a:buNone/>
            </a:pPr>
            <a:r>
              <a:rPr lang="en-CA" sz="1300">
                <a:solidFill>
                  <a:srgbClr val="0D0D0D"/>
                </a:solidFill>
                <a:highlight>
                  <a:srgbClr val="FFFFFF"/>
                </a:highlight>
              </a:rPr>
              <a:t>Maintenance cost would be</a:t>
            </a:r>
            <a:endParaRPr sz="1300">
              <a:solidFill>
                <a:srgbClr val="0D0D0D"/>
              </a:solidFill>
              <a:highlight>
                <a:srgbClr val="FFFFFF"/>
              </a:highlight>
            </a:endParaRPr>
          </a:p>
          <a:p>
            <a:pPr indent="0" lvl="0" marL="0" rtl="0" algn="l">
              <a:lnSpc>
                <a:spcPct val="95000"/>
              </a:lnSpc>
              <a:spcBef>
                <a:spcPts val="0"/>
              </a:spcBef>
              <a:spcAft>
                <a:spcPts val="0"/>
              </a:spcAft>
              <a:buClr>
                <a:schemeClr val="dk1"/>
              </a:buClr>
              <a:buSzPts val="1100"/>
              <a:buFont typeface="Arial"/>
              <a:buNone/>
            </a:pPr>
            <a:r>
              <a:t/>
            </a:r>
            <a:endParaRPr sz="1300">
              <a:solidFill>
                <a:srgbClr val="0D0D0D"/>
              </a:solidFill>
              <a:highlight>
                <a:srgbClr val="FFFFFF"/>
              </a:highlight>
            </a:endParaRPr>
          </a:p>
          <a:p>
            <a:pPr indent="-311150" lvl="0" marL="457200" rtl="0" algn="l">
              <a:lnSpc>
                <a:spcPct val="95000"/>
              </a:lnSpc>
              <a:spcBef>
                <a:spcPts val="1500"/>
              </a:spcBef>
              <a:spcAft>
                <a:spcPts val="0"/>
              </a:spcAft>
              <a:buClr>
                <a:srgbClr val="0D0D0D"/>
              </a:buClr>
              <a:buSzPts val="1300"/>
              <a:buFont typeface="Arial"/>
              <a:buChar char="●"/>
            </a:pPr>
            <a:r>
              <a:rPr lang="en-CA" sz="1300">
                <a:solidFill>
                  <a:srgbClr val="0D0D0D"/>
                </a:solidFill>
                <a:highlight>
                  <a:srgbClr val="FFFFFF"/>
                </a:highlight>
              </a:rPr>
              <a:t>Regular Inspections: 1-2 hours per inspection, conducted monthly to quarterly. Let's estimate 2 hours per month.</a:t>
            </a:r>
            <a:endParaRPr sz="1300">
              <a:solidFill>
                <a:srgbClr val="0D0D0D"/>
              </a:solidFill>
              <a:highlight>
                <a:srgbClr val="FFFFFF"/>
              </a:highlight>
            </a:endParaRPr>
          </a:p>
          <a:p>
            <a:pPr indent="-311150" lvl="0" marL="457200" rtl="0" algn="l">
              <a:lnSpc>
                <a:spcPct val="95000"/>
              </a:lnSpc>
              <a:spcBef>
                <a:spcPts val="0"/>
              </a:spcBef>
              <a:spcAft>
                <a:spcPts val="0"/>
              </a:spcAft>
              <a:buClr>
                <a:srgbClr val="0D0D0D"/>
              </a:buClr>
              <a:buSzPts val="1300"/>
              <a:buFont typeface="Arial"/>
              <a:buChar char="●"/>
            </a:pPr>
            <a:r>
              <a:rPr lang="en-CA" sz="1300">
                <a:solidFill>
                  <a:srgbClr val="0D0D0D"/>
                </a:solidFill>
                <a:highlight>
                  <a:srgbClr val="FFFFFF"/>
                </a:highlight>
              </a:rPr>
              <a:t>Cleaning Filters and Screens: 2-4 hours per cleaning, done quarterly to semi-annually. Let's estimate 4 hours per quarter.</a:t>
            </a:r>
            <a:endParaRPr sz="1300">
              <a:solidFill>
                <a:srgbClr val="0D0D0D"/>
              </a:solidFill>
              <a:highlight>
                <a:srgbClr val="FFFFFF"/>
              </a:highlight>
            </a:endParaRPr>
          </a:p>
          <a:p>
            <a:pPr indent="-311150" lvl="0" marL="457200" rtl="0" algn="l">
              <a:lnSpc>
                <a:spcPct val="95000"/>
              </a:lnSpc>
              <a:spcBef>
                <a:spcPts val="0"/>
              </a:spcBef>
              <a:spcAft>
                <a:spcPts val="0"/>
              </a:spcAft>
              <a:buClr>
                <a:srgbClr val="0D0D0D"/>
              </a:buClr>
              <a:buSzPts val="1300"/>
              <a:buFont typeface="Arial"/>
              <a:buChar char="●"/>
            </a:pPr>
            <a:r>
              <a:rPr lang="en-CA" sz="1300">
                <a:solidFill>
                  <a:srgbClr val="0D0D0D"/>
                </a:solidFill>
                <a:highlight>
                  <a:srgbClr val="FFFFFF"/>
                </a:highlight>
              </a:rPr>
              <a:t>Pump Maintenance: 2-4 hours annually.</a:t>
            </a:r>
            <a:endParaRPr sz="1300">
              <a:solidFill>
                <a:srgbClr val="0D0D0D"/>
              </a:solidFill>
              <a:highlight>
                <a:srgbClr val="FFFFFF"/>
              </a:highlight>
            </a:endParaRPr>
          </a:p>
          <a:p>
            <a:pPr indent="-311150" lvl="0" marL="457200" rtl="0" algn="l">
              <a:lnSpc>
                <a:spcPct val="95000"/>
              </a:lnSpc>
              <a:spcBef>
                <a:spcPts val="0"/>
              </a:spcBef>
              <a:spcAft>
                <a:spcPts val="0"/>
              </a:spcAft>
              <a:buClr>
                <a:srgbClr val="0D0D0D"/>
              </a:buClr>
              <a:buSzPts val="1300"/>
              <a:buFont typeface="Arial"/>
              <a:buChar char="●"/>
            </a:pPr>
            <a:r>
              <a:rPr lang="en-CA" sz="1300">
                <a:solidFill>
                  <a:srgbClr val="0D0D0D"/>
                </a:solidFill>
                <a:highlight>
                  <a:srgbClr val="FFFFFF"/>
                </a:highlight>
              </a:rPr>
              <a:t>Component Replacements: Variable, but let's allocate 8 hours annually for replacements and unexpected repairs.</a:t>
            </a:r>
            <a:endParaRPr sz="1300">
              <a:solidFill>
                <a:srgbClr val="0D0D0D"/>
              </a:solidFill>
              <a:highlight>
                <a:srgbClr val="FFFFFF"/>
              </a:highlight>
            </a:endParaRPr>
          </a:p>
          <a:p>
            <a:pPr indent="0" lvl="0" marL="0" rtl="0" algn="l">
              <a:lnSpc>
                <a:spcPct val="95000"/>
              </a:lnSpc>
              <a:spcBef>
                <a:spcPts val="1500"/>
              </a:spcBef>
              <a:spcAft>
                <a:spcPts val="0"/>
              </a:spcAft>
              <a:buClr>
                <a:schemeClr val="dk1"/>
              </a:buClr>
              <a:buSzPts val="1100"/>
              <a:buFont typeface="Arial"/>
              <a:buNone/>
            </a:pPr>
            <a:r>
              <a:rPr lang="en-CA" sz="1300">
                <a:solidFill>
                  <a:srgbClr val="0D0D0D"/>
                </a:solidFill>
                <a:highlight>
                  <a:srgbClr val="FFFFFF"/>
                </a:highlight>
              </a:rPr>
              <a:t>So, the total estimated maintenance time per year would be:</a:t>
            </a:r>
            <a:endParaRPr sz="1300">
              <a:solidFill>
                <a:srgbClr val="0D0D0D"/>
              </a:solidFill>
              <a:highlight>
                <a:srgbClr val="FFFFFF"/>
              </a:highlight>
            </a:endParaRPr>
          </a:p>
          <a:p>
            <a:pPr indent="0" lvl="0" marL="0" rtl="0" algn="l">
              <a:lnSpc>
                <a:spcPct val="95000"/>
              </a:lnSpc>
              <a:spcBef>
                <a:spcPts val="1500"/>
              </a:spcBef>
              <a:spcAft>
                <a:spcPts val="0"/>
              </a:spcAft>
              <a:buClr>
                <a:schemeClr val="dk1"/>
              </a:buClr>
              <a:buSzPts val="1100"/>
              <a:buFont typeface="Arial"/>
              <a:buNone/>
            </a:pPr>
            <a:r>
              <a:rPr lang="en-CA" sz="1300">
                <a:solidFill>
                  <a:srgbClr val="0D0D0D"/>
                </a:solidFill>
                <a:highlight>
                  <a:srgbClr val="FFFFFF"/>
                </a:highlight>
              </a:rPr>
              <a:t>(2 hours/month * 12 months/year) + (4 hours/quarter * 4 quarters/year) + 4 hours (pump maintenance) + 8 hours (component replacements) = 24 + 16 + 4 + 8 = 52 hours/year.</a:t>
            </a:r>
            <a:endParaRPr sz="1300">
              <a:solidFill>
                <a:srgbClr val="0D0D0D"/>
              </a:solidFill>
              <a:highlight>
                <a:srgbClr val="FFFFFF"/>
              </a:highlight>
            </a:endParaRPr>
          </a:p>
          <a:p>
            <a:pPr indent="0" lvl="0" marL="0" rtl="0" algn="l">
              <a:lnSpc>
                <a:spcPct val="95000"/>
              </a:lnSpc>
              <a:spcBef>
                <a:spcPts val="1500"/>
              </a:spcBef>
              <a:spcAft>
                <a:spcPts val="0"/>
              </a:spcAft>
              <a:buClr>
                <a:schemeClr val="dk1"/>
              </a:buClr>
              <a:buSzPts val="1100"/>
              <a:buFont typeface="Arial"/>
              <a:buNone/>
            </a:pPr>
            <a:r>
              <a:rPr lang="en-CA" sz="1300">
                <a:solidFill>
                  <a:srgbClr val="0D0D0D"/>
                </a:solidFill>
                <a:highlight>
                  <a:srgbClr val="FFFFFF"/>
                </a:highlight>
              </a:rPr>
              <a:t>Plumbing companies usually charge 150/hour so (52*150)=7800</a:t>
            </a:r>
            <a:endParaRPr sz="1300">
              <a:solidFill>
                <a:srgbClr val="0D0D0D"/>
              </a:solidFill>
              <a:highlight>
                <a:srgbClr val="FFFFFF"/>
              </a:highlight>
            </a:endParaRPr>
          </a:p>
          <a:p>
            <a:pPr indent="0" lvl="0" marL="0" rtl="0" algn="l">
              <a:lnSpc>
                <a:spcPct val="95000"/>
              </a:lnSpc>
              <a:spcBef>
                <a:spcPts val="1500"/>
              </a:spcBef>
              <a:spcAft>
                <a:spcPts val="0"/>
              </a:spcAft>
              <a:buClr>
                <a:schemeClr val="dk1"/>
              </a:buClr>
              <a:buSzPts val="1100"/>
              <a:buFont typeface="Arial"/>
              <a:buNone/>
            </a:pPr>
            <a:r>
              <a:rPr lang="en-CA" sz="1300">
                <a:solidFill>
                  <a:srgbClr val="0D0D0D"/>
                </a:solidFill>
                <a:highlight>
                  <a:srgbClr val="FFFFFF"/>
                </a:highlight>
              </a:rPr>
              <a:t>Total =328,800</a:t>
            </a:r>
            <a:endParaRPr sz="1300">
              <a:solidFill>
                <a:srgbClr val="0D0D0D"/>
              </a:solidFill>
              <a:highlight>
                <a:srgbClr val="FFFFFF"/>
              </a:highlight>
            </a:endParaRPr>
          </a:p>
          <a:p>
            <a:pPr indent="0" lvl="0" marL="0" rtl="0" algn="l">
              <a:lnSpc>
                <a:spcPct val="95000"/>
              </a:lnSpc>
              <a:spcBef>
                <a:spcPts val="1500"/>
              </a:spcBef>
              <a:spcAft>
                <a:spcPts val="0"/>
              </a:spcAft>
              <a:buClr>
                <a:schemeClr val="dk1"/>
              </a:buClr>
              <a:buSzPts val="1100"/>
              <a:buFont typeface="Arial"/>
              <a:buNone/>
            </a:pPr>
            <a:r>
              <a:rPr lang="en-CA" sz="1300">
                <a:solidFill>
                  <a:srgbClr val="0D0D0D"/>
                </a:solidFill>
                <a:highlight>
                  <a:srgbClr val="FFFFFF"/>
                </a:highlight>
              </a:rPr>
              <a:t>Additional costs maybe me involved  due to specific wiring etc</a:t>
            </a:r>
            <a:endParaRPr sz="1300">
              <a:solidFill>
                <a:srgbClr val="0D0D0D"/>
              </a:solidFill>
              <a:highlight>
                <a:srgbClr val="FFFFFF"/>
              </a:highlight>
            </a:endParaRPr>
          </a:p>
          <a:p>
            <a:pPr indent="0" lvl="0" marL="0" rtl="0" algn="l">
              <a:lnSpc>
                <a:spcPct val="70000"/>
              </a:lnSpc>
              <a:spcBef>
                <a:spcPts val="1500"/>
              </a:spcBef>
              <a:spcAft>
                <a:spcPts val="0"/>
              </a:spcAft>
              <a:buNone/>
            </a:pPr>
            <a:r>
              <a:t/>
            </a:r>
            <a:endParaRPr/>
          </a:p>
        </p:txBody>
      </p:sp>
      <p:sp>
        <p:nvSpPr>
          <p:cNvPr id="117" name="Google Shape;117;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CA"/>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2024-02-08T21:22:46Z</dcterms:created>
  <dc:creator>Eleonora Achiluzzi</dc:creator>
</cp:coreProperties>
</file>