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4" r:id="rId7"/>
    <p:sldId id="286" r:id="rId8"/>
    <p:sldId id="285"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300" r:id="rId22"/>
    <p:sldId id="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blog.keliweb.it/2015/06/come-aumentare-i-follower-su-instagram-alcuni-consigl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32935" y="0"/>
            <a:ext cx="12126129"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b="1" i="1" dirty="0">
                <a:solidFill>
                  <a:schemeClr val="accent4">
                    <a:lumMod val="20000"/>
                    <a:lumOff val="80000"/>
                  </a:schemeClr>
                </a:solidFill>
                <a:effectLst>
                  <a:outerShdw blurRad="38100" dist="38100" dir="2700000" algn="tl">
                    <a:srgbClr val="000000">
                      <a:alpha val="43137"/>
                    </a:srgbClr>
                  </a:outerShdw>
                </a:effectLst>
              </a:rPr>
              <a:t>Instagram User Analytics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			-Indu Prakash</a:t>
            </a:r>
            <a:r>
              <a:rPr lang="en-US" sz="2300" dirty="0">
                <a:solidFill>
                  <a:srgbClr val="5792BA"/>
                </a:solidFill>
              </a:rPr>
              <a:t> </a:t>
            </a:r>
          </a:p>
        </p:txBody>
      </p:sp>
      <p:sp>
        <p:nvSpPr>
          <p:cNvPr id="4" name="TextBox 3">
            <a:extLst>
              <a:ext uri="{FF2B5EF4-FFF2-40B4-BE49-F238E27FC236}">
                <a16:creationId xmlns:a16="http://schemas.microsoft.com/office/drawing/2014/main" id="{61C002E5-D804-279C-0913-F0F1133BE925}"/>
              </a:ext>
            </a:extLst>
          </p:cNvPr>
          <p:cNvSpPr txBox="1"/>
          <p:nvPr/>
        </p:nvSpPr>
        <p:spPr>
          <a:xfrm>
            <a:off x="32935" y="6858000"/>
            <a:ext cx="12126129" cy="230832"/>
          </a:xfrm>
          <a:prstGeom prst="rect">
            <a:avLst/>
          </a:prstGeom>
          <a:noFill/>
        </p:spPr>
        <p:txBody>
          <a:bodyPr wrap="square" rtlCol="0">
            <a:spAutoFit/>
          </a:bodyPr>
          <a:lstStyle/>
          <a:p>
            <a:r>
              <a:rPr lang="en-IN" sz="900">
                <a:hlinkClick r:id="rId4" tooltip="https://blog.keliweb.it/2015/06/come-aumentare-i-follower-su-instagram-alcuni-consigli/"/>
              </a:rPr>
              <a:t>This Photo</a:t>
            </a:r>
            <a:r>
              <a:rPr lang="en-IN" sz="900"/>
              <a:t> by Unknown Author is licensed under </a:t>
            </a:r>
            <a:r>
              <a:rPr lang="en-IN" sz="900">
                <a:hlinkClick r:id="rId5" tooltip="https://creativecommons.org/licenses/by-nc-sa/3.0/"/>
              </a:rPr>
              <a:t>CC BY-SA-NC</a:t>
            </a:r>
            <a:endParaRPr lang="en-IN" sz="900"/>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2AFD-3BCE-E2F3-7B24-4D8DBF39E356}"/>
              </a:ext>
            </a:extLst>
          </p:cNvPr>
          <p:cNvSpPr>
            <a:spLocks noGrp="1"/>
          </p:cNvSpPr>
          <p:nvPr>
            <p:ph type="title"/>
          </p:nvPr>
        </p:nvSpPr>
        <p:spPr/>
        <p:txBody>
          <a:bodyPr/>
          <a:lstStyle/>
          <a:p>
            <a:r>
              <a:rPr lang="en-US" b="0" i="0" dirty="0">
                <a:solidFill>
                  <a:schemeClr val="tx1">
                    <a:lumMod val="95000"/>
                  </a:schemeClr>
                </a:solidFill>
                <a:effectLst/>
                <a:latin typeface="Manrope"/>
              </a:rPr>
              <a:t>The winner of the contest</a:t>
            </a:r>
            <a:endParaRPr lang="en-IN" dirty="0"/>
          </a:p>
        </p:txBody>
      </p:sp>
      <p:pic>
        <p:nvPicPr>
          <p:cNvPr id="7" name="Content Placeholder 6">
            <a:extLst>
              <a:ext uri="{FF2B5EF4-FFF2-40B4-BE49-F238E27FC236}">
                <a16:creationId xmlns:a16="http://schemas.microsoft.com/office/drawing/2014/main" id="{EA5EBDAE-8E4C-A5EA-A10D-7450F27377D5}"/>
              </a:ext>
            </a:extLst>
          </p:cNvPr>
          <p:cNvPicPr>
            <a:picLocks noGrp="1" noChangeAspect="1"/>
          </p:cNvPicPr>
          <p:nvPr>
            <p:ph idx="1"/>
          </p:nvPr>
        </p:nvPicPr>
        <p:blipFill>
          <a:blip r:embed="rId2"/>
          <a:stretch>
            <a:fillRect/>
          </a:stretch>
        </p:blipFill>
        <p:spPr>
          <a:xfrm>
            <a:off x="1352515" y="2643750"/>
            <a:ext cx="9711454" cy="915877"/>
          </a:xfrm>
        </p:spPr>
      </p:pic>
    </p:spTree>
    <p:extLst>
      <p:ext uri="{BB962C8B-B14F-4D97-AF65-F5344CB8AC3E}">
        <p14:creationId xmlns:p14="http://schemas.microsoft.com/office/powerpoint/2010/main" val="391468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25690-849B-DAE4-9D9C-9732F2C09549}"/>
              </a:ext>
            </a:extLst>
          </p:cNvPr>
          <p:cNvSpPr>
            <a:spLocks noGrp="1"/>
          </p:cNvSpPr>
          <p:nvPr>
            <p:ph type="title"/>
          </p:nvPr>
        </p:nvSpPr>
        <p:spPr>
          <a:xfrm>
            <a:off x="913795" y="965196"/>
            <a:ext cx="3153952" cy="1329769"/>
          </a:xfrm>
        </p:spPr>
        <p:txBody>
          <a:bodyPr>
            <a:normAutofit/>
          </a:bodyPr>
          <a:lstStyle/>
          <a:p>
            <a:pPr algn="l"/>
            <a:r>
              <a:rPr lang="en-IN" sz="2800" b="1" i="0" dirty="0">
                <a:solidFill>
                  <a:schemeClr val="tx1">
                    <a:lumMod val="95000"/>
                  </a:schemeClr>
                </a:solidFill>
                <a:effectLst/>
                <a:latin typeface="Manrope"/>
              </a:rPr>
              <a:t>4.Hashtag Research</a:t>
            </a:r>
            <a:endParaRPr lang="en-IN" sz="2800" dirty="0">
              <a:solidFill>
                <a:schemeClr val="tx1">
                  <a:lumMod val="95000"/>
                </a:schemeClr>
              </a:solidFill>
            </a:endParaRPr>
          </a:p>
        </p:txBody>
      </p:sp>
      <p:sp>
        <p:nvSpPr>
          <p:cNvPr id="3" name="Content Placeholder 2">
            <a:extLst>
              <a:ext uri="{FF2B5EF4-FFF2-40B4-BE49-F238E27FC236}">
                <a16:creationId xmlns:a16="http://schemas.microsoft.com/office/drawing/2014/main" id="{C308FA76-B646-135A-0A43-705F0154AB7B}"/>
              </a:ext>
            </a:extLst>
          </p:cNvPr>
          <p:cNvSpPr>
            <a:spLocks noGrp="1"/>
          </p:cNvSpPr>
          <p:nvPr>
            <p:ph idx="1"/>
          </p:nvPr>
        </p:nvSpPr>
        <p:spPr>
          <a:xfrm>
            <a:off x="913796" y="2450353"/>
            <a:ext cx="3153952" cy="3340847"/>
          </a:xfrm>
        </p:spPr>
        <p:txBody>
          <a:bodyPr>
            <a:normAutofit/>
          </a:bodyPr>
          <a:lstStyle/>
          <a:p>
            <a:r>
              <a:rPr lang="en-US" sz="1800" b="0" i="0" dirty="0">
                <a:solidFill>
                  <a:schemeClr val="tx1">
                    <a:lumMod val="95000"/>
                  </a:schemeClr>
                </a:solidFill>
                <a:effectLst/>
                <a:latin typeface="Manrope"/>
              </a:rPr>
              <a:t> Identify and suggest the top five most commonly used hashtags on the platform.</a:t>
            </a:r>
            <a:endParaRPr lang="en-IN" sz="1800" dirty="0">
              <a:solidFill>
                <a:schemeClr val="tx1">
                  <a:lumMod val="95000"/>
                </a:schemeClr>
              </a:solidFill>
            </a:endParaRPr>
          </a:p>
        </p:txBody>
      </p:sp>
      <p:sp>
        <p:nvSpPr>
          <p:cNvPr id="13"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73F03E-2390-6DB0-23BE-882787297D70}"/>
              </a:ext>
            </a:extLst>
          </p:cNvPr>
          <p:cNvPicPr>
            <a:picLocks noChangeAspect="1"/>
          </p:cNvPicPr>
          <p:nvPr/>
        </p:nvPicPr>
        <p:blipFill>
          <a:blip r:embed="rId3"/>
          <a:stretch>
            <a:fillRect/>
          </a:stretch>
        </p:blipFill>
        <p:spPr>
          <a:xfrm>
            <a:off x="5120640" y="1726847"/>
            <a:ext cx="5676236" cy="3258340"/>
          </a:xfrm>
          <a:prstGeom prst="rect">
            <a:avLst/>
          </a:prstGeom>
        </p:spPr>
      </p:pic>
    </p:spTree>
    <p:extLst>
      <p:ext uri="{BB962C8B-B14F-4D97-AF65-F5344CB8AC3E}">
        <p14:creationId xmlns:p14="http://schemas.microsoft.com/office/powerpoint/2010/main" val="351264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2AFD-3BCE-E2F3-7B24-4D8DBF39E356}"/>
              </a:ext>
            </a:extLst>
          </p:cNvPr>
          <p:cNvSpPr>
            <a:spLocks noGrp="1"/>
          </p:cNvSpPr>
          <p:nvPr>
            <p:ph type="title"/>
          </p:nvPr>
        </p:nvSpPr>
        <p:spPr/>
        <p:txBody>
          <a:bodyPr>
            <a:normAutofit/>
          </a:bodyPr>
          <a:lstStyle/>
          <a:p>
            <a:r>
              <a:rPr lang="en-US" sz="4800" dirty="0">
                <a:effectLst/>
                <a:latin typeface="Manrope"/>
              </a:rPr>
              <a:t>T</a:t>
            </a:r>
            <a:r>
              <a:rPr lang="en-US" sz="4800" b="0" i="0" dirty="0">
                <a:effectLst/>
                <a:latin typeface="Manrope"/>
              </a:rPr>
              <a:t>op five mostly used hashtags</a:t>
            </a:r>
            <a:endParaRPr lang="en-IN" dirty="0"/>
          </a:p>
        </p:txBody>
      </p:sp>
      <p:pic>
        <p:nvPicPr>
          <p:cNvPr id="4" name="Picture 3">
            <a:extLst>
              <a:ext uri="{FF2B5EF4-FFF2-40B4-BE49-F238E27FC236}">
                <a16:creationId xmlns:a16="http://schemas.microsoft.com/office/drawing/2014/main" id="{B8BC5565-0B42-A560-0B0A-C7F737093DE0}"/>
              </a:ext>
            </a:extLst>
          </p:cNvPr>
          <p:cNvPicPr>
            <a:picLocks noChangeAspect="1"/>
          </p:cNvPicPr>
          <p:nvPr/>
        </p:nvPicPr>
        <p:blipFill>
          <a:blip r:embed="rId2"/>
          <a:stretch>
            <a:fillRect/>
          </a:stretch>
        </p:blipFill>
        <p:spPr>
          <a:xfrm>
            <a:off x="4025548" y="2280076"/>
            <a:ext cx="4130256" cy="3145942"/>
          </a:xfrm>
          <a:prstGeom prst="rect">
            <a:avLst/>
          </a:prstGeom>
        </p:spPr>
      </p:pic>
    </p:spTree>
    <p:extLst>
      <p:ext uri="{BB962C8B-B14F-4D97-AF65-F5344CB8AC3E}">
        <p14:creationId xmlns:p14="http://schemas.microsoft.com/office/powerpoint/2010/main" val="242983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25690-849B-DAE4-9D9C-9732F2C09549}"/>
              </a:ext>
            </a:extLst>
          </p:cNvPr>
          <p:cNvSpPr>
            <a:spLocks noGrp="1"/>
          </p:cNvSpPr>
          <p:nvPr>
            <p:ph type="title"/>
          </p:nvPr>
        </p:nvSpPr>
        <p:spPr>
          <a:xfrm>
            <a:off x="913796" y="643465"/>
            <a:ext cx="3382638" cy="1370605"/>
          </a:xfrm>
        </p:spPr>
        <p:txBody>
          <a:bodyPr>
            <a:normAutofit/>
          </a:bodyPr>
          <a:lstStyle/>
          <a:p>
            <a:pPr algn="l"/>
            <a:r>
              <a:rPr lang="en-IN" sz="3000" b="1" i="0" dirty="0">
                <a:solidFill>
                  <a:schemeClr val="tx1">
                    <a:lumMod val="95000"/>
                  </a:schemeClr>
                </a:solidFill>
                <a:effectLst/>
                <a:latin typeface="Manrope"/>
              </a:rPr>
              <a:t>5.Ad Campaign Launch</a:t>
            </a:r>
            <a:endParaRPr lang="en-IN" sz="3000" dirty="0">
              <a:solidFill>
                <a:schemeClr val="tx1">
                  <a:lumMod val="95000"/>
                </a:schemeClr>
              </a:solidFill>
            </a:endParaRPr>
          </a:p>
        </p:txBody>
      </p:sp>
      <p:sp>
        <p:nvSpPr>
          <p:cNvPr id="3" name="Content Placeholder 2">
            <a:extLst>
              <a:ext uri="{FF2B5EF4-FFF2-40B4-BE49-F238E27FC236}">
                <a16:creationId xmlns:a16="http://schemas.microsoft.com/office/drawing/2014/main" id="{C308FA76-B646-135A-0A43-705F0154AB7B}"/>
              </a:ext>
            </a:extLst>
          </p:cNvPr>
          <p:cNvSpPr>
            <a:spLocks noGrp="1"/>
          </p:cNvSpPr>
          <p:nvPr>
            <p:ph idx="1"/>
          </p:nvPr>
        </p:nvSpPr>
        <p:spPr>
          <a:xfrm>
            <a:off x="913796" y="2247153"/>
            <a:ext cx="3358084" cy="3544046"/>
          </a:xfrm>
        </p:spPr>
        <p:txBody>
          <a:bodyPr>
            <a:normAutofit/>
          </a:bodyPr>
          <a:lstStyle/>
          <a:p>
            <a:r>
              <a:rPr lang="en-US" sz="1800" b="0" i="0" dirty="0">
                <a:solidFill>
                  <a:schemeClr val="tx1">
                    <a:lumMod val="95000"/>
                  </a:schemeClr>
                </a:solidFill>
                <a:effectLst/>
                <a:latin typeface="Manrope"/>
              </a:rPr>
              <a:t>Determine the day of the week when most users register on Instagram. Provide insights on when to schedule an ad campaign.</a:t>
            </a:r>
            <a:endParaRPr lang="en-IN" sz="1800" dirty="0">
              <a:solidFill>
                <a:schemeClr val="tx1">
                  <a:lumMod val="95000"/>
                </a:schemeClr>
              </a:solidFill>
            </a:endParaRPr>
          </a:p>
        </p:txBody>
      </p:sp>
      <p:pic>
        <p:nvPicPr>
          <p:cNvPr id="8" name="Picture 7">
            <a:extLst>
              <a:ext uri="{FF2B5EF4-FFF2-40B4-BE49-F238E27FC236}">
                <a16:creationId xmlns:a16="http://schemas.microsoft.com/office/drawing/2014/main" id="{E3E94525-AA95-E896-567B-5D21B65123F8}"/>
              </a:ext>
            </a:extLst>
          </p:cNvPr>
          <p:cNvPicPr>
            <a:picLocks noChangeAspect="1"/>
          </p:cNvPicPr>
          <p:nvPr/>
        </p:nvPicPr>
        <p:blipFill>
          <a:blip r:embed="rId3"/>
          <a:stretch>
            <a:fillRect/>
          </a:stretch>
        </p:blipFill>
        <p:spPr>
          <a:xfrm>
            <a:off x="5479141" y="643466"/>
            <a:ext cx="5505597" cy="5147733"/>
          </a:xfrm>
          <a:prstGeom prst="rect">
            <a:avLst/>
          </a:prstGeom>
        </p:spPr>
      </p:pic>
    </p:spTree>
    <p:extLst>
      <p:ext uri="{BB962C8B-B14F-4D97-AF65-F5344CB8AC3E}">
        <p14:creationId xmlns:p14="http://schemas.microsoft.com/office/powerpoint/2010/main" val="367081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2AFD-3BCE-E2F3-7B24-4D8DBF39E356}"/>
              </a:ext>
            </a:extLst>
          </p:cNvPr>
          <p:cNvSpPr>
            <a:spLocks noGrp="1"/>
          </p:cNvSpPr>
          <p:nvPr>
            <p:ph type="title"/>
          </p:nvPr>
        </p:nvSpPr>
        <p:spPr/>
        <p:txBody>
          <a:bodyPr>
            <a:normAutofit fontScale="90000"/>
          </a:bodyPr>
          <a:lstStyle/>
          <a:p>
            <a:r>
              <a:rPr lang="en-US" sz="4800" b="0" i="0" dirty="0">
                <a:solidFill>
                  <a:schemeClr val="tx1">
                    <a:lumMod val="95000"/>
                  </a:schemeClr>
                </a:solidFill>
                <a:effectLst/>
                <a:latin typeface="Manrope"/>
              </a:rPr>
              <a:t>The days of the week when most users register</a:t>
            </a:r>
            <a:endParaRPr lang="en-IN" dirty="0"/>
          </a:p>
        </p:txBody>
      </p:sp>
      <p:cxnSp>
        <p:nvCxnSpPr>
          <p:cNvPr id="7" name="Straight Arrow Connector 6">
            <a:extLst>
              <a:ext uri="{FF2B5EF4-FFF2-40B4-BE49-F238E27FC236}">
                <a16:creationId xmlns:a16="http://schemas.microsoft.com/office/drawing/2014/main" id="{D4A1ED6A-A96A-91C3-FCDF-6BEB8043B02D}"/>
              </a:ext>
            </a:extLst>
          </p:cNvPr>
          <p:cNvCxnSpPr>
            <a:cxnSpLocks/>
          </p:cNvCxnSpPr>
          <p:nvPr/>
        </p:nvCxnSpPr>
        <p:spPr>
          <a:xfrm>
            <a:off x="5029200" y="3004457"/>
            <a:ext cx="91440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C1216F5C-6D83-660C-B508-6F124202536B}"/>
              </a:ext>
            </a:extLst>
          </p:cNvPr>
          <p:cNvCxnSpPr>
            <a:cxnSpLocks/>
          </p:cNvCxnSpPr>
          <p:nvPr/>
        </p:nvCxnSpPr>
        <p:spPr>
          <a:xfrm>
            <a:off x="5029200" y="3429000"/>
            <a:ext cx="91440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71FB0142-4FF9-EBCD-1A59-8C957EE9A491}"/>
              </a:ext>
            </a:extLst>
          </p:cNvPr>
          <p:cNvSpPr txBox="1"/>
          <p:nvPr/>
        </p:nvSpPr>
        <p:spPr>
          <a:xfrm>
            <a:off x="5943600" y="2862943"/>
            <a:ext cx="1578429" cy="369332"/>
          </a:xfrm>
          <a:prstGeom prst="rect">
            <a:avLst/>
          </a:prstGeom>
          <a:noFill/>
        </p:spPr>
        <p:txBody>
          <a:bodyPr wrap="square" rtlCol="0">
            <a:spAutoFit/>
          </a:bodyPr>
          <a:lstStyle/>
          <a:p>
            <a:r>
              <a:rPr lang="en-IN" dirty="0"/>
              <a:t>Thursday </a:t>
            </a:r>
          </a:p>
        </p:txBody>
      </p:sp>
      <p:sp>
        <p:nvSpPr>
          <p:cNvPr id="12" name="TextBox 11">
            <a:extLst>
              <a:ext uri="{FF2B5EF4-FFF2-40B4-BE49-F238E27FC236}">
                <a16:creationId xmlns:a16="http://schemas.microsoft.com/office/drawing/2014/main" id="{DBCB8C95-50A1-97AF-1B57-72D350B3AF85}"/>
              </a:ext>
            </a:extLst>
          </p:cNvPr>
          <p:cNvSpPr txBox="1"/>
          <p:nvPr/>
        </p:nvSpPr>
        <p:spPr>
          <a:xfrm>
            <a:off x="5943599" y="3232275"/>
            <a:ext cx="1578429" cy="369332"/>
          </a:xfrm>
          <a:prstGeom prst="rect">
            <a:avLst/>
          </a:prstGeom>
          <a:noFill/>
        </p:spPr>
        <p:txBody>
          <a:bodyPr wrap="square" rtlCol="0">
            <a:spAutoFit/>
          </a:bodyPr>
          <a:lstStyle/>
          <a:p>
            <a:r>
              <a:rPr lang="en-IN" dirty="0"/>
              <a:t>Sunday</a:t>
            </a:r>
          </a:p>
        </p:txBody>
      </p:sp>
      <p:pic>
        <p:nvPicPr>
          <p:cNvPr id="14" name="Picture 13">
            <a:extLst>
              <a:ext uri="{FF2B5EF4-FFF2-40B4-BE49-F238E27FC236}">
                <a16:creationId xmlns:a16="http://schemas.microsoft.com/office/drawing/2014/main" id="{3A10B931-F344-5C55-562D-B953318B38D1}"/>
              </a:ext>
            </a:extLst>
          </p:cNvPr>
          <p:cNvPicPr>
            <a:picLocks noChangeAspect="1"/>
          </p:cNvPicPr>
          <p:nvPr/>
        </p:nvPicPr>
        <p:blipFill>
          <a:blip r:embed="rId2"/>
          <a:stretch>
            <a:fillRect/>
          </a:stretch>
        </p:blipFill>
        <p:spPr>
          <a:xfrm>
            <a:off x="2526813" y="2463396"/>
            <a:ext cx="2397881" cy="1082121"/>
          </a:xfrm>
          <a:prstGeom prst="rect">
            <a:avLst/>
          </a:prstGeom>
        </p:spPr>
      </p:pic>
    </p:spTree>
    <p:extLst>
      <p:ext uri="{BB962C8B-B14F-4D97-AF65-F5344CB8AC3E}">
        <p14:creationId xmlns:p14="http://schemas.microsoft.com/office/powerpoint/2010/main" val="118091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6A21-6A2C-C263-73BF-3E8EA128AE15}"/>
              </a:ext>
            </a:extLst>
          </p:cNvPr>
          <p:cNvSpPr>
            <a:spLocks noGrp="1"/>
          </p:cNvSpPr>
          <p:nvPr>
            <p:ph type="title"/>
          </p:nvPr>
        </p:nvSpPr>
        <p:spPr>
          <a:xfrm>
            <a:off x="777605" y="2481943"/>
            <a:ext cx="10353762" cy="1257300"/>
          </a:xfrm>
        </p:spPr>
        <p:txBody>
          <a:bodyPr/>
          <a:lstStyle/>
          <a:p>
            <a:r>
              <a:rPr lang="en-IN" b="1" i="0" dirty="0">
                <a:solidFill>
                  <a:schemeClr val="tx1">
                    <a:lumMod val="95000"/>
                  </a:schemeClr>
                </a:solidFill>
                <a:effectLst/>
                <a:latin typeface="Manrope"/>
              </a:rPr>
              <a:t>B) Investor Metrics:</a:t>
            </a:r>
            <a:endParaRPr lang="en-IN" dirty="0">
              <a:solidFill>
                <a:schemeClr val="tx1">
                  <a:lumMod val="95000"/>
                </a:schemeClr>
              </a:solidFill>
            </a:endParaRPr>
          </a:p>
        </p:txBody>
      </p:sp>
    </p:spTree>
    <p:extLst>
      <p:ext uri="{BB962C8B-B14F-4D97-AF65-F5344CB8AC3E}">
        <p14:creationId xmlns:p14="http://schemas.microsoft.com/office/powerpoint/2010/main" val="234485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25690-849B-DAE4-9D9C-9732F2C09549}"/>
              </a:ext>
            </a:extLst>
          </p:cNvPr>
          <p:cNvSpPr>
            <a:spLocks noGrp="1"/>
          </p:cNvSpPr>
          <p:nvPr>
            <p:ph type="title"/>
          </p:nvPr>
        </p:nvSpPr>
        <p:spPr>
          <a:xfrm>
            <a:off x="913796" y="643465"/>
            <a:ext cx="3382638" cy="1370605"/>
          </a:xfrm>
        </p:spPr>
        <p:txBody>
          <a:bodyPr>
            <a:normAutofit/>
          </a:bodyPr>
          <a:lstStyle/>
          <a:p>
            <a:pPr algn="l"/>
            <a:r>
              <a:rPr lang="en-IN" sz="2800" b="1" i="0" dirty="0">
                <a:solidFill>
                  <a:schemeClr val="tx1">
                    <a:lumMod val="95000"/>
                  </a:schemeClr>
                </a:solidFill>
                <a:effectLst/>
                <a:latin typeface="Manrope"/>
              </a:rPr>
              <a:t>1.User Engagement</a:t>
            </a:r>
            <a:endParaRPr lang="en-IN" sz="6000" dirty="0">
              <a:solidFill>
                <a:schemeClr val="tx1">
                  <a:lumMod val="95000"/>
                </a:schemeClr>
              </a:solidFill>
            </a:endParaRPr>
          </a:p>
        </p:txBody>
      </p:sp>
      <p:sp>
        <p:nvSpPr>
          <p:cNvPr id="3" name="Content Placeholder 2">
            <a:extLst>
              <a:ext uri="{FF2B5EF4-FFF2-40B4-BE49-F238E27FC236}">
                <a16:creationId xmlns:a16="http://schemas.microsoft.com/office/drawing/2014/main" id="{C308FA76-B646-135A-0A43-705F0154AB7B}"/>
              </a:ext>
            </a:extLst>
          </p:cNvPr>
          <p:cNvSpPr>
            <a:spLocks noGrp="1"/>
          </p:cNvSpPr>
          <p:nvPr>
            <p:ph idx="1"/>
          </p:nvPr>
        </p:nvSpPr>
        <p:spPr>
          <a:xfrm>
            <a:off x="913796" y="2247153"/>
            <a:ext cx="3358084" cy="3544046"/>
          </a:xfrm>
        </p:spPr>
        <p:txBody>
          <a:bodyPr>
            <a:normAutofit/>
          </a:bodyPr>
          <a:lstStyle/>
          <a:p>
            <a:r>
              <a:rPr lang="en-US" sz="1800" b="0" i="0" dirty="0">
                <a:solidFill>
                  <a:schemeClr val="tx1">
                    <a:lumMod val="95000"/>
                  </a:schemeClr>
                </a:solidFill>
                <a:effectLst/>
                <a:latin typeface="Manrope"/>
              </a:rPr>
              <a:t>Calculate the average number of posts per user on Instagram. Also, provide the total number of photos on Instagram divided by the total number of users.</a:t>
            </a:r>
            <a:endParaRPr lang="en-IN" sz="2400" dirty="0">
              <a:solidFill>
                <a:schemeClr val="tx1">
                  <a:lumMod val="95000"/>
                </a:schemeClr>
              </a:solidFill>
            </a:endParaRPr>
          </a:p>
        </p:txBody>
      </p:sp>
      <p:pic>
        <p:nvPicPr>
          <p:cNvPr id="5" name="Picture 4">
            <a:extLst>
              <a:ext uri="{FF2B5EF4-FFF2-40B4-BE49-F238E27FC236}">
                <a16:creationId xmlns:a16="http://schemas.microsoft.com/office/drawing/2014/main" id="{48033851-60C7-3F50-B002-313C3E733CA0}"/>
              </a:ext>
            </a:extLst>
          </p:cNvPr>
          <p:cNvPicPr>
            <a:picLocks noChangeAspect="1"/>
          </p:cNvPicPr>
          <p:nvPr/>
        </p:nvPicPr>
        <p:blipFill>
          <a:blip r:embed="rId3"/>
          <a:stretch>
            <a:fillRect/>
          </a:stretch>
        </p:blipFill>
        <p:spPr>
          <a:xfrm>
            <a:off x="6096000" y="974241"/>
            <a:ext cx="4715598" cy="2984442"/>
          </a:xfrm>
          <a:prstGeom prst="rect">
            <a:avLst/>
          </a:prstGeom>
        </p:spPr>
      </p:pic>
      <p:pic>
        <p:nvPicPr>
          <p:cNvPr id="7" name="Picture 6">
            <a:extLst>
              <a:ext uri="{FF2B5EF4-FFF2-40B4-BE49-F238E27FC236}">
                <a16:creationId xmlns:a16="http://schemas.microsoft.com/office/drawing/2014/main" id="{5CCA00AA-0BFF-C32F-F1F6-21B2EC28F296}"/>
              </a:ext>
            </a:extLst>
          </p:cNvPr>
          <p:cNvPicPr>
            <a:picLocks noChangeAspect="1"/>
          </p:cNvPicPr>
          <p:nvPr/>
        </p:nvPicPr>
        <p:blipFill>
          <a:blip r:embed="rId4"/>
          <a:stretch>
            <a:fillRect/>
          </a:stretch>
        </p:blipFill>
        <p:spPr>
          <a:xfrm>
            <a:off x="1433111" y="4943635"/>
            <a:ext cx="10352102" cy="1080647"/>
          </a:xfrm>
          <a:prstGeom prst="rect">
            <a:avLst/>
          </a:prstGeom>
        </p:spPr>
      </p:pic>
    </p:spTree>
    <p:extLst>
      <p:ext uri="{BB962C8B-B14F-4D97-AF65-F5344CB8AC3E}">
        <p14:creationId xmlns:p14="http://schemas.microsoft.com/office/powerpoint/2010/main" val="581717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2AFD-3BCE-E2F3-7B24-4D8DBF39E356}"/>
              </a:ext>
            </a:extLst>
          </p:cNvPr>
          <p:cNvSpPr>
            <a:spLocks noGrp="1"/>
          </p:cNvSpPr>
          <p:nvPr>
            <p:ph type="title"/>
          </p:nvPr>
        </p:nvSpPr>
        <p:spPr>
          <a:xfrm>
            <a:off x="587223" y="889907"/>
            <a:ext cx="4920948" cy="1257300"/>
          </a:xfrm>
        </p:spPr>
        <p:txBody>
          <a:bodyPr>
            <a:normAutofit fontScale="90000"/>
          </a:bodyPr>
          <a:lstStyle/>
          <a:p>
            <a:r>
              <a:rPr lang="en-US" sz="4800" dirty="0">
                <a:solidFill>
                  <a:schemeClr val="tx1">
                    <a:lumMod val="95000"/>
                  </a:schemeClr>
                </a:solidFill>
                <a:effectLst/>
                <a:latin typeface="Manrope"/>
              </a:rPr>
              <a:t>T</a:t>
            </a:r>
            <a:r>
              <a:rPr lang="en-US" sz="4800" b="0" i="0" dirty="0">
                <a:solidFill>
                  <a:schemeClr val="tx1">
                    <a:lumMod val="95000"/>
                  </a:schemeClr>
                </a:solidFill>
                <a:effectLst/>
                <a:latin typeface="Manrope"/>
              </a:rPr>
              <a:t>he average number of posts per user on Instagram</a:t>
            </a:r>
            <a:endParaRPr lang="en-IN" dirty="0"/>
          </a:p>
        </p:txBody>
      </p:sp>
      <p:pic>
        <p:nvPicPr>
          <p:cNvPr id="5" name="Picture 4">
            <a:extLst>
              <a:ext uri="{FF2B5EF4-FFF2-40B4-BE49-F238E27FC236}">
                <a16:creationId xmlns:a16="http://schemas.microsoft.com/office/drawing/2014/main" id="{64EFECD5-F74E-B024-86B3-1804A1FE8D28}"/>
              </a:ext>
            </a:extLst>
          </p:cNvPr>
          <p:cNvPicPr>
            <a:picLocks noChangeAspect="1"/>
          </p:cNvPicPr>
          <p:nvPr/>
        </p:nvPicPr>
        <p:blipFill>
          <a:blip r:embed="rId2"/>
          <a:stretch>
            <a:fillRect/>
          </a:stretch>
        </p:blipFill>
        <p:spPr>
          <a:xfrm>
            <a:off x="6496015" y="688521"/>
            <a:ext cx="4632154" cy="1257300"/>
          </a:xfrm>
          <a:prstGeom prst="rect">
            <a:avLst/>
          </a:prstGeom>
        </p:spPr>
      </p:pic>
      <p:sp>
        <p:nvSpPr>
          <p:cNvPr id="6" name="Title 1">
            <a:extLst>
              <a:ext uri="{FF2B5EF4-FFF2-40B4-BE49-F238E27FC236}">
                <a16:creationId xmlns:a16="http://schemas.microsoft.com/office/drawing/2014/main" id="{B1EE9AC6-60B9-310E-8753-537A604C5B41}"/>
              </a:ext>
            </a:extLst>
          </p:cNvPr>
          <p:cNvSpPr txBox="1">
            <a:spLocks/>
          </p:cNvSpPr>
          <p:nvPr/>
        </p:nvSpPr>
        <p:spPr>
          <a:xfrm>
            <a:off x="622638" y="3679370"/>
            <a:ext cx="5073348" cy="1660073"/>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chemeClr val="tx1">
                    <a:lumMod val="95000"/>
                  </a:schemeClr>
                </a:solidFill>
                <a:effectLst/>
                <a:latin typeface="Manrope"/>
              </a:rPr>
              <a:t>T</a:t>
            </a:r>
            <a:r>
              <a:rPr lang="en-US" sz="4400" b="0" i="0" dirty="0">
                <a:solidFill>
                  <a:schemeClr val="tx1">
                    <a:lumMod val="95000"/>
                  </a:schemeClr>
                </a:solidFill>
                <a:effectLst/>
                <a:latin typeface="Manrope"/>
              </a:rPr>
              <a:t>otal number of photos on Instagram divided by the total number of users</a:t>
            </a:r>
            <a:endParaRPr lang="en-IN" sz="4300" dirty="0"/>
          </a:p>
        </p:txBody>
      </p:sp>
      <p:sp>
        <p:nvSpPr>
          <p:cNvPr id="7" name="Arrow: Right 6">
            <a:extLst>
              <a:ext uri="{FF2B5EF4-FFF2-40B4-BE49-F238E27FC236}">
                <a16:creationId xmlns:a16="http://schemas.microsoft.com/office/drawing/2014/main" id="{C784B664-7D66-6EA3-018C-0F0EBA426FA7}"/>
              </a:ext>
            </a:extLst>
          </p:cNvPr>
          <p:cNvSpPr/>
          <p:nvPr/>
        </p:nvSpPr>
        <p:spPr>
          <a:xfrm>
            <a:off x="5695986" y="1230086"/>
            <a:ext cx="715700" cy="522514"/>
          </a:xfrm>
          <a:prstGeom prst="right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F431A650-B907-438D-FAB5-E32EAAF31E62}"/>
              </a:ext>
            </a:extLst>
          </p:cNvPr>
          <p:cNvSpPr/>
          <p:nvPr/>
        </p:nvSpPr>
        <p:spPr>
          <a:xfrm>
            <a:off x="5695986" y="4147457"/>
            <a:ext cx="715700" cy="522514"/>
          </a:xfrm>
          <a:prstGeom prst="right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EF44ACC0-75A9-8529-5267-695A3109A3BB}"/>
              </a:ext>
            </a:extLst>
          </p:cNvPr>
          <p:cNvPicPr>
            <a:picLocks noChangeAspect="1"/>
          </p:cNvPicPr>
          <p:nvPr/>
        </p:nvPicPr>
        <p:blipFill>
          <a:blip r:embed="rId3"/>
          <a:stretch>
            <a:fillRect/>
          </a:stretch>
        </p:blipFill>
        <p:spPr>
          <a:xfrm>
            <a:off x="6496013" y="3887268"/>
            <a:ext cx="4632153" cy="1452175"/>
          </a:xfrm>
          <a:prstGeom prst="rect">
            <a:avLst/>
          </a:prstGeom>
        </p:spPr>
      </p:pic>
    </p:spTree>
    <p:extLst>
      <p:ext uri="{BB962C8B-B14F-4D97-AF65-F5344CB8AC3E}">
        <p14:creationId xmlns:p14="http://schemas.microsoft.com/office/powerpoint/2010/main" val="1037098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4E9B74F-221E-6020-AD2A-DEA90FD3279E}"/>
              </a:ext>
            </a:extLst>
          </p:cNvPr>
          <p:cNvSpPr txBox="1">
            <a:spLocks/>
          </p:cNvSpPr>
          <p:nvPr/>
        </p:nvSpPr>
        <p:spPr>
          <a:xfrm>
            <a:off x="913795" y="965196"/>
            <a:ext cx="3153952" cy="1329769"/>
          </a:xfrm>
          <a:prstGeom prst="rect">
            <a:avLst/>
          </a:prstGeom>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2800" b="1" kern="1200" dirty="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mj-lt"/>
                <a:ea typeface="+mj-ea"/>
                <a:cs typeface="Trebuchet MS"/>
              </a:rPr>
              <a:t>2.Bots &amp; Fake Accounts</a:t>
            </a:r>
            <a:endParaRPr lang="en-US" sz="2800" kern="1200" dirty="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mj-lt"/>
              <a:ea typeface="+mj-ea"/>
              <a:cs typeface="Trebuchet MS"/>
            </a:endParaRPr>
          </a:p>
        </p:txBody>
      </p:sp>
      <p:sp>
        <p:nvSpPr>
          <p:cNvPr id="11" name="Content Placeholder 2">
            <a:extLst>
              <a:ext uri="{FF2B5EF4-FFF2-40B4-BE49-F238E27FC236}">
                <a16:creationId xmlns:a16="http://schemas.microsoft.com/office/drawing/2014/main" id="{FEFD2BA6-073D-E171-B108-0FF9F00E65EA}"/>
              </a:ext>
            </a:extLst>
          </p:cNvPr>
          <p:cNvSpPr txBox="1">
            <a:spLocks/>
          </p:cNvSpPr>
          <p:nvPr/>
        </p:nvSpPr>
        <p:spPr>
          <a:xfrm>
            <a:off x="913796" y="2450353"/>
            <a:ext cx="3153952" cy="3340847"/>
          </a:xfrm>
          <a:prstGeom prst="rect">
            <a:avLst/>
          </a:prstGeom>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800" dirty="0">
                <a:solidFill>
                  <a:schemeClr val="tx1">
                    <a:lumMod val="95000"/>
                  </a:schemeClr>
                </a:solidFill>
              </a:rPr>
              <a:t> Identify users (potential bots) who have liked every single photo on the site, as this is not typically possible for a normal user.</a:t>
            </a:r>
          </a:p>
        </p:txBody>
      </p:sp>
      <p:sp>
        <p:nvSpPr>
          <p:cNvPr id="34" name="Rectangle 33">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computer program&#10;&#10;Description automatically generated">
            <a:extLst>
              <a:ext uri="{FF2B5EF4-FFF2-40B4-BE49-F238E27FC236}">
                <a16:creationId xmlns:a16="http://schemas.microsoft.com/office/drawing/2014/main" id="{0098ED0E-1FA3-BA3D-B0FD-CB58B90FB4FD}"/>
              </a:ext>
            </a:extLst>
          </p:cNvPr>
          <p:cNvPicPr>
            <a:picLocks noChangeAspect="1"/>
          </p:cNvPicPr>
          <p:nvPr/>
        </p:nvPicPr>
        <p:blipFill>
          <a:blip r:embed="rId3"/>
          <a:stretch>
            <a:fillRect/>
          </a:stretch>
        </p:blipFill>
        <p:spPr>
          <a:xfrm>
            <a:off x="5120640" y="1608077"/>
            <a:ext cx="5676236" cy="3495879"/>
          </a:xfrm>
          <a:prstGeom prst="rect">
            <a:avLst/>
          </a:prstGeom>
        </p:spPr>
      </p:pic>
    </p:spTree>
    <p:extLst>
      <p:ext uri="{BB962C8B-B14F-4D97-AF65-F5344CB8AC3E}">
        <p14:creationId xmlns:p14="http://schemas.microsoft.com/office/powerpoint/2010/main" val="3537845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42AFD-3BCE-E2F3-7B24-4D8DBF39E356}"/>
              </a:ext>
            </a:extLst>
          </p:cNvPr>
          <p:cNvSpPr>
            <a:spLocks noGrp="1"/>
          </p:cNvSpPr>
          <p:nvPr>
            <p:ph type="title"/>
          </p:nvPr>
        </p:nvSpPr>
        <p:spPr>
          <a:xfrm>
            <a:off x="8050305" y="965196"/>
            <a:ext cx="3131671" cy="2633146"/>
          </a:xfrm>
        </p:spPr>
        <p:txBody>
          <a:bodyPr vert="horz" lIns="91440" tIns="45720" rIns="91440" bIns="45720" rtlCol="0" anchor="b">
            <a:normAutofit/>
          </a:bodyPr>
          <a:lstStyle/>
          <a:p>
            <a:pPr algn="l"/>
            <a:r>
              <a:rPr lang="en-US" sz="4000" b="1" dirty="0"/>
              <a:t>Bots &amp; Fake Accounts</a:t>
            </a:r>
            <a:endParaRPr lang="en-US" sz="4000" dirty="0"/>
          </a:p>
        </p:txBody>
      </p:sp>
      <p:sp>
        <p:nvSpPr>
          <p:cNvPr id="15" name="Rectangle 11">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70EE03-6BDF-DD75-3488-019B8632887B}"/>
              </a:ext>
            </a:extLst>
          </p:cNvPr>
          <p:cNvPicPr>
            <a:picLocks noChangeAspect="1"/>
          </p:cNvPicPr>
          <p:nvPr/>
        </p:nvPicPr>
        <p:blipFill>
          <a:blip r:embed="rId3"/>
          <a:stretch>
            <a:fillRect/>
          </a:stretch>
        </p:blipFill>
        <p:spPr>
          <a:xfrm>
            <a:off x="1525470" y="1438359"/>
            <a:ext cx="5326825" cy="3835314"/>
          </a:xfrm>
          <a:prstGeom prst="rect">
            <a:avLst/>
          </a:prstGeom>
        </p:spPr>
      </p:pic>
    </p:spTree>
    <p:extLst>
      <p:ext uri="{BB962C8B-B14F-4D97-AF65-F5344CB8AC3E}">
        <p14:creationId xmlns:p14="http://schemas.microsoft.com/office/powerpoint/2010/main" val="236298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CDA1-45F7-C3EE-BAE3-750914793071}"/>
              </a:ext>
            </a:extLst>
          </p:cNvPr>
          <p:cNvSpPr>
            <a:spLocks noGrp="1"/>
          </p:cNvSpPr>
          <p:nvPr>
            <p:ph type="title"/>
          </p:nvPr>
        </p:nvSpPr>
        <p:spPr/>
        <p:txBody>
          <a:bodyPr/>
          <a:lstStyle/>
          <a:p>
            <a:r>
              <a:rPr lang="en-IN" b="1" i="0" dirty="0">
                <a:solidFill>
                  <a:schemeClr val="tx1">
                    <a:lumMod val="95000"/>
                  </a:schemeClr>
                </a:solidFill>
                <a:effectLst/>
                <a:latin typeface="Manrope"/>
              </a:rPr>
              <a:t>Project Description</a:t>
            </a: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A77FAD69-43B1-5B37-D429-5196382B6F90}"/>
              </a:ext>
            </a:extLst>
          </p:cNvPr>
          <p:cNvSpPr>
            <a:spLocks noGrp="1"/>
          </p:cNvSpPr>
          <p:nvPr>
            <p:ph idx="1"/>
          </p:nvPr>
        </p:nvSpPr>
        <p:spPr/>
        <p:txBody>
          <a:bodyPr/>
          <a:lstStyle/>
          <a:p>
            <a:r>
              <a:rPr lang="en-US" b="0" i="0" dirty="0">
                <a:solidFill>
                  <a:srgbClr val="D1D5DB"/>
                </a:solidFill>
                <a:effectLst/>
                <a:latin typeface="Söhne"/>
              </a:rPr>
              <a:t>The purpose of this project is to analyze user interactions and engagement with the Instagram app in order to provide valuable insights that can guide the business's growth strategy.</a:t>
            </a:r>
          </a:p>
          <a:p>
            <a:r>
              <a:rPr lang="en-US" b="0" i="0" dirty="0">
                <a:solidFill>
                  <a:srgbClr val="D1D5DB"/>
                </a:solidFill>
                <a:effectLst/>
                <a:latin typeface="Söhne"/>
              </a:rPr>
              <a:t>The insights derived from this analysis will be crucial for various teams within the business, such as marketing, product, and development, to make informed decisions and enhance the app's user experience.</a:t>
            </a:r>
            <a:endParaRPr lang="en-IN" dirty="0"/>
          </a:p>
        </p:txBody>
      </p:sp>
    </p:spTree>
    <p:extLst>
      <p:ext uri="{BB962C8B-B14F-4D97-AF65-F5344CB8AC3E}">
        <p14:creationId xmlns:p14="http://schemas.microsoft.com/office/powerpoint/2010/main" val="20485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CDA1-45F7-C3EE-BAE3-750914793071}"/>
              </a:ext>
            </a:extLst>
          </p:cNvPr>
          <p:cNvSpPr>
            <a:spLocks noGrp="1"/>
          </p:cNvSpPr>
          <p:nvPr>
            <p:ph type="title"/>
          </p:nvPr>
        </p:nvSpPr>
        <p:spPr/>
        <p:txBody>
          <a:bodyPr/>
          <a:lstStyle/>
          <a:p>
            <a:r>
              <a:rPr lang="en-IN" b="1" i="0" dirty="0">
                <a:solidFill>
                  <a:schemeClr val="tx1">
                    <a:lumMod val="95000"/>
                  </a:schemeClr>
                </a:solidFill>
                <a:effectLst/>
                <a:latin typeface="Manrope"/>
              </a:rPr>
              <a:t>Tech-Stack Used</a:t>
            </a: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A77FAD69-43B1-5B37-D429-5196382B6F90}"/>
              </a:ext>
            </a:extLst>
          </p:cNvPr>
          <p:cNvSpPr>
            <a:spLocks noGrp="1"/>
          </p:cNvSpPr>
          <p:nvPr>
            <p:ph idx="1"/>
          </p:nvPr>
        </p:nvSpPr>
        <p:spPr/>
        <p:txBody>
          <a:bodyPr>
            <a:normAutofit/>
          </a:bodyPr>
          <a:lstStyle/>
          <a:p>
            <a:pPr algn="l">
              <a:buFont typeface="+mj-lt"/>
              <a:buAutoNum type="arabicPeriod"/>
            </a:pPr>
            <a:r>
              <a:rPr lang="en-US" b="1" i="0" dirty="0">
                <a:solidFill>
                  <a:srgbClr val="D1D5DB"/>
                </a:solidFill>
                <a:effectLst/>
                <a:latin typeface="Söhne"/>
              </a:rPr>
              <a:t>MySQL Workbench 8.0 CE:</a:t>
            </a:r>
            <a:r>
              <a:rPr lang="en-US" b="0" i="0" dirty="0">
                <a:solidFill>
                  <a:srgbClr val="D1D5DB"/>
                </a:solidFill>
                <a:effectLst/>
                <a:latin typeface="Söhne"/>
              </a:rPr>
              <a:t> MySQL Workbench is a visual database design tool and SQL development environment. It provides an intuitive interface for designing, modeling, and interacting with databases. </a:t>
            </a:r>
          </a:p>
          <a:p>
            <a:pPr algn="l">
              <a:buFont typeface="+mj-lt"/>
              <a:buAutoNum type="arabicPeriod"/>
            </a:pPr>
            <a:r>
              <a:rPr lang="en-US" b="1" i="0" dirty="0">
                <a:solidFill>
                  <a:srgbClr val="D1D5DB"/>
                </a:solidFill>
                <a:effectLst/>
                <a:latin typeface="Söhne"/>
              </a:rPr>
              <a:t>SQL (Structured Query Language):</a:t>
            </a:r>
            <a:r>
              <a:rPr lang="en-US" b="0" i="0" dirty="0">
                <a:solidFill>
                  <a:srgbClr val="D1D5DB"/>
                </a:solidFill>
                <a:effectLst/>
                <a:latin typeface="Söhne"/>
              </a:rPr>
              <a:t> SQL is the language used for managing and querying relational databases. It was the primary language used to interact with the Instagram database.</a:t>
            </a:r>
            <a:endParaRPr lang="en-IN" dirty="0"/>
          </a:p>
        </p:txBody>
      </p:sp>
    </p:spTree>
    <p:extLst>
      <p:ext uri="{BB962C8B-B14F-4D97-AF65-F5344CB8AC3E}">
        <p14:creationId xmlns:p14="http://schemas.microsoft.com/office/powerpoint/2010/main" val="27856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6A21-6A2C-C263-73BF-3E8EA128AE15}"/>
              </a:ext>
            </a:extLst>
          </p:cNvPr>
          <p:cNvSpPr>
            <a:spLocks noGrp="1"/>
          </p:cNvSpPr>
          <p:nvPr>
            <p:ph type="title"/>
          </p:nvPr>
        </p:nvSpPr>
        <p:spPr>
          <a:xfrm>
            <a:off x="777605" y="2481943"/>
            <a:ext cx="10353762" cy="1257300"/>
          </a:xfrm>
        </p:spPr>
        <p:txBody>
          <a:bodyPr/>
          <a:lstStyle/>
          <a:p>
            <a:r>
              <a:rPr lang="en-IN" b="1" i="0" dirty="0">
                <a:solidFill>
                  <a:schemeClr val="tx1">
                    <a:lumMod val="95000"/>
                  </a:schemeClr>
                </a:solidFill>
                <a:effectLst/>
                <a:latin typeface="Manrope"/>
              </a:rPr>
              <a:t>A) Marketing Analysis</a:t>
            </a:r>
            <a:endParaRPr lang="en-IN" dirty="0"/>
          </a:p>
        </p:txBody>
      </p:sp>
    </p:spTree>
    <p:extLst>
      <p:ext uri="{BB962C8B-B14F-4D97-AF65-F5344CB8AC3E}">
        <p14:creationId xmlns:p14="http://schemas.microsoft.com/office/powerpoint/2010/main" val="378007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5690-849B-DAE4-9D9C-9732F2C09549}"/>
              </a:ext>
            </a:extLst>
          </p:cNvPr>
          <p:cNvSpPr>
            <a:spLocks noGrp="1"/>
          </p:cNvSpPr>
          <p:nvPr>
            <p:ph type="title"/>
          </p:nvPr>
        </p:nvSpPr>
        <p:spPr>
          <a:xfrm>
            <a:off x="913795" y="174171"/>
            <a:ext cx="10353762" cy="1257300"/>
          </a:xfrm>
        </p:spPr>
        <p:txBody>
          <a:bodyPr/>
          <a:lstStyle/>
          <a:p>
            <a:r>
              <a:rPr lang="en-US" b="1" i="0" dirty="0">
                <a:solidFill>
                  <a:schemeClr val="tx1">
                    <a:lumMod val="95000"/>
                  </a:schemeClr>
                </a:solidFill>
                <a:effectLst/>
                <a:latin typeface="Manrope"/>
              </a:rPr>
              <a:t>1.Loyal User Reward</a:t>
            </a: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C308FA76-B646-135A-0A43-705F0154AB7B}"/>
              </a:ext>
            </a:extLst>
          </p:cNvPr>
          <p:cNvSpPr>
            <a:spLocks noGrp="1"/>
          </p:cNvSpPr>
          <p:nvPr>
            <p:ph idx="1"/>
          </p:nvPr>
        </p:nvSpPr>
        <p:spPr>
          <a:xfrm>
            <a:off x="642257" y="1621972"/>
            <a:ext cx="11342914" cy="1012371"/>
          </a:xfrm>
        </p:spPr>
        <p:txBody>
          <a:bodyPr/>
          <a:lstStyle/>
          <a:p>
            <a:r>
              <a:rPr lang="en-US" b="0" i="0" dirty="0">
                <a:solidFill>
                  <a:schemeClr val="tx1">
                    <a:lumMod val="95000"/>
                  </a:schemeClr>
                </a:solidFill>
                <a:effectLst/>
                <a:latin typeface="Manrope"/>
              </a:rPr>
              <a:t>Identify the five oldest users on Instagram from the provided database.</a:t>
            </a:r>
          </a:p>
          <a:p>
            <a:endParaRPr lang="en-IN" dirty="0">
              <a:solidFill>
                <a:schemeClr val="tx1">
                  <a:lumMod val="95000"/>
                </a:schemeClr>
              </a:solidFill>
            </a:endParaRPr>
          </a:p>
        </p:txBody>
      </p:sp>
      <p:pic>
        <p:nvPicPr>
          <p:cNvPr id="5" name="Picture 4">
            <a:extLst>
              <a:ext uri="{FF2B5EF4-FFF2-40B4-BE49-F238E27FC236}">
                <a16:creationId xmlns:a16="http://schemas.microsoft.com/office/drawing/2014/main" id="{E19F9CA5-6978-32FF-4B2B-FEF93CA2FA67}"/>
              </a:ext>
            </a:extLst>
          </p:cNvPr>
          <p:cNvPicPr>
            <a:picLocks noChangeAspect="1"/>
          </p:cNvPicPr>
          <p:nvPr/>
        </p:nvPicPr>
        <p:blipFill>
          <a:blip r:embed="rId2"/>
          <a:stretch>
            <a:fillRect/>
          </a:stretch>
        </p:blipFill>
        <p:spPr>
          <a:xfrm>
            <a:off x="3314516" y="2824844"/>
            <a:ext cx="5552320" cy="1746428"/>
          </a:xfrm>
          <a:prstGeom prst="rect">
            <a:avLst/>
          </a:prstGeom>
        </p:spPr>
      </p:pic>
    </p:spTree>
    <p:extLst>
      <p:ext uri="{BB962C8B-B14F-4D97-AF65-F5344CB8AC3E}">
        <p14:creationId xmlns:p14="http://schemas.microsoft.com/office/powerpoint/2010/main" val="348261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2AFD-3BCE-E2F3-7B24-4D8DBF39E356}"/>
              </a:ext>
            </a:extLst>
          </p:cNvPr>
          <p:cNvSpPr>
            <a:spLocks noGrp="1"/>
          </p:cNvSpPr>
          <p:nvPr>
            <p:ph type="title"/>
          </p:nvPr>
        </p:nvSpPr>
        <p:spPr/>
        <p:txBody>
          <a:bodyPr/>
          <a:lstStyle/>
          <a:p>
            <a:r>
              <a:rPr lang="en-US">
                <a:solidFill>
                  <a:schemeClr val="tx1">
                    <a:lumMod val="95000"/>
                  </a:schemeClr>
                </a:solidFill>
                <a:effectLst/>
                <a:latin typeface="Manrope"/>
              </a:rPr>
              <a:t>F</a:t>
            </a:r>
            <a:r>
              <a:rPr lang="en-US" b="0" i="0">
                <a:solidFill>
                  <a:schemeClr val="tx1">
                    <a:lumMod val="95000"/>
                  </a:schemeClr>
                </a:solidFill>
                <a:effectLst/>
                <a:latin typeface="Manrope"/>
              </a:rPr>
              <a:t>ive oldest users on Instagram</a:t>
            </a:r>
            <a:endParaRPr lang="en-IN" dirty="0"/>
          </a:p>
        </p:txBody>
      </p:sp>
      <p:pic>
        <p:nvPicPr>
          <p:cNvPr id="4" name="Content Placeholder 3">
            <a:extLst>
              <a:ext uri="{FF2B5EF4-FFF2-40B4-BE49-F238E27FC236}">
                <a16:creationId xmlns:a16="http://schemas.microsoft.com/office/drawing/2014/main" id="{97E1FF82-7B91-B4C1-6D62-9D4355F98543}"/>
              </a:ext>
            </a:extLst>
          </p:cNvPr>
          <p:cNvPicPr>
            <a:picLocks noGrp="1" noChangeAspect="1"/>
          </p:cNvPicPr>
          <p:nvPr>
            <p:ph idx="1"/>
          </p:nvPr>
        </p:nvPicPr>
        <p:blipFill>
          <a:blip r:embed="rId2"/>
          <a:stretch>
            <a:fillRect/>
          </a:stretch>
        </p:blipFill>
        <p:spPr>
          <a:xfrm>
            <a:off x="4215153" y="1866900"/>
            <a:ext cx="3751045" cy="3686372"/>
          </a:xfrm>
          <a:prstGeom prst="rect">
            <a:avLst/>
          </a:prstGeom>
        </p:spPr>
      </p:pic>
    </p:spTree>
    <p:extLst>
      <p:ext uri="{BB962C8B-B14F-4D97-AF65-F5344CB8AC3E}">
        <p14:creationId xmlns:p14="http://schemas.microsoft.com/office/powerpoint/2010/main" val="253322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5690-849B-DAE4-9D9C-9732F2C09549}"/>
              </a:ext>
            </a:extLst>
          </p:cNvPr>
          <p:cNvSpPr>
            <a:spLocks noGrp="1"/>
          </p:cNvSpPr>
          <p:nvPr>
            <p:ph type="title"/>
          </p:nvPr>
        </p:nvSpPr>
        <p:spPr>
          <a:xfrm>
            <a:off x="913795" y="97971"/>
            <a:ext cx="10353762" cy="1257300"/>
          </a:xfrm>
        </p:spPr>
        <p:txBody>
          <a:bodyPr/>
          <a:lstStyle/>
          <a:p>
            <a:r>
              <a:rPr lang="en-IN" b="1" i="0">
                <a:solidFill>
                  <a:schemeClr val="tx1">
                    <a:lumMod val="95000"/>
                  </a:schemeClr>
                </a:solidFill>
                <a:effectLst/>
                <a:latin typeface="Manrope"/>
              </a:rPr>
              <a:t>2.Inactive User Engagement</a:t>
            </a: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C308FA76-B646-135A-0A43-705F0154AB7B}"/>
              </a:ext>
            </a:extLst>
          </p:cNvPr>
          <p:cNvSpPr>
            <a:spLocks noGrp="1"/>
          </p:cNvSpPr>
          <p:nvPr>
            <p:ph idx="1"/>
          </p:nvPr>
        </p:nvSpPr>
        <p:spPr>
          <a:xfrm>
            <a:off x="642257" y="1621972"/>
            <a:ext cx="11342914" cy="1012371"/>
          </a:xfrm>
        </p:spPr>
        <p:txBody>
          <a:bodyPr/>
          <a:lstStyle/>
          <a:p>
            <a:r>
              <a:rPr lang="en-US" b="0" i="0">
                <a:solidFill>
                  <a:schemeClr val="tx1">
                    <a:lumMod val="95000"/>
                  </a:schemeClr>
                </a:solidFill>
                <a:effectLst/>
                <a:latin typeface="Manrope"/>
              </a:rPr>
              <a:t> Identify users who have never posted a single photo on Instagram.</a:t>
            </a:r>
            <a:endParaRPr lang="en-IN" dirty="0">
              <a:solidFill>
                <a:schemeClr val="tx1">
                  <a:lumMod val="95000"/>
                </a:schemeClr>
              </a:solidFill>
            </a:endParaRPr>
          </a:p>
        </p:txBody>
      </p:sp>
      <p:pic>
        <p:nvPicPr>
          <p:cNvPr id="6" name="Picture 5">
            <a:extLst>
              <a:ext uri="{FF2B5EF4-FFF2-40B4-BE49-F238E27FC236}">
                <a16:creationId xmlns:a16="http://schemas.microsoft.com/office/drawing/2014/main" id="{51CDF627-C6E8-AC39-5E4C-CBC6BC786E25}"/>
              </a:ext>
            </a:extLst>
          </p:cNvPr>
          <p:cNvPicPr>
            <a:picLocks noChangeAspect="1"/>
          </p:cNvPicPr>
          <p:nvPr/>
        </p:nvPicPr>
        <p:blipFill>
          <a:blip r:embed="rId2"/>
          <a:stretch>
            <a:fillRect/>
          </a:stretch>
        </p:blipFill>
        <p:spPr>
          <a:xfrm>
            <a:off x="4032451" y="2634343"/>
            <a:ext cx="4562526" cy="2982622"/>
          </a:xfrm>
          <a:prstGeom prst="rect">
            <a:avLst/>
          </a:prstGeom>
        </p:spPr>
      </p:pic>
    </p:spTree>
    <p:extLst>
      <p:ext uri="{BB962C8B-B14F-4D97-AF65-F5344CB8AC3E}">
        <p14:creationId xmlns:p14="http://schemas.microsoft.com/office/powerpoint/2010/main" val="242338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FB42AFD-3BCE-E2F3-7B24-4D8DBF39E356}"/>
              </a:ext>
            </a:extLst>
          </p:cNvPr>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sz="4000"/>
              <a:t>U</a:t>
            </a:r>
            <a:r>
              <a:rPr lang="en-US" sz="4000" b="0" i="0"/>
              <a:t>sers who have never posted</a:t>
            </a:r>
            <a:endParaRPr lang="en-US" sz="4000"/>
          </a:p>
        </p:txBody>
      </p:sp>
      <p:pic>
        <p:nvPicPr>
          <p:cNvPr id="9" name="Content Placeholder 8">
            <a:extLst>
              <a:ext uri="{FF2B5EF4-FFF2-40B4-BE49-F238E27FC236}">
                <a16:creationId xmlns:a16="http://schemas.microsoft.com/office/drawing/2014/main" id="{37F96ECB-DE6B-DAC1-9F62-B300471104E3}"/>
              </a:ext>
            </a:extLst>
          </p:cNvPr>
          <p:cNvPicPr>
            <a:picLocks noGrp="1" noChangeAspect="1"/>
          </p:cNvPicPr>
          <p:nvPr>
            <p:ph idx="1"/>
          </p:nvPr>
        </p:nvPicPr>
        <p:blipFill>
          <a:blip r:embed="rId3"/>
          <a:stretch>
            <a:fillRect/>
          </a:stretch>
        </p:blipFill>
        <p:spPr>
          <a:xfrm>
            <a:off x="5578055" y="1453872"/>
            <a:ext cx="2057149" cy="3998026"/>
          </a:xfrm>
          <a:prstGeom prst="rect">
            <a:avLst/>
          </a:prstGeom>
        </p:spPr>
      </p:pic>
      <p:pic>
        <p:nvPicPr>
          <p:cNvPr id="7" name="Picture 6">
            <a:extLst>
              <a:ext uri="{FF2B5EF4-FFF2-40B4-BE49-F238E27FC236}">
                <a16:creationId xmlns:a16="http://schemas.microsoft.com/office/drawing/2014/main" id="{40AF4954-5F6E-A4DD-B43C-623895607E58}"/>
              </a:ext>
            </a:extLst>
          </p:cNvPr>
          <p:cNvPicPr>
            <a:picLocks noChangeAspect="1"/>
          </p:cNvPicPr>
          <p:nvPr/>
        </p:nvPicPr>
        <p:blipFill>
          <a:blip r:embed="rId4"/>
          <a:stretch>
            <a:fillRect/>
          </a:stretch>
        </p:blipFill>
        <p:spPr>
          <a:xfrm>
            <a:off x="8788565" y="1453872"/>
            <a:ext cx="2439821" cy="3998026"/>
          </a:xfrm>
          <a:prstGeom prst="rect">
            <a:avLst/>
          </a:prstGeom>
        </p:spPr>
      </p:pic>
    </p:spTree>
    <p:extLst>
      <p:ext uri="{BB962C8B-B14F-4D97-AF65-F5344CB8AC3E}">
        <p14:creationId xmlns:p14="http://schemas.microsoft.com/office/powerpoint/2010/main" val="55567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25690-849B-DAE4-9D9C-9732F2C09549}"/>
              </a:ext>
            </a:extLst>
          </p:cNvPr>
          <p:cNvSpPr>
            <a:spLocks noGrp="1"/>
          </p:cNvSpPr>
          <p:nvPr>
            <p:ph type="title"/>
          </p:nvPr>
        </p:nvSpPr>
        <p:spPr>
          <a:xfrm>
            <a:off x="913796" y="643465"/>
            <a:ext cx="3382638" cy="1370605"/>
          </a:xfrm>
        </p:spPr>
        <p:txBody>
          <a:bodyPr>
            <a:normAutofit/>
          </a:bodyPr>
          <a:lstStyle/>
          <a:p>
            <a:pPr algn="l"/>
            <a:r>
              <a:rPr lang="en-IN" sz="3000" b="1" i="0" dirty="0">
                <a:solidFill>
                  <a:schemeClr val="tx1">
                    <a:lumMod val="95000"/>
                  </a:schemeClr>
                </a:solidFill>
                <a:effectLst/>
                <a:latin typeface="Manrope"/>
              </a:rPr>
              <a:t>3.Contest Winner Declaration</a:t>
            </a:r>
            <a:endParaRPr lang="en-IN" sz="3000" dirty="0">
              <a:solidFill>
                <a:schemeClr val="tx1">
                  <a:lumMod val="95000"/>
                </a:schemeClr>
              </a:solidFill>
            </a:endParaRPr>
          </a:p>
        </p:txBody>
      </p:sp>
      <p:sp>
        <p:nvSpPr>
          <p:cNvPr id="3" name="Content Placeholder 2">
            <a:extLst>
              <a:ext uri="{FF2B5EF4-FFF2-40B4-BE49-F238E27FC236}">
                <a16:creationId xmlns:a16="http://schemas.microsoft.com/office/drawing/2014/main" id="{C308FA76-B646-135A-0A43-705F0154AB7B}"/>
              </a:ext>
            </a:extLst>
          </p:cNvPr>
          <p:cNvSpPr>
            <a:spLocks noGrp="1"/>
          </p:cNvSpPr>
          <p:nvPr>
            <p:ph idx="1"/>
          </p:nvPr>
        </p:nvSpPr>
        <p:spPr>
          <a:xfrm>
            <a:off x="913796" y="2247153"/>
            <a:ext cx="3358084" cy="3544046"/>
          </a:xfrm>
        </p:spPr>
        <p:txBody>
          <a:bodyPr>
            <a:normAutofit/>
          </a:bodyPr>
          <a:lstStyle/>
          <a:p>
            <a:r>
              <a:rPr lang="en-US" sz="1800" b="0" i="0" dirty="0">
                <a:solidFill>
                  <a:schemeClr val="tx1">
                    <a:lumMod val="95000"/>
                  </a:schemeClr>
                </a:solidFill>
                <a:effectLst/>
                <a:latin typeface="Manrope"/>
              </a:rPr>
              <a:t> Determine the winner of the contest and provide their details to the team.</a:t>
            </a:r>
            <a:endParaRPr lang="en-IN" sz="1800" dirty="0">
              <a:solidFill>
                <a:schemeClr val="tx1">
                  <a:lumMod val="95000"/>
                </a:schemeClr>
              </a:solidFill>
            </a:endParaRPr>
          </a:p>
        </p:txBody>
      </p:sp>
      <p:pic>
        <p:nvPicPr>
          <p:cNvPr id="5" name="Picture 4" descr="A screenshot of a computer&#10;&#10;Description automatically generated">
            <a:extLst>
              <a:ext uri="{FF2B5EF4-FFF2-40B4-BE49-F238E27FC236}">
                <a16:creationId xmlns:a16="http://schemas.microsoft.com/office/drawing/2014/main" id="{17E605BF-12F2-EE0C-7E95-E6342DF0E414}"/>
              </a:ext>
            </a:extLst>
          </p:cNvPr>
          <p:cNvPicPr>
            <a:picLocks noChangeAspect="1"/>
          </p:cNvPicPr>
          <p:nvPr/>
        </p:nvPicPr>
        <p:blipFill>
          <a:blip r:embed="rId3"/>
          <a:stretch>
            <a:fillRect/>
          </a:stretch>
        </p:blipFill>
        <p:spPr>
          <a:xfrm>
            <a:off x="5571389" y="643466"/>
            <a:ext cx="5321101" cy="5147733"/>
          </a:xfrm>
          <a:prstGeom prst="rect">
            <a:avLst/>
          </a:prstGeom>
        </p:spPr>
      </p:pic>
    </p:spTree>
    <p:extLst>
      <p:ext uri="{BB962C8B-B14F-4D97-AF65-F5344CB8AC3E}">
        <p14:creationId xmlns:p14="http://schemas.microsoft.com/office/powerpoint/2010/main" val="212776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843B11580B794F91B471C87F3BD9F6" ma:contentTypeVersion="3" ma:contentTypeDescription="Create a new document." ma:contentTypeScope="" ma:versionID="66a7805a0f42e5454b92176d45a318df">
  <xsd:schema xmlns:xsd="http://www.w3.org/2001/XMLSchema" xmlns:xs="http://www.w3.org/2001/XMLSchema" xmlns:p="http://schemas.microsoft.com/office/2006/metadata/properties" xmlns:ns3="e55ca6b5-e857-4cba-9405-adaebebfbb51" targetNamespace="http://schemas.microsoft.com/office/2006/metadata/properties" ma:root="true" ma:fieldsID="fc37e23be2a0a083d53e9a69b798b78b" ns3:_="">
    <xsd:import namespace="e55ca6b5-e857-4cba-9405-adaebebfbb51"/>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ca6b5-e857-4cba-9405-adaebebfb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openxmlformats.org/package/2006/metadata/core-properties"/>
    <ds:schemaRef ds:uri="http://purl.org/dc/elements/1.1/"/>
    <ds:schemaRef ds:uri="http://schemas.microsoft.com/office/infopath/2007/PartnerControls"/>
    <ds:schemaRef ds:uri="http://purl.org/dc/terms/"/>
    <ds:schemaRef ds:uri="e55ca6b5-e857-4cba-9405-adaebebfbb51"/>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EE18BC66-0F9E-4254-87B7-5289BD86D0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5ca6b5-e857-4cba-9405-adaebebfbb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{A5F2C9D5-7B2C-4D23-8096-BA9D13752DF1}tf11665031_win32</Template>
  <TotalTime>1</TotalTime>
  <Words>388</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Nova</vt:lpstr>
      <vt:lpstr>Arial Nova Light</vt:lpstr>
      <vt:lpstr>Manrope</vt:lpstr>
      <vt:lpstr>Söhne</vt:lpstr>
      <vt:lpstr>Wingdings 2</vt:lpstr>
      <vt:lpstr>SlateVTI</vt:lpstr>
      <vt:lpstr>Instagram User Analytics</vt:lpstr>
      <vt:lpstr>Project Description</vt:lpstr>
      <vt:lpstr>Tech-Stack Used</vt:lpstr>
      <vt:lpstr>A) Marketing Analysis</vt:lpstr>
      <vt:lpstr>1.Loyal User Reward</vt:lpstr>
      <vt:lpstr>Five oldest users on Instagram</vt:lpstr>
      <vt:lpstr>2.Inactive User Engagement</vt:lpstr>
      <vt:lpstr>Users who have never posted</vt:lpstr>
      <vt:lpstr>3.Contest Winner Declaration</vt:lpstr>
      <vt:lpstr>The winner of the contest</vt:lpstr>
      <vt:lpstr>4.Hashtag Research</vt:lpstr>
      <vt:lpstr>Top five mostly used hashtags</vt:lpstr>
      <vt:lpstr>5.Ad Campaign Launch</vt:lpstr>
      <vt:lpstr>The days of the week when most users register</vt:lpstr>
      <vt:lpstr>B) Investor Metrics:</vt:lpstr>
      <vt:lpstr>1.User Engagement</vt:lpstr>
      <vt:lpstr>The average number of posts per user on Instagram</vt:lpstr>
      <vt:lpstr>PowerPoint Presentation</vt:lpstr>
      <vt:lpstr>Bots &amp; Fake Accounts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Indu Prakash</dc:creator>
  <cp:lastModifiedBy>Indu Prakash</cp:lastModifiedBy>
  <cp:revision>1</cp:revision>
  <dcterms:created xsi:type="dcterms:W3CDTF">2023-08-10T06:04:15Z</dcterms:created>
  <dcterms:modified xsi:type="dcterms:W3CDTF">2023-08-10T08:31:32Z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0x010100CD843B11580B794F91B471C87F3BD9F6</vt:lpwstr>
  </property>
  <property fmtid="{D5CDD505-2E9C-101B-9397-08002B2CF9AE}" pid="3" name="MSIP_Label_defa4170-0d19-0005-0004-bc88714345d2_Enabled">
    <vt:lpwstr>true</vt:lpwstr>
  </property>
  <property fmtid="{D5CDD505-2E9C-101B-9397-08002B2CF9AE}" pid="4" name="MSIP_Label_defa4170-0d19-0005-0004-bc88714345d2_SetDate">
    <vt:lpwstr>2023-08-10T08:30:20Z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80809ee6-f36e-4aae-a05e-60efb0a106a9</vt:lpwstr>
  </property>
  <property fmtid="{D5CDD505-2E9C-101B-9397-08002B2CF9AE}" pid="8" name="MSIP_Label_defa4170-0d19-0005-0004-bc88714345d2_ActionId">
    <vt:lpwstr>f4dd5614-842e-432c-a0d4-f2ce688624a2</vt:lpwstr>
  </property>
  <property fmtid="{D5CDD505-2E9C-101B-9397-08002B2CF9AE}" pid="9" name="MSIP_Label_defa4170-0d19-0005-0004-bc88714345d2_ContentBits">
    <vt:lpwstr>0</vt:lpwstr>
  </property>
</Properties>
</file>