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4DF376-18A0-4926-8DD4-A69A7C60F7E1}" v="128" dt="2023-08-25T17:50:02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6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9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9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0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8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1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2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nsightextractor.com/2019/07/19/four-tenets-for-effective-metrics-desig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magnifying glass over a circle of words&#10;&#10;Description automatically generated">
            <a:extLst>
              <a:ext uri="{FF2B5EF4-FFF2-40B4-BE49-F238E27FC236}">
                <a16:creationId xmlns:a16="http://schemas.microsoft.com/office/drawing/2014/main" id="{75803A26-BC30-9754-BECD-9B0AF79FF3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5320" b="9774"/>
          <a:stretch/>
        </p:blipFill>
        <p:spPr>
          <a:xfrm>
            <a:off x="21" y="10"/>
            <a:ext cx="12191979" cy="6857990"/>
          </a:xfrm>
          <a:prstGeom prst="rect">
            <a:avLst/>
          </a:prstGeom>
          <a:solidFill>
            <a:schemeClr val="bg1"/>
          </a:solidFill>
          <a:effectLst>
            <a:outerShdw dist="152400" algn="ctr" rotWithShape="0">
              <a:srgbClr val="000000">
                <a:alpha val="0"/>
              </a:srgb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5B06E-0E62-5313-9735-8C0039A3C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243" y="751115"/>
            <a:ext cx="11327513" cy="4321628"/>
          </a:xfrm>
        </p:spPr>
        <p:txBody>
          <a:bodyPr>
            <a:noAutofit/>
          </a:bodyPr>
          <a:lstStyle/>
          <a:p>
            <a:r>
              <a:rPr lang="en-US" sz="8000" i="1" dirty="0">
                <a:effectLst/>
                <a:latin typeface="Manrope"/>
              </a:rPr>
              <a:t>Operation Analytics and Investigating Metric Spike</a:t>
            </a:r>
            <a:br>
              <a:rPr lang="en-US" sz="4400" i="1" dirty="0">
                <a:effectLst/>
                <a:latin typeface="Manrope"/>
              </a:rPr>
            </a:br>
            <a:endParaRPr lang="en-IN" sz="4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D2024-4C66-ACD3-9D13-DE1E976EF81C}"/>
              </a:ext>
            </a:extLst>
          </p:cNvPr>
          <p:cNvSpPr txBox="1"/>
          <p:nvPr/>
        </p:nvSpPr>
        <p:spPr>
          <a:xfrm>
            <a:off x="7935686" y="4735286"/>
            <a:ext cx="3824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By Indu Prakash</a:t>
            </a:r>
          </a:p>
        </p:txBody>
      </p:sp>
    </p:spTree>
    <p:extLst>
      <p:ext uri="{BB962C8B-B14F-4D97-AF65-F5344CB8AC3E}">
        <p14:creationId xmlns:p14="http://schemas.microsoft.com/office/powerpoint/2010/main" val="2618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1FC8-A5A2-E9F1-A63A-7DBC2CBA6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312" y="1137425"/>
            <a:ext cx="8389433" cy="12891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dirty="0">
                <a:effectLst/>
                <a:latin typeface="Manrope"/>
              </a:rPr>
              <a:t>SQL query to calculate the weekly retention of users based on their sign-up cohort.</a:t>
            </a:r>
            <a:endParaRPr lang="en-IN" sz="6000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56C2A5C-DA1C-350C-0D96-BD5715BC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 algn="l">
              <a:spcAft>
                <a:spcPts val="600"/>
              </a:spcAft>
            </a:pPr>
            <a:fld id="{5E84AC6A-A0EF-437B-BCEE-4772B0214A58}" type="slidenum">
              <a:rPr lang="en-US" smtClean="0"/>
              <a:pPr algn="l"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272D6-92B5-B5CD-FA43-803DFE20170B}"/>
              </a:ext>
            </a:extLst>
          </p:cNvPr>
          <p:cNvSpPr txBox="1"/>
          <p:nvPr/>
        </p:nvSpPr>
        <p:spPr>
          <a:xfrm>
            <a:off x="1593296" y="566059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0" dirty="0">
                <a:solidFill>
                  <a:srgbClr val="8492A6"/>
                </a:solidFill>
                <a:effectLst/>
                <a:latin typeface="Manrope"/>
              </a:rPr>
              <a:t>C. Weekly Retention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019B2E-74ED-D8CA-48F0-77F32AE5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255" y="2426574"/>
            <a:ext cx="4876002" cy="409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03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1FC8-A5A2-E9F1-A63A-7DBC2CBA6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312" y="1273945"/>
            <a:ext cx="8389433" cy="128915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Manrope"/>
              </a:rPr>
              <a:t>SQL query to calculate the weekly engagement per device.</a:t>
            </a:r>
            <a:endParaRPr lang="en-IN" sz="6000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56C2A5C-DA1C-350C-0D96-BD5715BC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 algn="l">
              <a:spcAft>
                <a:spcPts val="600"/>
              </a:spcAft>
            </a:pPr>
            <a:fld id="{5E84AC6A-A0EF-437B-BCEE-4772B0214A58}" type="slidenum">
              <a:rPr lang="en-US" smtClean="0"/>
              <a:pPr algn="l"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272D6-92B5-B5CD-FA43-803DFE20170B}"/>
              </a:ext>
            </a:extLst>
          </p:cNvPr>
          <p:cNvSpPr txBox="1"/>
          <p:nvPr/>
        </p:nvSpPr>
        <p:spPr>
          <a:xfrm>
            <a:off x="1593296" y="566059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0" dirty="0">
                <a:solidFill>
                  <a:srgbClr val="8492A6"/>
                </a:solidFill>
                <a:effectLst/>
                <a:latin typeface="Manrope"/>
              </a:rPr>
              <a:t>D. Weekly Engagement Per Device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954FD-588B-2E1C-3B60-F9E6E306D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387" y="2563095"/>
            <a:ext cx="6298869" cy="370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1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1FC8-A5A2-E9F1-A63A-7DBC2CBA6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312" y="1213625"/>
            <a:ext cx="8389433" cy="12891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i="0" dirty="0">
                <a:effectLst/>
                <a:latin typeface="Manrope"/>
              </a:rPr>
              <a:t> SQL query to calculate the email engagement metrics.</a:t>
            </a:r>
            <a:endParaRPr lang="en-IN" sz="6000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56C2A5C-DA1C-350C-0D96-BD5715BC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 algn="l">
              <a:spcAft>
                <a:spcPts val="600"/>
              </a:spcAft>
            </a:pPr>
            <a:fld id="{5E84AC6A-A0EF-437B-BCEE-4772B0214A58}" type="slidenum">
              <a:rPr lang="en-US" smtClean="0"/>
              <a:pPr algn="l"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272D6-92B5-B5CD-FA43-803DFE20170B}"/>
              </a:ext>
            </a:extLst>
          </p:cNvPr>
          <p:cNvSpPr txBox="1"/>
          <p:nvPr/>
        </p:nvSpPr>
        <p:spPr>
          <a:xfrm>
            <a:off x="1593296" y="489859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0" dirty="0">
                <a:solidFill>
                  <a:srgbClr val="8492A6"/>
                </a:solidFill>
                <a:effectLst/>
                <a:latin typeface="Manrope"/>
              </a:rPr>
              <a:t>	E. Email Engagement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B8BD4-E577-C559-CAD6-AFB783DA5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420" y="2722733"/>
            <a:ext cx="9913950" cy="282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1FCF-BF07-754E-AB56-6D09FD42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0" dirty="0">
                <a:solidFill>
                  <a:srgbClr val="3C4858"/>
                </a:solidFill>
                <a:effectLst/>
                <a:latin typeface="Manrope"/>
              </a:rPr>
              <a:t>Case Study 1: Job Data Analysis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1A84E-279B-1229-C97C-E2DB90D02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IN" sz="2800" b="1" i="0" dirty="0">
                <a:solidFill>
                  <a:srgbClr val="8492A6"/>
                </a:solidFill>
                <a:effectLst/>
                <a:latin typeface="Manrope"/>
              </a:rPr>
              <a:t>Jobs Reviewed Over Time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2800" b="1" i="0" dirty="0">
                <a:solidFill>
                  <a:srgbClr val="8492A6"/>
                </a:solidFill>
                <a:effectLst/>
                <a:latin typeface="Manrope"/>
              </a:rPr>
              <a:t>Throughput Analysis</a:t>
            </a:r>
            <a:endParaRPr lang="en-IN" sz="2800" b="1" dirty="0">
              <a:solidFill>
                <a:srgbClr val="8492A6"/>
              </a:solidFill>
              <a:latin typeface="Manrope"/>
            </a:endParaRPr>
          </a:p>
          <a:p>
            <a:pPr marL="342900" indent="-342900">
              <a:buFont typeface="+mj-lt"/>
              <a:buAutoNum type="alphaUcPeriod"/>
            </a:pPr>
            <a:r>
              <a:rPr lang="en-IN" sz="2800" b="1" i="0" dirty="0">
                <a:solidFill>
                  <a:srgbClr val="8492A6"/>
                </a:solidFill>
                <a:effectLst/>
                <a:latin typeface="Manrope"/>
              </a:rPr>
              <a:t>Language Share Analysis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2800" b="1" i="0" dirty="0">
                <a:solidFill>
                  <a:srgbClr val="8492A6"/>
                </a:solidFill>
                <a:effectLst/>
                <a:latin typeface="Manrope"/>
              </a:rPr>
              <a:t>Duplicate Rows Detection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2162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1FC8-A5A2-E9F1-A63A-7DBC2CBA6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440" y="1726669"/>
            <a:ext cx="3836592" cy="24841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i="0" dirty="0">
                <a:effectLst/>
              </a:rPr>
              <a:t>SQL query to calculate the number of jobs reviewed per hour for each day in November 2020.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8FA2FA-8F86-51FA-B367-28327B1D6E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452281" y="1977606"/>
            <a:ext cx="5672918" cy="2893188"/>
          </a:xfrm>
          <a:noFill/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56C2A5C-DA1C-350C-0D96-BD5715BC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272D6-92B5-B5CD-FA43-803DFE20170B}"/>
              </a:ext>
            </a:extLst>
          </p:cNvPr>
          <p:cNvSpPr txBox="1"/>
          <p:nvPr/>
        </p:nvSpPr>
        <p:spPr>
          <a:xfrm>
            <a:off x="1593296" y="566059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0" dirty="0">
                <a:solidFill>
                  <a:srgbClr val="8492A6"/>
                </a:solidFill>
                <a:effectLst/>
                <a:latin typeface="Manrope"/>
              </a:rPr>
              <a:t>A .Jobs Reviewed Over Time</a:t>
            </a:r>
          </a:p>
        </p:txBody>
      </p:sp>
    </p:spTree>
    <p:extLst>
      <p:ext uri="{BB962C8B-B14F-4D97-AF65-F5344CB8AC3E}">
        <p14:creationId xmlns:p14="http://schemas.microsoft.com/office/powerpoint/2010/main" val="271775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1FC8-A5A2-E9F1-A63A-7DBC2CBA6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312" y="1137425"/>
            <a:ext cx="8389433" cy="12891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dirty="0">
                <a:effectLst/>
                <a:latin typeface="Manrope"/>
              </a:rPr>
              <a:t>SQL query to calculate the 7-day rolling average of throughput.</a:t>
            </a:r>
            <a:endParaRPr lang="en-IN" sz="6000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56C2A5C-DA1C-350C-0D96-BD5715BC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272D6-92B5-B5CD-FA43-803DFE20170B}"/>
              </a:ext>
            </a:extLst>
          </p:cNvPr>
          <p:cNvSpPr txBox="1"/>
          <p:nvPr/>
        </p:nvSpPr>
        <p:spPr>
          <a:xfrm>
            <a:off x="1593296" y="566059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8492A6"/>
                </a:solidFill>
                <a:latin typeface="Manrope"/>
              </a:rPr>
              <a:t>		B .</a:t>
            </a:r>
            <a:r>
              <a:rPr lang="en-IN" sz="4000" b="1" i="0" dirty="0">
                <a:solidFill>
                  <a:srgbClr val="8492A6"/>
                </a:solidFill>
                <a:effectLst/>
                <a:latin typeface="Manrope"/>
              </a:rPr>
              <a:t>Throughput Analysis</a:t>
            </a:r>
            <a:endParaRPr lang="en-IN" sz="4000" b="1" dirty="0">
              <a:solidFill>
                <a:srgbClr val="8492A6"/>
              </a:solidFill>
              <a:latin typeface="Manrop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09295-BBA4-1CB6-4700-FC4CE2C39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96" y="2653014"/>
            <a:ext cx="9090661" cy="355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2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1FC8-A5A2-E9F1-A63A-7DBC2CBA6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312" y="1137425"/>
            <a:ext cx="8389433" cy="12891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dirty="0">
                <a:effectLst/>
                <a:latin typeface="Manrope"/>
              </a:rPr>
              <a:t>SQL query to calculate the percentage share of each language.</a:t>
            </a:r>
            <a:endParaRPr lang="en-IN" sz="6000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56C2A5C-DA1C-350C-0D96-BD5715BC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272D6-92B5-B5CD-FA43-803DFE20170B}"/>
              </a:ext>
            </a:extLst>
          </p:cNvPr>
          <p:cNvSpPr txBox="1"/>
          <p:nvPr/>
        </p:nvSpPr>
        <p:spPr>
          <a:xfrm>
            <a:off x="1593296" y="566059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0" dirty="0">
                <a:solidFill>
                  <a:srgbClr val="8492A6"/>
                </a:solidFill>
                <a:effectLst/>
                <a:latin typeface="Manrope"/>
              </a:rPr>
              <a:t>C. Language Share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B2D96-D3FB-B6D7-4631-2CBA00F5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96" y="2491573"/>
            <a:ext cx="8724155" cy="371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7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1FC8-A5A2-E9F1-A63A-7DBC2CBA6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312" y="1137425"/>
            <a:ext cx="8389433" cy="12891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dirty="0">
                <a:effectLst/>
                <a:latin typeface="Manrope"/>
              </a:rPr>
              <a:t>SQL query to display duplicate rows from the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anrope"/>
              </a:rPr>
              <a:t>job_data</a:t>
            </a:r>
            <a:r>
              <a:rPr lang="en-US" b="0" i="0" dirty="0">
                <a:solidFill>
                  <a:srgbClr val="FF0000"/>
                </a:solidFill>
                <a:effectLst/>
                <a:latin typeface="Manrope"/>
              </a:rPr>
              <a:t> </a:t>
            </a:r>
            <a:r>
              <a:rPr lang="en-US" b="0" i="0" dirty="0">
                <a:effectLst/>
                <a:latin typeface="Manrope"/>
              </a:rPr>
              <a:t>table.</a:t>
            </a:r>
            <a:endParaRPr lang="en-IN" sz="6000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56C2A5C-DA1C-350C-0D96-BD5715BC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 algn="l">
              <a:spcAft>
                <a:spcPts val="600"/>
              </a:spcAft>
            </a:pPr>
            <a:fld id="{5E84AC6A-A0EF-437B-BCEE-4772B0214A58}" type="slidenum">
              <a:rPr lang="en-US" smtClean="0"/>
              <a:pPr algn="l"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272D6-92B5-B5CD-FA43-803DFE20170B}"/>
              </a:ext>
            </a:extLst>
          </p:cNvPr>
          <p:cNvSpPr txBox="1"/>
          <p:nvPr/>
        </p:nvSpPr>
        <p:spPr>
          <a:xfrm>
            <a:off x="1593296" y="566059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0" dirty="0">
                <a:solidFill>
                  <a:srgbClr val="8492A6"/>
                </a:solidFill>
                <a:effectLst/>
                <a:latin typeface="Manrope"/>
              </a:rPr>
              <a:t>	D. Duplicate Rows Detection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607FE-83BA-3085-D6A5-2976A2F24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12" y="2997941"/>
            <a:ext cx="9488959" cy="193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3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1FCF-BF07-754E-AB56-6D09FD42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3C4858"/>
                </a:solidFill>
                <a:effectLst/>
                <a:latin typeface="Manrope"/>
              </a:rPr>
              <a:t>Case Study 2: Investigating Metric Spike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1A84E-279B-1229-C97C-E2DB90D02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IN" sz="2800" b="1" i="0" dirty="0">
                <a:solidFill>
                  <a:srgbClr val="8492A6"/>
                </a:solidFill>
                <a:effectLst/>
                <a:latin typeface="Manrope"/>
              </a:rPr>
              <a:t>Weekly User Engagement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2800" b="1" i="0" dirty="0">
                <a:solidFill>
                  <a:srgbClr val="8492A6"/>
                </a:solidFill>
                <a:effectLst/>
                <a:latin typeface="Manrope"/>
              </a:rPr>
              <a:t>User Growth Analysis</a:t>
            </a:r>
            <a:endParaRPr lang="en-IN" sz="2800" b="1" dirty="0">
              <a:solidFill>
                <a:srgbClr val="8492A6"/>
              </a:solidFill>
              <a:latin typeface="Manrope"/>
            </a:endParaRPr>
          </a:p>
          <a:p>
            <a:pPr marL="342900" indent="-342900">
              <a:buFont typeface="+mj-lt"/>
              <a:buAutoNum type="alphaUcPeriod"/>
            </a:pPr>
            <a:r>
              <a:rPr lang="en-IN" sz="2800" b="1" i="0" dirty="0">
                <a:solidFill>
                  <a:srgbClr val="8492A6"/>
                </a:solidFill>
                <a:effectLst/>
                <a:latin typeface="Manrope"/>
              </a:rPr>
              <a:t>Weekly Retention Analysis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2800" b="1" i="0" dirty="0">
                <a:solidFill>
                  <a:srgbClr val="8492A6"/>
                </a:solidFill>
                <a:effectLst/>
                <a:latin typeface="Manrope"/>
              </a:rPr>
              <a:t>Weekly Engagement Per Device</a:t>
            </a:r>
            <a:endParaRPr lang="en-IN" sz="2800" b="1" dirty="0">
              <a:solidFill>
                <a:srgbClr val="8492A6"/>
              </a:solidFill>
              <a:latin typeface="Manrope"/>
            </a:endParaRPr>
          </a:p>
          <a:p>
            <a:pPr marL="342900" indent="-342900">
              <a:buFont typeface="+mj-lt"/>
              <a:buAutoNum type="alphaUcPeriod"/>
            </a:pPr>
            <a:r>
              <a:rPr lang="en-IN" sz="2800" b="1" i="0" dirty="0">
                <a:solidFill>
                  <a:srgbClr val="8492A6"/>
                </a:solidFill>
                <a:effectLst/>
                <a:latin typeface="Manrope"/>
              </a:rPr>
              <a:t>Email Engagement Analysis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6265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1FC8-A5A2-E9F1-A63A-7DBC2CBA6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312" y="1137425"/>
            <a:ext cx="8389433" cy="12891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dirty="0">
                <a:effectLst/>
                <a:latin typeface="Manrope"/>
              </a:rPr>
              <a:t>SQL query to calculate the weekly user engagement.</a:t>
            </a:r>
            <a:endParaRPr lang="en-IN" sz="6000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56C2A5C-DA1C-350C-0D96-BD5715BC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 algn="l">
              <a:spcAft>
                <a:spcPts val="600"/>
              </a:spcAft>
            </a:pPr>
            <a:fld id="{5E84AC6A-A0EF-437B-BCEE-4772B0214A58}" type="slidenum">
              <a:rPr lang="en-US" smtClean="0"/>
              <a:pPr algn="l"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272D6-92B5-B5CD-FA43-803DFE20170B}"/>
              </a:ext>
            </a:extLst>
          </p:cNvPr>
          <p:cNvSpPr txBox="1"/>
          <p:nvPr/>
        </p:nvSpPr>
        <p:spPr>
          <a:xfrm>
            <a:off x="1593296" y="566059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lphaUcPeriod"/>
            </a:pPr>
            <a:r>
              <a:rPr lang="en-IN" sz="4000" b="1" i="0" dirty="0">
                <a:solidFill>
                  <a:srgbClr val="8492A6"/>
                </a:solidFill>
                <a:effectLst/>
                <a:latin typeface="Manrope"/>
              </a:rPr>
              <a:t>Weekly User Engagement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26255-3829-4BAB-35D4-B25C182AE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68" y="2717671"/>
            <a:ext cx="7592277" cy="289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6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1FC8-A5A2-E9F1-A63A-7DBC2CBA6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312" y="1137425"/>
            <a:ext cx="8389433" cy="12891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dirty="0">
                <a:effectLst/>
                <a:latin typeface="Manrope"/>
              </a:rPr>
              <a:t>SQL query to calculate the user growth for the product.</a:t>
            </a:r>
            <a:endParaRPr lang="en-IN" sz="6000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56C2A5C-DA1C-350C-0D96-BD5715BC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 algn="l">
              <a:spcAft>
                <a:spcPts val="600"/>
              </a:spcAft>
            </a:pPr>
            <a:fld id="{5E84AC6A-A0EF-437B-BCEE-4772B0214A58}" type="slidenum">
              <a:rPr lang="en-US" smtClean="0"/>
              <a:pPr algn="l"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272D6-92B5-B5CD-FA43-803DFE20170B}"/>
              </a:ext>
            </a:extLst>
          </p:cNvPr>
          <p:cNvSpPr txBox="1"/>
          <p:nvPr/>
        </p:nvSpPr>
        <p:spPr>
          <a:xfrm>
            <a:off x="1593296" y="566059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0" dirty="0">
                <a:solidFill>
                  <a:srgbClr val="8492A6"/>
                </a:solidFill>
                <a:effectLst/>
                <a:latin typeface="Manrope"/>
              </a:rPr>
              <a:t>B. User Growth Analysis</a:t>
            </a:r>
            <a:endParaRPr lang="en-IN" sz="4000" b="1" dirty="0">
              <a:solidFill>
                <a:srgbClr val="8492A6"/>
              </a:solidFill>
              <a:latin typeface="Manrop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2F9A1-6851-CF4F-4F56-13F46DEDB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02" y="3178629"/>
            <a:ext cx="10546491" cy="221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32997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843B11580B794F91B471C87F3BD9F6" ma:contentTypeVersion="4" ma:contentTypeDescription="Create a new document." ma:contentTypeScope="" ma:versionID="36cb907b789fb8b3660b972926b5870e">
  <xsd:schema xmlns:xsd="http://www.w3.org/2001/XMLSchema" xmlns:xs="http://www.w3.org/2001/XMLSchema" xmlns:p="http://schemas.microsoft.com/office/2006/metadata/properties" xmlns:ns3="e55ca6b5-e857-4cba-9405-adaebebfbb51" targetNamespace="http://schemas.microsoft.com/office/2006/metadata/properties" ma:root="true" ma:fieldsID="9a3462676d839457e35f3cc87cee2da3" ns3:_="">
    <xsd:import namespace="e55ca6b5-e857-4cba-9405-adaebebfbb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ca6b5-e857-4cba-9405-adaebebfbb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55ca6b5-e857-4cba-9405-adaebebfbb51" xsi:nil="true"/>
  </documentManagement>
</p:properties>
</file>

<file path=customXml/itemProps1.xml><?xml version="1.0" encoding="utf-8"?>
<ds:datastoreItem xmlns:ds="http://schemas.openxmlformats.org/officeDocument/2006/customXml" ds:itemID="{FA3841B6-7D26-419E-B5B3-362574110E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213108-68E5-4953-B596-D95D62DA8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5ca6b5-e857-4cba-9405-adaebebfbb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403669-D278-467C-9201-0B66E4C8E8E9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e55ca6b5-e857-4cba-9405-adaebebfbb51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217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Manrope</vt:lpstr>
      <vt:lpstr>Neue Haas Grotesk Text Pro</vt:lpstr>
      <vt:lpstr>SwellVTI</vt:lpstr>
      <vt:lpstr>Operation Analytics and Investigating Metric Spike </vt:lpstr>
      <vt:lpstr>Case Study 1: Job Data Analysis</vt:lpstr>
      <vt:lpstr>SQL query to calculate the number of jobs reviewed per hour for each day in November 2020.</vt:lpstr>
      <vt:lpstr>SQL query to calculate the 7-day rolling average of throughput.</vt:lpstr>
      <vt:lpstr>SQL query to calculate the percentage share of each language.</vt:lpstr>
      <vt:lpstr>SQL query to display duplicate rows from the job_data table.</vt:lpstr>
      <vt:lpstr>Case Study 2: Investigating Metric Spike</vt:lpstr>
      <vt:lpstr>SQL query to calculate the weekly user engagement.</vt:lpstr>
      <vt:lpstr>SQL query to calculate the user growth for the product.</vt:lpstr>
      <vt:lpstr>SQL query to calculate the weekly retention of users based on their sign-up cohort.</vt:lpstr>
      <vt:lpstr>SQL query to calculate the weekly engagement per device.</vt:lpstr>
      <vt:lpstr> SQL query to calculate the email engagement metrics.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Analytics and Investigating Metric Spike</dc:title>
  <dc:creator>Indu Prakash</dc:creator>
  <cp:lastModifiedBy>Indu Prakash</cp:lastModifiedBy>
  <cp:revision>2</cp:revision>
  <dcterms:created xsi:type="dcterms:W3CDTF">2023-08-25T05:56:12Z</dcterms:created>
  <dcterms:modified xsi:type="dcterms:W3CDTF">2023-08-25T17:50:05Z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2023-08-25T07:08:47Z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80809ee6-f36e-4aae-a05e-60efb0a106a9</vt:lpwstr>
  </property>
  <property fmtid="{D5CDD505-2E9C-101B-9397-08002B2CF9AE}" pid="7" name="MSIP_Label_defa4170-0d19-0005-0004-bc88714345d2_ActionId">
    <vt:lpwstr>d56a241a-0ea8-4d24-97d5-62da71b774d2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0x010100CD843B11580B794F91B471C87F3BD9F6</vt:lpwstr>
  </property>
</Properties>
</file>